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Override PartName="/ppt/slideMasters/slideMaster5.xml" ContentType="application/vnd.openxmlformats-officedocument.presentationml.slideMaster+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 id="2147483792" r:id="rId2"/>
    <p:sldMasterId id="2147483805" r:id="rId3"/>
    <p:sldMasterId id="2147483818" r:id="rId4"/>
    <p:sldMasterId id="2147483830" r:id="rId5"/>
  </p:sldMasterIdLst>
  <p:notesMasterIdLst>
    <p:notesMasterId r:id="rId57"/>
  </p:notesMasterIdLst>
  <p:sldIdLst>
    <p:sldId id="256" r:id="rId6"/>
    <p:sldId id="277" r:id="rId7"/>
    <p:sldId id="279" r:id="rId8"/>
    <p:sldId id="322" r:id="rId9"/>
    <p:sldId id="326" r:id="rId10"/>
    <p:sldId id="265" r:id="rId11"/>
    <p:sldId id="296" r:id="rId12"/>
    <p:sldId id="323" r:id="rId13"/>
    <p:sldId id="309" r:id="rId14"/>
    <p:sldId id="325" r:id="rId15"/>
    <p:sldId id="327" r:id="rId16"/>
    <p:sldId id="321" r:id="rId17"/>
    <p:sldId id="301" r:id="rId18"/>
    <p:sldId id="288" r:id="rId19"/>
    <p:sldId id="328" r:id="rId20"/>
    <p:sldId id="299" r:id="rId21"/>
    <p:sldId id="292" r:id="rId22"/>
    <p:sldId id="305" r:id="rId23"/>
    <p:sldId id="310" r:id="rId24"/>
    <p:sldId id="308" r:id="rId25"/>
    <p:sldId id="300" r:id="rId26"/>
    <p:sldId id="319" r:id="rId27"/>
    <p:sldId id="320" r:id="rId28"/>
    <p:sldId id="294" r:id="rId29"/>
    <p:sldId id="295" r:id="rId30"/>
    <p:sldId id="290" r:id="rId31"/>
    <p:sldId id="281" r:id="rId32"/>
    <p:sldId id="287" r:id="rId33"/>
    <p:sldId id="329" r:id="rId34"/>
    <p:sldId id="306" r:id="rId35"/>
    <p:sldId id="337" r:id="rId36"/>
    <p:sldId id="291" r:id="rId37"/>
    <p:sldId id="289" r:id="rId38"/>
    <p:sldId id="317" r:id="rId39"/>
    <p:sldId id="297" r:id="rId40"/>
    <p:sldId id="336" r:id="rId41"/>
    <p:sldId id="330" r:id="rId42"/>
    <p:sldId id="313" r:id="rId43"/>
    <p:sldId id="341" r:id="rId44"/>
    <p:sldId id="342" r:id="rId45"/>
    <p:sldId id="343" r:id="rId46"/>
    <p:sldId id="344" r:id="rId47"/>
    <p:sldId id="338" r:id="rId48"/>
    <p:sldId id="303" r:id="rId49"/>
    <p:sldId id="331" r:id="rId50"/>
    <p:sldId id="315" r:id="rId51"/>
    <p:sldId id="284" r:id="rId52"/>
    <p:sldId id="285" r:id="rId53"/>
    <p:sldId id="314" r:id="rId54"/>
    <p:sldId id="334" r:id="rId55"/>
    <p:sldId id="335" r:id="rId56"/>
  </p:sldIdLst>
  <p:sldSz cx="9144000" cy="6858000" type="screen4x3"/>
  <p:notesSz cx="6858000" cy="9144000"/>
  <p:custDataLst>
    <p:tags r:id="rId5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NE" initials="M" lastIdx="1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030A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550" autoAdjust="0"/>
    <p:restoredTop sz="72682" autoAdjust="0"/>
  </p:normalViewPr>
  <p:slideViewPr>
    <p:cSldViewPr>
      <p:cViewPr varScale="1">
        <p:scale>
          <a:sx n="61" d="100"/>
          <a:sy n="61" d="100"/>
        </p:scale>
        <p:origin x="-1392"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824" y="-6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tags" Target="tags/tag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B64F56-748F-4FE7-9008-EAC32D75E708}" type="datetimeFigureOut">
              <a:rPr lang="en-US" smtClean="0"/>
              <a:pPr/>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A607890-DA8C-4192-B7F4-20C3F427603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financialliteracyincanada.com/"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cdn.sunlife.com/static/global/global/files/media/pa_e_Don_Stewart_speech_Feb10.pdf"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network.nationalpost.com/np/blogs/wealthyboomer/archive/2009/11/02/ontario-to-integrate-financial-literacy-into-schools-from-grade-4-to-grade-12.aspx"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www.edu.gov.on.ca/eng/Financial_Literacy_Eng.pdf"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oame.on.ca/"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714375"/>
            <a:ext cx="4572000" cy="3429000"/>
          </a:xfrm>
        </p:spPr>
      </p:sp>
      <p:sp>
        <p:nvSpPr>
          <p:cNvPr id="3" name="Notes Placeholder 2"/>
          <p:cNvSpPr>
            <a:spLocks noGrp="1"/>
          </p:cNvSpPr>
          <p:nvPr>
            <p:ph type="body" idx="1"/>
          </p:nvPr>
        </p:nvSpPr>
        <p:spPr/>
        <p:txBody>
          <a:bodyPr>
            <a:normAutofit/>
          </a:bodyPr>
          <a:lstStyle/>
          <a:p>
            <a:r>
              <a:rPr lang="en-CA" sz="1800" dirty="0" smtClean="0"/>
              <a:t>This presentation has been designed to be deliverable in 15 minutes. There is a companion </a:t>
            </a:r>
            <a:r>
              <a:rPr lang="en-CA" sz="1800" i="1" dirty="0" smtClean="0"/>
              <a:t>Facilitator’s Guide </a:t>
            </a:r>
            <a:r>
              <a:rPr lang="en-CA" sz="1800" dirty="0" smtClean="0"/>
              <a:t>in which you will find suggestions and activities for using these slides in a professional learning forum. Addition of activities will increase the time required for this presentation. </a:t>
            </a:r>
          </a:p>
          <a:p>
            <a:r>
              <a:rPr lang="en-CA" sz="1800" dirty="0" smtClean="0"/>
              <a:t>This presentation is one of 4 </a:t>
            </a:r>
            <a:r>
              <a:rPr lang="en-CA" sz="1800" dirty="0" smtClean="0"/>
              <a:t>presentations for Financial Literacy related to the lessons</a:t>
            </a:r>
            <a:r>
              <a:rPr lang="en-CA" sz="1800" baseline="0" dirty="0" smtClean="0"/>
              <a:t> </a:t>
            </a:r>
            <a:r>
              <a:rPr lang="en-CA" sz="1800" dirty="0" smtClean="0"/>
              <a:t>available </a:t>
            </a:r>
            <a:r>
              <a:rPr lang="en-CA" sz="1800" dirty="0" smtClean="0"/>
              <a:t>for viewing on the OAME website. </a:t>
            </a:r>
          </a:p>
          <a:p>
            <a:endParaRPr lang="en-US"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CA" sz="1800" dirty="0" smtClean="0"/>
              <a:t>FL for Australia </a:t>
            </a:r>
            <a:r>
              <a:rPr lang="en-CA" sz="1800" dirty="0" smtClean="0"/>
              <a:t>is summarized on page 28.</a:t>
            </a:r>
          </a:p>
          <a:p>
            <a:pPr lvl="0"/>
            <a:r>
              <a:rPr lang="en-CA" sz="1800" dirty="0" smtClean="0"/>
              <a:t>The Report also </a:t>
            </a:r>
            <a:r>
              <a:rPr lang="en-CA" sz="1800" dirty="0" smtClean="0"/>
              <a:t>reviewed F L in </a:t>
            </a:r>
            <a:r>
              <a:rPr lang="en-CA" sz="1800" dirty="0" smtClean="0"/>
              <a:t>Brazil, France, Netherlands, Singapore, South Africa, and the United Kingdom. </a:t>
            </a:r>
          </a:p>
          <a:p>
            <a:pPr lvl="0"/>
            <a:endParaRPr lang="en-CA" sz="1800" dirty="0" smtClean="0"/>
          </a:p>
          <a:p>
            <a:pPr lvl="0"/>
            <a:r>
              <a:rPr lang="en-CA" sz="1800" dirty="0" smtClean="0"/>
              <a:t>(They missed Trinidad and Tobago. That’s just us!)</a:t>
            </a:r>
            <a:endParaRPr lang="en-CA" sz="1800" dirty="0" smtClean="0">
              <a:solidFill>
                <a:srgbClr val="FF0000"/>
              </a:solidFill>
            </a:endParaRPr>
          </a:p>
          <a:p>
            <a:pPr lvl="0"/>
            <a:endParaRPr lang="en-CA" sz="1800" dirty="0" smtClean="0">
              <a:solidFill>
                <a:srgbClr val="FF0000"/>
              </a:solidFill>
            </a:endParaRPr>
          </a:p>
          <a:p>
            <a:pPr lvl="0"/>
            <a:endParaRPr lang="en-US" sz="1800" dirty="0" smtClean="0"/>
          </a:p>
          <a:p>
            <a:endParaRPr lang="en-CA"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Ontario is not alone on the financial literacy </a:t>
            </a:r>
            <a:r>
              <a:rPr lang="en-CA" sz="1800" dirty="0" smtClean="0"/>
              <a:t>front in Canada. </a:t>
            </a:r>
            <a:r>
              <a:rPr lang="en-CA" sz="1800" dirty="0" smtClean="0"/>
              <a:t>The Working Group also </a:t>
            </a:r>
            <a:r>
              <a:rPr lang="en-CA" sz="1800" dirty="0" smtClean="0"/>
              <a:t>reviewed</a:t>
            </a:r>
            <a:r>
              <a:rPr lang="en-CA" sz="1800" baseline="0" dirty="0" smtClean="0"/>
              <a:t> </a:t>
            </a:r>
            <a:r>
              <a:rPr lang="en-CA" sz="1800" dirty="0" smtClean="0"/>
              <a:t>other </a:t>
            </a:r>
            <a:r>
              <a:rPr lang="en-CA" sz="1800" dirty="0" smtClean="0"/>
              <a:t>jurisdictions in Canada, specifically British Columbia, Manitoba, and Quebec. Other provinces, such as Saskatchewan, have also identified financial literacy as an important initiative. </a:t>
            </a:r>
            <a:endParaRPr lang="en-US"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lvl="0"/>
            <a:r>
              <a:rPr lang="en-CA" sz="1600" dirty="0" smtClean="0"/>
              <a:t>There was  Federal Task Force on financial literacy established in 2009 which recommended a national strategy on financial literacy and made further specific recommendations about integrating financial literacy into the learning of all students while providing supports for teachers. </a:t>
            </a:r>
            <a:r>
              <a:rPr lang="en-US" sz="1600" baseline="0" dirty="0" smtClean="0"/>
              <a:t>Canada’s Task Force on Financial Literacy can be found at </a:t>
            </a:r>
            <a:r>
              <a:rPr lang="en-US" sz="1600" baseline="0" dirty="0" smtClean="0">
                <a:hlinkClick r:id="rId3"/>
              </a:rPr>
              <a:t>www.financialliteracyincanada.com</a:t>
            </a:r>
            <a:endParaRPr lang="en-US" sz="1600" baseline="0" dirty="0" smtClean="0"/>
          </a:p>
          <a:p>
            <a:pPr lvl="0"/>
            <a:endParaRPr lang="en-US" sz="1800" dirty="0" smtClean="0"/>
          </a:p>
          <a:p>
            <a:pPr lvl="0"/>
            <a:r>
              <a:rPr lang="en-US" sz="1600" dirty="0" smtClean="0"/>
              <a:t>The text of a speech that the Task Force Chair, Donald Stewart, gave to the Economic Club of Canada is available at </a:t>
            </a:r>
            <a:r>
              <a:rPr lang="en-US" sz="1600" dirty="0" smtClean="0">
                <a:hlinkClick r:id="rId4"/>
              </a:rPr>
              <a:t>http://cdn.sunlife.com/static/global/global/files/media/pa_e_Don_Stewart_speech_Feb10.pdf</a:t>
            </a:r>
            <a:endParaRPr lang="en-US" sz="1600" dirty="0" smtClean="0"/>
          </a:p>
          <a:p>
            <a:pPr lvl="0"/>
            <a:endParaRPr lang="en-US" sz="1600" dirty="0" smtClean="0"/>
          </a:p>
          <a:p>
            <a:r>
              <a:rPr lang="en-US" sz="1600" dirty="0" smtClean="0"/>
              <a:t>It was reported in the Toronto Star:</a:t>
            </a:r>
            <a:r>
              <a:rPr lang="en-US" sz="1600" dirty="0" smtClean="0">
                <a:solidFill>
                  <a:srgbClr val="FF0000"/>
                </a:solidFill>
              </a:rPr>
              <a:t> </a:t>
            </a:r>
            <a:r>
              <a:rPr lang="en-CA" sz="1600" dirty="0" smtClean="0"/>
              <a:t>http://www.thestar.com/business/article/936091--teach-financial-literacy-in-schools-task-force-says</a:t>
            </a:r>
          </a:p>
          <a:p>
            <a:pPr lvl="0"/>
            <a:endParaRPr lang="en-US" sz="1800" dirty="0" smtClean="0"/>
          </a:p>
          <a:p>
            <a:pPr lvl="0"/>
            <a:endParaRPr lang="en-US" sz="180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Autofit/>
          </a:bodyPr>
          <a:lstStyle/>
          <a:p>
            <a:pPr lvl="0"/>
            <a:r>
              <a:rPr lang="en-US" sz="1600" dirty="0" smtClean="0"/>
              <a:t>The National Post link is available at </a:t>
            </a:r>
            <a:r>
              <a:rPr lang="en-US" sz="1600" dirty="0" smtClean="0">
                <a:solidFill>
                  <a:srgbClr val="FF0000"/>
                </a:solidFill>
                <a:hlinkClick r:id="rId3"/>
              </a:rPr>
              <a:t>http://network.nationalpost.com/np/blogs/wealthyboomer/archive/2009/11/02/ontario-to-integrate-financial-literacy-into-schools-from-grade-4-to-grade-12.aspx</a:t>
            </a:r>
            <a:r>
              <a:rPr lang="en-US" sz="1600" dirty="0" smtClean="0">
                <a:solidFill>
                  <a:srgbClr val="FF0000"/>
                </a:solidFill>
              </a:rPr>
              <a:t> </a:t>
            </a:r>
            <a:r>
              <a:rPr lang="en-US" sz="1600" dirty="0" smtClean="0"/>
              <a:t>if it won’t automatically link</a:t>
            </a:r>
            <a:r>
              <a:rPr lang="en-US" sz="1600" baseline="0" dirty="0" smtClean="0"/>
              <a:t> there from the slide. The Ontario Government website link can be found at http://news.ontario.ca/edu/en/2010/11/financial-literacy-part-of-student-success-and-strong-economy.html or clicking on the link in the </a:t>
            </a:r>
            <a:r>
              <a:rPr lang="en-US" sz="1600" dirty="0" smtClean="0"/>
              <a:t>slide</a:t>
            </a:r>
            <a:r>
              <a:rPr lang="en-US" sz="1600" baseline="0" dirty="0" smtClean="0"/>
              <a:t>. </a:t>
            </a:r>
            <a:r>
              <a:rPr lang="en-CA" sz="1600" dirty="0" smtClean="0"/>
              <a:t>There was also a Federal Task Force on financial literacy which recommended a national strategy on financial literacy and made further specific recommendations about integrating financial literacy into the learning of all students while providing supports for teachers. </a:t>
            </a:r>
            <a:r>
              <a:rPr lang="en-US" sz="1600" baseline="0" dirty="0" smtClean="0"/>
              <a:t>Canada’s Task Force on Financial Literacy can be found at www.financialliteracyincanada.com</a:t>
            </a:r>
            <a:endParaRPr lang="en-US" sz="160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These particular statistics have been quoted in the Working Group Report. These and other interesting survey results can be found on page 8 of the Working Group Report.</a:t>
            </a:r>
            <a:endParaRPr lang="en-CA"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CA" sz="1800" dirty="0" smtClean="0"/>
              <a:t>It is important to realize that although the financial literacy initiative began in Ontario in 2009, concepts and skills related to financial literacy were already present in the Ontario curriculum. </a:t>
            </a:r>
            <a:endParaRPr lang="en-US" sz="1800" dirty="0" smtClean="0"/>
          </a:p>
          <a:p>
            <a:endParaRPr lang="en-US"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baseline="0" dirty="0" smtClean="0">
                <a:solidFill>
                  <a:schemeClr val="tx1"/>
                </a:solidFill>
                <a:latin typeface="+mn-lt"/>
                <a:ea typeface="+mn-ea"/>
                <a:cs typeface="+mn-cs"/>
              </a:rPr>
              <a:t>The report represents the results of the Working Group’s information gathering and consultations. It pulls together the key findings and recommendations that emerged as the Working Group. </a:t>
            </a:r>
            <a:endParaRPr lang="en-US" sz="1800" baseline="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baseline="0" dirty="0" smtClean="0">
                <a:solidFill>
                  <a:schemeClr val="tx1"/>
                </a:solidFill>
                <a:latin typeface="+mn-lt"/>
                <a:ea typeface="+mn-ea"/>
                <a:cs typeface="+mn-cs"/>
              </a:rPr>
              <a:t>The Ministry website can be found by clicking on the picture or at www.edu.gov.on.ca/eng/surveyLiteracy.html </a:t>
            </a:r>
          </a:p>
        </p:txBody>
      </p:sp>
      <p:sp>
        <p:nvSpPr>
          <p:cNvPr id="4" name="Slide Number Placeholder 3"/>
          <p:cNvSpPr>
            <a:spLocks noGrp="1"/>
          </p:cNvSpPr>
          <p:nvPr>
            <p:ph type="sldNum" sz="quarter" idx="10"/>
          </p:nvPr>
        </p:nvSpPr>
        <p:spPr/>
        <p:txBody>
          <a:bodyPr/>
          <a:lstStyle/>
          <a:p>
            <a:fld id="{EA607890-DA8C-4192-B7F4-20C3F427603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tx1"/>
                </a:solidFill>
                <a:latin typeface="+mn-lt"/>
                <a:ea typeface="+mn-ea"/>
                <a:cs typeface="+mn-cs"/>
              </a:rPr>
              <a:t>The Working Group was convened at the request of the Curriculum Council to gather information and conduct consultations about ways to embed financial literacy education in the Ontario curriculum. The report presents the results of the Working Group’s information gathering and consultations. It pulls together the key findings and recommendations that emerged as the Working Group. </a:t>
            </a:r>
            <a:r>
              <a:rPr lang="en-US" sz="1800" dirty="0" smtClean="0"/>
              <a:t>This report may be found at: </a:t>
            </a:r>
            <a:r>
              <a:rPr lang="en-US" sz="1800" dirty="0" smtClean="0">
                <a:hlinkClick r:id="rId3"/>
              </a:rPr>
              <a:t>http://www.edu.gov.on.ca/eng/Financial_Literacy_Eng.pdf</a:t>
            </a:r>
            <a:r>
              <a:rPr lang="en-US" sz="1800" dirty="0" smtClean="0"/>
              <a:t> . Click on picture or link to go to file.</a:t>
            </a:r>
            <a:endParaRPr lang="en-US"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The first issue was how to define “financial literacy” in the Ontario context. </a:t>
            </a:r>
            <a:endParaRPr lang="en-US" dirty="0" smtClean="0">
              <a:solidFill>
                <a:srgbClr val="FF0000"/>
              </a:solidFill>
            </a:endParaRPr>
          </a:p>
        </p:txBody>
      </p:sp>
      <p:sp>
        <p:nvSpPr>
          <p:cNvPr id="4" name="Slide Number Placeholder 3"/>
          <p:cNvSpPr>
            <a:spLocks noGrp="1"/>
          </p:cNvSpPr>
          <p:nvPr>
            <p:ph type="sldNum" sz="quarter" idx="10"/>
          </p:nvPr>
        </p:nvSpPr>
        <p:spPr/>
        <p:txBody>
          <a:bodyPr/>
          <a:lstStyle/>
          <a:p>
            <a:fld id="{EA607890-DA8C-4192-B7F4-20C3F427603B}"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In 2010 the Ontario Ministry of </a:t>
            </a:r>
            <a:r>
              <a:rPr lang="en-US" sz="1800" dirty="0" smtClean="0"/>
              <a:t>Education </a:t>
            </a:r>
            <a:r>
              <a:rPr lang="en-US" sz="1800" dirty="0" smtClean="0"/>
              <a:t>provided the opportunity </a:t>
            </a:r>
            <a:r>
              <a:rPr lang="en-US" sz="1800" dirty="0" smtClean="0"/>
              <a:t>for </a:t>
            </a:r>
            <a:r>
              <a:rPr lang="en-US" sz="1800" dirty="0" smtClean="0"/>
              <a:t>interested parties to submit proposals to create resources to support the improvement of Ontario students’ </a:t>
            </a:r>
            <a:r>
              <a:rPr lang="en-US" sz="1800" dirty="0" err="1" smtClean="0"/>
              <a:t>fianacial</a:t>
            </a:r>
            <a:r>
              <a:rPr lang="en-US" sz="1800" dirty="0" smtClean="0"/>
              <a:t> literacy </a:t>
            </a:r>
            <a:r>
              <a:rPr lang="en-US" sz="1800" dirty="0" smtClean="0"/>
              <a:t>skills. OAME submitted 8 proposals and was awarded funding for 4 of these proposals.  This presentation is one of 4 designed to support </a:t>
            </a:r>
            <a:r>
              <a:rPr lang="en-US" sz="1800" dirty="0" smtClean="0"/>
              <a:t>teachers of mathematics grades</a:t>
            </a:r>
            <a:r>
              <a:rPr lang="en-US" sz="1800" baseline="0" dirty="0" smtClean="0"/>
              <a:t> 7. 8, </a:t>
            </a:r>
            <a:r>
              <a:rPr lang="en-US" sz="1800" dirty="0" smtClean="0"/>
              <a:t>9 and</a:t>
            </a:r>
            <a:r>
              <a:rPr lang="en-US" sz="1800" baseline="0" dirty="0" smtClean="0"/>
              <a:t> 10</a:t>
            </a:r>
            <a:r>
              <a:rPr lang="en-US" sz="1800" dirty="0" smtClean="0"/>
              <a:t> </a:t>
            </a:r>
            <a:r>
              <a:rPr lang="en-US" sz="1800" dirty="0" smtClean="0"/>
              <a:t>in integrating financial literacy into their </a:t>
            </a:r>
            <a:r>
              <a:rPr lang="en-US" sz="1800" dirty="0" smtClean="0"/>
              <a:t>lessons. </a:t>
            </a:r>
            <a:r>
              <a:rPr lang="en-US" sz="1800" dirty="0" smtClean="0"/>
              <a:t>There are </a:t>
            </a:r>
            <a:r>
              <a:rPr lang="en-US" sz="1800" dirty="0" smtClean="0"/>
              <a:t>4 </a:t>
            </a:r>
            <a:r>
              <a:rPr lang="en-US" sz="1800" dirty="0" smtClean="0"/>
              <a:t>lessons for Grades 7 and 8 and 4 lessons for Grades 9 and 10 that were developed by OAME writing teams. </a:t>
            </a:r>
            <a:r>
              <a:rPr lang="en-US" sz="1800" dirty="0" smtClean="0"/>
              <a:t>There are also professional learning materials</a:t>
            </a:r>
            <a:r>
              <a:rPr lang="en-US" sz="1800" baseline="0" dirty="0" smtClean="0"/>
              <a:t> for the grade 7, 8 lessons specifically, and the grade 9, 10 lessons specifically. </a:t>
            </a:r>
            <a:r>
              <a:rPr lang="en-US" sz="1800" dirty="0" smtClean="0"/>
              <a:t>All </a:t>
            </a:r>
            <a:r>
              <a:rPr lang="en-US" sz="1800" dirty="0" smtClean="0"/>
              <a:t>are available on the OAME </a:t>
            </a:r>
            <a:r>
              <a:rPr lang="en-US" sz="1800" dirty="0" smtClean="0"/>
              <a:t>website</a:t>
            </a:r>
            <a:r>
              <a:rPr lang="en-US" sz="1800" baseline="0" dirty="0" smtClean="0"/>
              <a:t> and should be available on EduGAINS in the Financial Literacy domain.</a:t>
            </a:r>
            <a:endParaRPr lang="en-CA" sz="1800" dirty="0" smtClean="0"/>
          </a:p>
          <a:p>
            <a:endParaRPr lang="en-US"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The intention of integrating financial literacy is that the expectations</a:t>
            </a:r>
            <a:r>
              <a:rPr lang="en-US" sz="1800" baseline="0" dirty="0" smtClean="0"/>
              <a:t>  should be</a:t>
            </a:r>
            <a:r>
              <a:rPr lang="en-US" sz="1800" dirty="0" smtClean="0"/>
              <a:t> seamlessly integrated into the existing </a:t>
            </a:r>
            <a:r>
              <a:rPr lang="en-US" sz="1800" baseline="0" dirty="0" smtClean="0"/>
              <a:t>curriculum.  Financial literacy education in Ontario should be guided by these principles. Teachers have a shared responsibility since all teachers,</a:t>
            </a:r>
            <a:r>
              <a:rPr lang="en-US" sz="1800" dirty="0" smtClean="0"/>
              <a:t> not just mathematics teachers, are implementing financial literacy into their subject discipline.</a:t>
            </a:r>
            <a:endParaRPr lang="en-US" sz="1800" dirty="0" smtClean="0">
              <a:solidFill>
                <a:srgbClr val="FF0000"/>
              </a:solidFill>
            </a:endParaRPr>
          </a:p>
        </p:txBody>
      </p:sp>
      <p:sp>
        <p:nvSpPr>
          <p:cNvPr id="4" name="Slide Number Placeholder 3"/>
          <p:cNvSpPr>
            <a:spLocks noGrp="1"/>
          </p:cNvSpPr>
          <p:nvPr>
            <p:ph type="sldNum" sz="quarter" idx="10"/>
          </p:nvPr>
        </p:nvSpPr>
        <p:spPr/>
        <p:txBody>
          <a:bodyPr/>
          <a:lstStyle/>
          <a:p>
            <a:fld id="{EA607890-DA8C-4192-B7F4-20C3F427603B}"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baseline="0" dirty="0" smtClean="0">
                <a:solidFill>
                  <a:schemeClr val="tx1"/>
                </a:solidFill>
                <a:latin typeface="+mn-lt"/>
                <a:ea typeface="+mn-ea"/>
                <a:cs typeface="+mn-cs"/>
              </a:rPr>
              <a:t>The report highlights 9 K</a:t>
            </a:r>
            <a:r>
              <a:rPr lang="en-US" sz="1800" dirty="0" smtClean="0"/>
              <a:t>ey Findings as well as 13 other recommendations for the Ministry of Education. </a:t>
            </a:r>
            <a:r>
              <a:rPr lang="en-US" sz="1800" kern="1200" baseline="0" dirty="0" smtClean="0">
                <a:solidFill>
                  <a:schemeClr val="tx1"/>
                </a:solidFill>
                <a:latin typeface="+mn-lt"/>
                <a:ea typeface="+mn-ea"/>
                <a:cs typeface="+mn-cs"/>
              </a:rPr>
              <a:t>The information gathered by the Working Group through all methods of consultation supported enhancing financial literacy in the existing Ontario curriculum. Only in this way is it possible to ensure that every student in Ontario will have the benefit of acquiring financial knowledge and skills in a sequential, age-appropriate manner. Learning will deepen as students proceed through their school years.</a:t>
            </a:r>
          </a:p>
        </p:txBody>
      </p:sp>
      <p:sp>
        <p:nvSpPr>
          <p:cNvPr id="4" name="Slide Number Placeholder 3"/>
          <p:cNvSpPr>
            <a:spLocks noGrp="1"/>
          </p:cNvSpPr>
          <p:nvPr>
            <p:ph type="sldNum" sz="quarter" idx="10"/>
          </p:nvPr>
        </p:nvSpPr>
        <p:spPr/>
        <p:txBody>
          <a:bodyPr/>
          <a:lstStyle/>
          <a:p>
            <a:fld id="{EA607890-DA8C-4192-B7F4-20C3F427603B}"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Key Findings continued.</a:t>
            </a:r>
          </a:p>
          <a:p>
            <a:endParaRPr lang="en-US" sz="18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A607890-DA8C-4192-B7F4-20C3F427603B}"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baseline="0" dirty="0" smtClean="0">
                <a:solidFill>
                  <a:schemeClr val="tx1"/>
                </a:solidFill>
                <a:latin typeface="+mn-lt"/>
                <a:ea typeface="+mn-ea"/>
                <a:cs typeface="+mn-cs"/>
              </a:rPr>
              <a:t>Key Findings</a:t>
            </a:r>
            <a:r>
              <a:rPr lang="en-US" sz="1800" kern="1200" dirty="0" smtClean="0">
                <a:solidFill>
                  <a:schemeClr val="tx1"/>
                </a:solidFill>
                <a:latin typeface="+mn-lt"/>
                <a:ea typeface="+mn-ea"/>
                <a:cs typeface="+mn-cs"/>
              </a:rPr>
              <a:t> continued – the last 3.</a:t>
            </a:r>
            <a:endParaRPr lang="en-US" sz="18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A607890-DA8C-4192-B7F4-20C3F427603B}"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800" dirty="0" smtClean="0"/>
              <a:t>For all subject disciplines, these are topics that are of special</a:t>
            </a:r>
            <a:r>
              <a:rPr lang="en-US" sz="1800" baseline="0" dirty="0" smtClean="0"/>
              <a:t> importance. However, it is</a:t>
            </a:r>
            <a:r>
              <a:rPr lang="en-CA" sz="1800" dirty="0" smtClean="0"/>
              <a:t> important to note that the approach being taken by the Ministry of Education is that financial literacy education is based on existing curriculum rather than creating new courses or curriculum expectations. From grades 4 to 12, expectations and opportunities that connect to financial literacy already exist in the current Ontario curriculum. </a:t>
            </a:r>
            <a:endParaRPr lang="en-US"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Working Group recognized that financial literacy objectives could be linked to other Ministry objectives. </a:t>
            </a:r>
            <a:endParaRPr lang="en-CA"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baseline="0" dirty="0" smtClean="0">
                <a:solidFill>
                  <a:schemeClr val="tx1"/>
                </a:solidFill>
                <a:latin typeface="+mn-lt"/>
                <a:ea typeface="+mn-ea"/>
                <a:cs typeface="+mn-cs"/>
              </a:rPr>
              <a:t>As well, the report recognizes that financial literacy </a:t>
            </a:r>
            <a:r>
              <a:rPr lang="en-US" sz="1800" kern="1200" baseline="0" dirty="0" smtClean="0">
                <a:solidFill>
                  <a:schemeClr val="tx1"/>
                </a:solidFill>
                <a:latin typeface="+mn-lt"/>
                <a:ea typeface="+mn-ea"/>
                <a:cs typeface="+mn-cs"/>
              </a:rPr>
              <a:t>education </a:t>
            </a:r>
            <a:r>
              <a:rPr lang="en-US" sz="1800" kern="1200" baseline="0" dirty="0" smtClean="0">
                <a:solidFill>
                  <a:schemeClr val="tx1"/>
                </a:solidFill>
                <a:latin typeface="+mn-lt"/>
                <a:ea typeface="+mn-ea"/>
                <a:cs typeface="+mn-cs"/>
              </a:rPr>
              <a:t>must align with Ministry policies. </a:t>
            </a:r>
          </a:p>
          <a:p>
            <a:r>
              <a:rPr lang="en-US" sz="1800" kern="1200" baseline="0" dirty="0" smtClean="0">
                <a:solidFill>
                  <a:schemeClr val="tx1"/>
                </a:solidFill>
                <a:latin typeface="+mn-lt"/>
                <a:ea typeface="+mn-ea"/>
                <a:cs typeface="+mn-cs"/>
              </a:rPr>
              <a:t>For example, some students with special education needs may require, as part of their Individual Education Plan (IEP), certain accommodations or assistive technology to support them in learning. Some students who are newcomers to Ontario </a:t>
            </a:r>
            <a:r>
              <a:rPr lang="en-US" sz="1800" kern="1200" baseline="0" dirty="0" smtClean="0">
                <a:solidFill>
                  <a:schemeClr val="tx1"/>
                </a:solidFill>
                <a:latin typeface="+mn-lt"/>
                <a:ea typeface="+mn-ea"/>
                <a:cs typeface="+mn-cs"/>
              </a:rPr>
              <a:t>may require </a:t>
            </a:r>
            <a:r>
              <a:rPr lang="en-US" sz="1800" kern="1200" baseline="0" dirty="0" smtClean="0">
                <a:solidFill>
                  <a:schemeClr val="tx1"/>
                </a:solidFill>
                <a:latin typeface="+mn-lt"/>
                <a:ea typeface="+mn-ea"/>
                <a:cs typeface="+mn-cs"/>
              </a:rPr>
              <a:t>additional support as they acquire English-language skills and as they learn about processes related to Canadian financial systems that may be unfamiliar to them</a:t>
            </a:r>
            <a:r>
              <a:rPr lang="en-US" sz="1800" kern="1200" baseline="0" dirty="0" smtClean="0">
                <a:latin typeface="+mn-lt"/>
                <a:ea typeface="+mn-ea"/>
                <a:cs typeface="+mn-cs"/>
              </a:rPr>
              <a:t>. </a:t>
            </a:r>
            <a:endParaRPr lang="en-US"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Financial</a:t>
            </a:r>
            <a:r>
              <a:rPr lang="en-US" sz="1800" baseline="0" dirty="0" smtClean="0"/>
              <a:t> literacy is being implemented across all the subject disciplines because each subject’s curriculum has an opportunity for financial literacy to be taught and integrated. </a:t>
            </a:r>
            <a:r>
              <a:rPr lang="en-US" sz="1800" kern="1200" baseline="0" dirty="0" smtClean="0">
                <a:solidFill>
                  <a:schemeClr val="tx1"/>
                </a:solidFill>
                <a:latin typeface="+mn-lt"/>
                <a:ea typeface="+mn-ea"/>
                <a:cs typeface="+mn-cs"/>
              </a:rPr>
              <a:t>After they graduate, students quickly take on more responsibility. They begin working, participate in apprenticeship programs, or attend college or university. Their financial security and well-being will depend in part on their skills in dealing with the increasingly complex world of finance.  </a:t>
            </a:r>
            <a:endParaRPr lang="en-US"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baseline="0" dirty="0" smtClean="0">
                <a:solidFill>
                  <a:schemeClr val="tx1"/>
                </a:solidFill>
                <a:latin typeface="+mn-lt"/>
                <a:ea typeface="+mn-ea"/>
                <a:cs typeface="+mn-cs"/>
              </a:rPr>
              <a:t>As the Ontario government moves forward to enhance financial literacy education in our schools, there will be many opportunities for students, teachers, parents, families, and the wider community to work together to build their financial knowledge, understanding, and skills. All have a vital role to play in helping Ontario’s youth grow into responsible, engaged, and compassionate citizens.</a:t>
            </a:r>
          </a:p>
        </p:txBody>
      </p:sp>
      <p:sp>
        <p:nvSpPr>
          <p:cNvPr id="4" name="Slide Number Placeholder 3"/>
          <p:cNvSpPr>
            <a:spLocks noGrp="1"/>
          </p:cNvSpPr>
          <p:nvPr>
            <p:ph type="sldNum" sz="quarter" idx="10"/>
          </p:nvPr>
        </p:nvSpPr>
        <p:spPr/>
        <p:txBody>
          <a:bodyPr/>
          <a:lstStyle/>
          <a:p>
            <a:fld id="{EA607890-DA8C-4192-B7F4-20C3F427603B}"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The Ontario Association for  Mathematics Education  has become involved in the Financial Literacy project. To date, 4 lessons for grades 7 &amp; 8 and 4 lessons for grades 9 &amp; 10 have been </a:t>
            </a:r>
            <a:r>
              <a:rPr lang="en-CA" sz="1800" dirty="0" smtClean="0"/>
              <a:t>created. </a:t>
            </a:r>
            <a:r>
              <a:rPr lang="en-CA" sz="1800" dirty="0" smtClean="0"/>
              <a:t>As well, a set of 4 presentations, of which this is one,  have been developed to support teachers in the implementation of financial literacy objectives. </a:t>
            </a:r>
            <a:r>
              <a:rPr lang="en-CA" sz="1800" dirty="0" smtClean="0"/>
              <a:t> Specific presentations to support the grade 7/8 lessons and the grade 9/10 lessons are available.</a:t>
            </a:r>
            <a:endParaRPr lang="en-CA" sz="180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This is the Vision for Learning Mathematics adopted by OAME. Find out more about OAME by visiting their website: www.oame.on.ca</a:t>
            </a:r>
          </a:p>
          <a:p>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aseline="0" dirty="0" smtClean="0"/>
              <a:t>All OAME presentations, resources, lessons, and information about financial literacy </a:t>
            </a:r>
            <a:r>
              <a:rPr lang="en-US" sz="1800" dirty="0" smtClean="0"/>
              <a:t>are</a:t>
            </a:r>
            <a:r>
              <a:rPr lang="en-US" sz="1800" baseline="0" dirty="0" smtClean="0"/>
              <a:t> available at www.oame.on.ca</a:t>
            </a:r>
            <a:endParaRPr lang="en-US" sz="180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baseline="0" dirty="0" smtClean="0"/>
              <a:t>All OAME presentations, resources, lessons, and information about financial literacy </a:t>
            </a:r>
            <a:r>
              <a:rPr lang="en-US" sz="1800" dirty="0" smtClean="0"/>
              <a:t>are</a:t>
            </a:r>
            <a:r>
              <a:rPr lang="en-US" sz="1800" baseline="0" dirty="0" smtClean="0"/>
              <a:t> also available at </a:t>
            </a:r>
            <a:r>
              <a:rPr lang="en-US" sz="1800" baseline="0" dirty="0" smtClean="0"/>
              <a:t>www.edugains.ca</a:t>
            </a:r>
          </a:p>
          <a:p>
            <a:r>
              <a:rPr lang="en-US" sz="1800" baseline="0" dirty="0" smtClean="0"/>
              <a:t>NOTE TO PRESENTER: Check to see if these are posted yet on EduGAINS before you present. If they are not yet on EduGAINS they will be soon.</a:t>
            </a:r>
            <a:endParaRPr lang="en-US" sz="180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CA" sz="1800" dirty="0" smtClean="0"/>
              <a:t>The Report indicated that the incorporation of financial literacy lessons does not require the addition of additional expectations. Rather, lessons would fit seamlessly into the existing overall and specific expectations of the curriculum. With the financial literacy initiative, OAME has highlighted those expectations and provided additional supports to help teachers effectively and purposefully address these expectations. In addition, the lessons have built into them a Growing Success and Differentiated Instruction focus. All lessons are available on the OAME website, </a:t>
            </a:r>
            <a:r>
              <a:rPr lang="en-CA" sz="1800" dirty="0" smtClean="0">
                <a:hlinkClick r:id="rId3"/>
              </a:rPr>
              <a:t>www.oame.on.ca</a:t>
            </a:r>
            <a:endParaRPr lang="en-CA" sz="1800" dirty="0" smtClean="0"/>
          </a:p>
          <a:p>
            <a:pPr>
              <a:defRPr/>
            </a:pPr>
            <a:endParaRPr lang="en-CA" sz="180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CA" sz="1800" dirty="0" smtClean="0"/>
              <a:t>Financial literacy skills and knowledge are being defined very broadly in the Ontario vision. They include skills and knowledge related to personal finance, such as budgeting, saving and investing. They also include an understanding of economics and trade and a broad understanding of the context in which we make consumer choices.  Financial literacy also includes transferable skills such as critical thinking, decision making and self-awareness. These are transferable in that they are skills that are not always developed in a context that relates directly to financial literacy but they can be applied in contexts in which consumer and financial decisions are being made.</a:t>
            </a:r>
            <a:endParaRPr lang="en-US" sz="1800" dirty="0" smtClean="0"/>
          </a:p>
          <a:p>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OAME has identified a continuum of expectations  from Grade 4 through Grade 12 that connect to financial literacy. The continuum is described in a presentation that is available on the OAME website.</a:t>
            </a:r>
            <a:endParaRPr lang="en-US" sz="120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kern="1200" baseline="0" dirty="0" smtClean="0">
                <a:solidFill>
                  <a:schemeClr val="tx1"/>
                </a:solidFill>
                <a:latin typeface="+mn-lt"/>
                <a:ea typeface="+mn-ea"/>
                <a:cs typeface="+mn-cs"/>
              </a:rPr>
              <a:t>The Working Group found that, at the secondary level, the skills and concepts associated with financial literacy are already addressed in the curriculum for business studies, Canadian and world studies, guidance and career education, </a:t>
            </a:r>
            <a:r>
              <a:rPr lang="en-US" sz="1800" u="sng" kern="1200" baseline="0" dirty="0" smtClean="0">
                <a:solidFill>
                  <a:schemeClr val="tx1"/>
                </a:solidFill>
                <a:latin typeface="+mn-lt"/>
                <a:ea typeface="+mn-ea"/>
                <a:cs typeface="+mn-cs"/>
              </a:rPr>
              <a:t>mathematics</a:t>
            </a:r>
            <a:r>
              <a:rPr lang="en-US" sz="1800" kern="1200" baseline="0" dirty="0" smtClean="0">
                <a:solidFill>
                  <a:schemeClr val="tx1"/>
                </a:solidFill>
                <a:latin typeface="+mn-lt"/>
                <a:ea typeface="+mn-ea"/>
                <a:cs typeface="+mn-cs"/>
              </a:rPr>
              <a:t>, and social sciences and humanities. (In addition, cooperative education and other work experience programs, as well as Specialist High Skills Major programs, offer secondary school students opportunities to apply their learning about financial literacy topics in real-world employment settings.)</a:t>
            </a:r>
            <a:endParaRPr lang="en-US" sz="180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b="1" dirty="0" smtClean="0">
                <a:solidFill>
                  <a:srgbClr val="7030A0"/>
                </a:solidFill>
              </a:rPr>
              <a:t>FACILITATOR: THERE IS AN ACTIVITY IN THE FACILITATOR’S GUIDE THAT COULD BE DELIVERED AT THIS POINT IN THE PRESENTATION: IT IS AN OPPORTUNITY FOR THE AUDIENCE MEMBERS TO EXPLORE :</a:t>
            </a:r>
          </a:p>
          <a:p>
            <a:r>
              <a:rPr lang="en-US" sz="1800" u="sng" dirty="0" smtClean="0">
                <a:solidFill>
                  <a:srgbClr val="7030A0"/>
                </a:solidFill>
              </a:rPr>
              <a:t>Activity 3: Where’s the Math?</a:t>
            </a:r>
            <a:r>
              <a:rPr lang="en-US" sz="1800" dirty="0" smtClean="0">
                <a:solidFill>
                  <a:srgbClr val="7030A0"/>
                </a:solidFill>
              </a:rPr>
              <a:t> -  Participants are given a passage from the Working Group Report that has a list of specific financial literacy topics. They are then challenged to “find the math” in these topics.</a:t>
            </a:r>
            <a:endParaRPr lang="en-CA" sz="1800" dirty="0" smtClean="0">
              <a:solidFill>
                <a:srgbClr val="7030A0"/>
              </a:solidFill>
            </a:endParaRPr>
          </a:p>
          <a:p>
            <a:endParaRPr lang="en-CA" sz="1800" b="1" dirty="0" smtClean="0">
              <a:solidFill>
                <a:srgbClr val="7030A0"/>
              </a:solidFill>
            </a:endParaRPr>
          </a:p>
          <a:p>
            <a:endParaRPr lang="en-CA" sz="3100" dirty="0" smtClean="0">
              <a:solidFill>
                <a:srgbClr val="7030A0"/>
              </a:solidFill>
            </a:endParaRPr>
          </a:p>
          <a:p>
            <a:endParaRPr lang="en-CA" sz="3100" b="1" dirty="0" smtClean="0">
              <a:solidFill>
                <a:srgbClr val="FF0000"/>
              </a:solidFill>
            </a:endParaRPr>
          </a:p>
          <a:p>
            <a:endParaRPr lang="en-CA" sz="1800" b="1" dirty="0" smtClean="0">
              <a:solidFill>
                <a:srgbClr val="FF0000"/>
              </a:solidFill>
            </a:endParaRPr>
          </a:p>
        </p:txBody>
      </p:sp>
      <p:sp>
        <p:nvSpPr>
          <p:cNvPr id="4" name="Slide Number Placeholder 3"/>
          <p:cNvSpPr>
            <a:spLocks noGrp="1"/>
          </p:cNvSpPr>
          <p:nvPr>
            <p:ph type="sldNum" sz="quarter" idx="10"/>
          </p:nvPr>
        </p:nvSpPr>
        <p:spPr/>
        <p:txBody>
          <a:bodyPr/>
          <a:lstStyle/>
          <a:p>
            <a:fld id="{0DE6A241-B204-4511-AB14-0C95330AD194}" type="slidenum">
              <a:rPr lang="en-CA" smtClean="0"/>
              <a:pPr/>
              <a:t>36</a:t>
            </a:fld>
            <a:endParaRPr lang="en-CA"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next</a:t>
            </a:r>
            <a:r>
              <a:rPr lang="en-US" baseline="0" dirty="0" smtClean="0"/>
              <a:t> few slides provide an overview of the lessons developed for FL.</a:t>
            </a:r>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The Ministry has provided a lesson planning template</a:t>
            </a:r>
            <a:r>
              <a:rPr lang="en-US" sz="1800" baseline="0" dirty="0" smtClean="0"/>
              <a:t> </a:t>
            </a:r>
            <a:r>
              <a:rPr lang="en-US" sz="1800" dirty="0" smtClean="0"/>
              <a:t>specifically for the design of FL-focused lessons. It is a two page template that details overall and specific expectations, FL connections, learning goals, and instructional components and contexts. Page 2 of the template is a familiar 3-part lesson, with Minds On, Action!, and Consolidation, as well as Growing </a:t>
            </a:r>
            <a:r>
              <a:rPr lang="en-US" sz="1800" dirty="0" smtClean="0"/>
              <a:t>Success (Assessment for, as and of learning) </a:t>
            </a:r>
            <a:r>
              <a:rPr lang="en-US" sz="1800" dirty="0" smtClean="0"/>
              <a:t>and DI indicators. The 8 lessons written by the OAME teams were written in this template. They are </a:t>
            </a:r>
            <a:r>
              <a:rPr lang="en-US" sz="1800" baseline="0" dirty="0" smtClean="0"/>
              <a:t>available to download from the OAME website.</a:t>
            </a:r>
            <a:endParaRPr lang="en-US"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These connections</a:t>
            </a:r>
            <a:r>
              <a:rPr lang="en-US" sz="1800" baseline="0" dirty="0" smtClean="0"/>
              <a:t> are from </a:t>
            </a:r>
            <a:r>
              <a:rPr lang="en-US" sz="1800" dirty="0" smtClean="0"/>
              <a:t>a</a:t>
            </a:r>
            <a:r>
              <a:rPr lang="en-US" sz="1800" baseline="0" dirty="0" smtClean="0"/>
              <a:t> lesson for Grades</a:t>
            </a:r>
            <a:r>
              <a:rPr lang="en-US" sz="1800" dirty="0" smtClean="0"/>
              <a:t> 7 and 8 </a:t>
            </a:r>
            <a:r>
              <a:rPr lang="en-US" sz="1800" baseline="0" dirty="0" smtClean="0"/>
              <a:t> created by OAME writing teams. </a:t>
            </a:r>
            <a:endParaRPr lang="en-US" sz="1800" b="0" kern="1200" dirty="0" smtClean="0">
              <a:solidFill>
                <a:schemeClr val="tx1"/>
              </a:solidFill>
              <a:latin typeface="+mn-lt"/>
              <a:ea typeface="+mn-ea"/>
              <a:cs typeface="+mn-cs"/>
            </a:endParaRPr>
          </a:p>
          <a:p>
            <a:endParaRPr lang="en-US" sz="1800" baseline="0" dirty="0" smtClean="0"/>
          </a:p>
          <a:p>
            <a:endParaRPr lang="en-US" sz="1800"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Through this presentation, you will learn more about financial literacy initiatives in different jurisdictions. However,  the focus will be on Ontario and how  the recommendations contained in the Ministry of Education’s Report of the Working Group on Financial Literacy, </a:t>
            </a:r>
            <a:r>
              <a:rPr lang="en-US" sz="1800" i="1" dirty="0" smtClean="0"/>
              <a:t>A Sound Investment  - Financial Literacy Education in Ontario Schools </a:t>
            </a:r>
            <a:r>
              <a:rPr lang="en-US" sz="1800" i="0" dirty="0" smtClean="0"/>
              <a:t>will affect education in Ontario, particularly Mathematics education</a:t>
            </a:r>
            <a:r>
              <a:rPr lang="en-US" sz="1800" i="1" dirty="0" smtClean="0"/>
              <a:t>.</a:t>
            </a:r>
            <a:endParaRPr lang="en-US"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These connections</a:t>
            </a:r>
            <a:r>
              <a:rPr lang="en-US" sz="1800" baseline="0" dirty="0" smtClean="0"/>
              <a:t> are from </a:t>
            </a:r>
            <a:r>
              <a:rPr lang="en-US" sz="1800" dirty="0" smtClean="0"/>
              <a:t>a</a:t>
            </a:r>
            <a:r>
              <a:rPr lang="en-US" sz="1800" baseline="0" dirty="0" smtClean="0"/>
              <a:t> lesson for Grades</a:t>
            </a:r>
            <a:r>
              <a:rPr lang="en-US" sz="1800" dirty="0" smtClean="0"/>
              <a:t> 7 and 8 </a:t>
            </a:r>
            <a:r>
              <a:rPr lang="en-US" sz="1800" baseline="0" dirty="0" smtClean="0"/>
              <a:t> created by OAME writing teams. </a:t>
            </a:r>
            <a:endParaRPr lang="en-US" sz="1800" b="0" kern="1200" dirty="0" smtClean="0">
              <a:solidFill>
                <a:schemeClr val="tx1"/>
              </a:solidFill>
              <a:latin typeface="+mn-lt"/>
              <a:ea typeface="+mn-ea"/>
              <a:cs typeface="+mn-cs"/>
            </a:endParaRPr>
          </a:p>
          <a:p>
            <a:endParaRPr lang="en-US" sz="1800" baseline="0" dirty="0" smtClean="0"/>
          </a:p>
          <a:p>
            <a:endParaRPr lang="en-US" sz="1800"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These connections</a:t>
            </a:r>
            <a:r>
              <a:rPr lang="en-US" sz="1800" baseline="0" dirty="0" smtClean="0"/>
              <a:t> are from </a:t>
            </a:r>
            <a:r>
              <a:rPr lang="en-US" sz="1800" dirty="0" smtClean="0"/>
              <a:t>a</a:t>
            </a:r>
            <a:r>
              <a:rPr lang="en-US" sz="1800" baseline="0" dirty="0" smtClean="0"/>
              <a:t> lesson for Grades</a:t>
            </a:r>
            <a:r>
              <a:rPr lang="en-US" sz="1800" dirty="0" smtClean="0"/>
              <a:t> 7 and 8 </a:t>
            </a:r>
            <a:r>
              <a:rPr lang="en-US" sz="1800" baseline="0" dirty="0" smtClean="0"/>
              <a:t> created by OAME writing teams. </a:t>
            </a:r>
            <a:endParaRPr lang="en-US" sz="1800" b="0" kern="1200" dirty="0" smtClean="0">
              <a:solidFill>
                <a:schemeClr val="tx1"/>
              </a:solidFill>
              <a:latin typeface="+mn-lt"/>
              <a:ea typeface="+mn-ea"/>
              <a:cs typeface="+mn-cs"/>
            </a:endParaRPr>
          </a:p>
          <a:p>
            <a:endParaRPr lang="en-US" sz="1800" baseline="0" dirty="0" smtClean="0"/>
          </a:p>
          <a:p>
            <a:endParaRPr lang="en-US" sz="1800"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These connections</a:t>
            </a:r>
            <a:r>
              <a:rPr lang="en-US" sz="1800" baseline="0" dirty="0" smtClean="0"/>
              <a:t> are from </a:t>
            </a:r>
            <a:r>
              <a:rPr lang="en-US" sz="1800" dirty="0" smtClean="0"/>
              <a:t>a</a:t>
            </a:r>
            <a:r>
              <a:rPr lang="en-US" sz="1800" baseline="0" dirty="0" smtClean="0"/>
              <a:t> lesson for Grades 7</a:t>
            </a:r>
            <a:r>
              <a:rPr lang="en-US" sz="1800" dirty="0" smtClean="0"/>
              <a:t> and 8 </a:t>
            </a:r>
            <a:r>
              <a:rPr lang="en-US" sz="1800" baseline="0" dirty="0" smtClean="0"/>
              <a:t> created by OAME writing teams. </a:t>
            </a:r>
            <a:endParaRPr lang="en-US" sz="1800" b="0" kern="1200" dirty="0" smtClean="0">
              <a:solidFill>
                <a:schemeClr val="tx1"/>
              </a:solidFill>
              <a:latin typeface="+mn-lt"/>
              <a:ea typeface="+mn-ea"/>
              <a:cs typeface="+mn-cs"/>
            </a:endParaRPr>
          </a:p>
          <a:p>
            <a:endParaRPr lang="en-US" sz="1800" baseline="0" dirty="0" smtClean="0"/>
          </a:p>
          <a:p>
            <a:endParaRPr lang="en-US" sz="1800"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These connections</a:t>
            </a:r>
            <a:r>
              <a:rPr lang="en-US" sz="1800" baseline="0" dirty="0" smtClean="0"/>
              <a:t> are from </a:t>
            </a:r>
            <a:r>
              <a:rPr lang="en-US" sz="1800" dirty="0" smtClean="0"/>
              <a:t>a</a:t>
            </a:r>
            <a:r>
              <a:rPr lang="en-US" sz="1800" baseline="0" dirty="0" smtClean="0"/>
              <a:t> lesson for Grade 9 created by OAME writing teams. </a:t>
            </a:r>
            <a:endParaRPr lang="en-US" sz="1800" b="0" kern="1200" dirty="0" smtClean="0">
              <a:solidFill>
                <a:schemeClr val="tx1"/>
              </a:solidFill>
              <a:latin typeface="+mn-lt"/>
              <a:ea typeface="+mn-ea"/>
              <a:cs typeface="+mn-cs"/>
            </a:endParaRPr>
          </a:p>
          <a:p>
            <a:endParaRPr lang="en-US" sz="1800" baseline="0" dirty="0" smtClean="0"/>
          </a:p>
          <a:p>
            <a:endParaRPr lang="en-US" sz="1800"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These are from a second lesson written for Grade 9. </a:t>
            </a:r>
          </a:p>
          <a:p>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sz="1800" dirty="0" smtClean="0"/>
              <a:t>These curriculum connections are from</a:t>
            </a:r>
            <a:r>
              <a:rPr lang="en-US" sz="1800" baseline="0" dirty="0" smtClean="0"/>
              <a:t> a lesson plan</a:t>
            </a:r>
            <a:r>
              <a:rPr lang="en-US" sz="1800" dirty="0" smtClean="0"/>
              <a:t> w</a:t>
            </a:r>
            <a:r>
              <a:rPr lang="en-CA" sz="1800" b="0" kern="1200" dirty="0" err="1" smtClean="0">
                <a:solidFill>
                  <a:schemeClr val="tx1"/>
                </a:solidFill>
                <a:latin typeface="+mn-lt"/>
                <a:ea typeface="+mn-ea"/>
                <a:cs typeface="+mn-cs"/>
              </a:rPr>
              <a:t>ritten</a:t>
            </a:r>
            <a:r>
              <a:rPr lang="en-CA" sz="1800" b="0" kern="1200" dirty="0" smtClean="0">
                <a:solidFill>
                  <a:schemeClr val="tx1"/>
                </a:solidFill>
                <a:latin typeface="+mn-lt"/>
                <a:ea typeface="+mn-ea"/>
                <a:cs typeface="+mn-cs"/>
              </a:rPr>
              <a:t> for MPM1D Principles of Mathematics, Grade 9, Academic or MFM1P Foundations of Mathematics, Grade 9 Applied or MPM2D Principles of Mathematics, Grade 10 Academic or MFM2P Foundations of Mathematics, Grade 10 Applied.</a:t>
            </a:r>
            <a:endParaRPr lang="en-US" sz="1800" b="0" kern="1200" dirty="0" smtClean="0">
              <a:solidFill>
                <a:schemeClr val="tx1"/>
              </a:solidFill>
              <a:latin typeface="+mn-lt"/>
              <a:ea typeface="+mn-ea"/>
              <a:cs typeface="+mn-cs"/>
            </a:endParaRP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sz="1800" dirty="0" smtClean="0"/>
              <a:t>These connections are from a lesson plan written for </a:t>
            </a:r>
            <a:r>
              <a:rPr lang="en-CA" sz="1200" b="0" kern="1200" dirty="0" smtClean="0">
                <a:solidFill>
                  <a:schemeClr val="tx1"/>
                </a:solidFill>
                <a:latin typeface="+mn-lt"/>
                <a:ea typeface="+mn-ea"/>
                <a:cs typeface="+mn-cs"/>
              </a:rPr>
              <a:t> </a:t>
            </a:r>
            <a:r>
              <a:rPr lang="en-CA" sz="1800" b="0" kern="1200" dirty="0" smtClean="0">
                <a:solidFill>
                  <a:schemeClr val="tx1"/>
                </a:solidFill>
                <a:latin typeface="+mn-lt"/>
                <a:ea typeface="+mn-ea"/>
                <a:cs typeface="+mn-cs"/>
              </a:rPr>
              <a:t>MPM2D Principles of Mathematics, Grade 10 Academic</a:t>
            </a:r>
            <a:endParaRPr lang="en-US" sz="1200" b="0" kern="1200" dirty="0" smtClean="0">
              <a:solidFill>
                <a:schemeClr val="tx1"/>
              </a:solidFill>
              <a:latin typeface="+mn-lt"/>
              <a:ea typeface="+mn-ea"/>
              <a:cs typeface="+mn-cs"/>
            </a:endParaRP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600" dirty="0" smtClean="0">
                <a:solidFill>
                  <a:schemeClr val="tx1"/>
                </a:solidFill>
              </a:rPr>
              <a:t>OAME lessons include the possible use of technology: graphing calculators, </a:t>
            </a:r>
            <a:r>
              <a:rPr lang="en-CA" sz="1600" baseline="0" dirty="0" smtClean="0">
                <a:solidFill>
                  <a:schemeClr val="tx1"/>
                </a:solidFill>
              </a:rPr>
              <a:t>information and communication technology, touch pads/touch screens. S</a:t>
            </a:r>
            <a:r>
              <a:rPr lang="en-CA" sz="1600" dirty="0" smtClean="0">
                <a:solidFill>
                  <a:schemeClr val="tx1"/>
                </a:solidFill>
              </a:rPr>
              <a:t>ome lessons will be available in Notebook format. </a:t>
            </a:r>
          </a:p>
          <a:p>
            <a:endParaRPr lang="en-CA"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For more information , refer to </a:t>
            </a:r>
            <a:r>
              <a:rPr lang="en-US" sz="1800" i="1" dirty="0" smtClean="0"/>
              <a:t>A Sound Investment </a:t>
            </a:r>
            <a:r>
              <a:rPr lang="en-US" sz="1800" dirty="0" smtClean="0"/>
              <a:t>, Report of the Working Group or visit the Ministry at</a:t>
            </a:r>
          </a:p>
          <a:p>
            <a:r>
              <a:rPr lang="en-US" sz="1800" dirty="0" smtClean="0"/>
              <a:t>www.edu.gov.on.ca/eng/surveyLiteracy.html</a:t>
            </a:r>
            <a:endParaRPr lang="en-US"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A607890-DA8C-4192-B7F4-20C3F427603B}" type="slidenum">
              <a:rPr lang="en-US" smtClean="0"/>
              <a:pPr/>
              <a:t>49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CA" sz="1800" dirty="0" smtClean="0"/>
              <a:t>Many other countries have implemented financial literacy education into their elementary, secondary and post-secondary schools. The Working Group accessed this information while preparing recommendations for Ontario students.  The following slides are designed to provide an understanding of how widespread the financial literacy focus has become over time.</a:t>
            </a:r>
            <a:endParaRPr lang="en-CA" sz="1800" dirty="0" smtClean="0">
              <a:solidFill>
                <a:srgbClr val="FF0000"/>
              </a:solidFill>
            </a:endParaRPr>
          </a:p>
          <a:p>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800" dirty="0" smtClean="0"/>
              <a:t>Allow 10 minutes for questions</a:t>
            </a:r>
            <a:r>
              <a:rPr lang="en-CA" dirty="0" smtClean="0"/>
              <a:t>.</a:t>
            </a:r>
            <a:endParaRPr lang="en-CA" dirty="0"/>
          </a:p>
        </p:txBody>
      </p:sp>
      <p:sp>
        <p:nvSpPr>
          <p:cNvPr id="4" name="Slide Number Placeholder 3"/>
          <p:cNvSpPr>
            <a:spLocks noGrp="1"/>
          </p:cNvSpPr>
          <p:nvPr>
            <p:ph type="sldNum" sz="quarter" idx="10"/>
          </p:nvPr>
        </p:nvSpPr>
        <p:spPr/>
        <p:txBody>
          <a:bodyPr/>
          <a:lstStyle/>
          <a:p>
            <a:fld id="{0DE6A241-B204-4511-AB14-0C95330AD194}" type="slidenum">
              <a:rPr lang="en-CA" smtClean="0"/>
              <a:pPr/>
              <a:t>50</a:t>
            </a:fld>
            <a:endParaRPr lang="en-CA"/>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solidFill>
                <a:srgbClr val="C00000"/>
              </a:solidFill>
            </a:endParaRPr>
          </a:p>
        </p:txBody>
      </p:sp>
      <p:sp>
        <p:nvSpPr>
          <p:cNvPr id="4" name="Slide Number Placeholder 3"/>
          <p:cNvSpPr>
            <a:spLocks noGrp="1"/>
          </p:cNvSpPr>
          <p:nvPr>
            <p:ph type="sldNum" sz="quarter" idx="10"/>
          </p:nvPr>
        </p:nvSpPr>
        <p:spPr/>
        <p:txBody>
          <a:bodyPr/>
          <a:lstStyle/>
          <a:p>
            <a:fld id="{0DE6A241-B204-4511-AB14-0C95330AD194}" type="slidenum">
              <a:rPr lang="en-CA" smtClean="0"/>
              <a:pPr/>
              <a:t>51</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800" dirty="0" smtClean="0"/>
              <a:t>The term “Financial literacy” has</a:t>
            </a:r>
            <a:r>
              <a:rPr lang="en-US" sz="1800" baseline="0" dirty="0" smtClean="0"/>
              <a:t> become known worldwide partly due to t</a:t>
            </a:r>
            <a:r>
              <a:rPr lang="en-CA" sz="1800" dirty="0" smtClean="0"/>
              <a:t>he economic crisis of 2008, which pushed financial literacy to the forefront, but the economic crisis was not the initial instigator. </a:t>
            </a:r>
            <a:r>
              <a:rPr lang="en-US" sz="1800" dirty="0" smtClean="0"/>
              <a:t>We live in a world where financial decisions are becoming increasingly complex, and where ways of accessing financial products and services are multiplying rapidly. People need a wide range of skills and knowledge to make informed choices and to manage the risks involved. </a:t>
            </a:r>
            <a:endParaRPr lang="en-CA" sz="1800" dirty="0" smtClean="0"/>
          </a:p>
        </p:txBody>
      </p:sp>
      <p:sp>
        <p:nvSpPr>
          <p:cNvPr id="4" name="Slide Number Placeholder 3"/>
          <p:cNvSpPr>
            <a:spLocks noGrp="1"/>
          </p:cNvSpPr>
          <p:nvPr>
            <p:ph type="sldNum" sz="quarter" idx="10"/>
          </p:nvPr>
        </p:nvSpPr>
        <p:spPr/>
        <p:txBody>
          <a:bodyPr/>
          <a:lstStyle/>
          <a:p>
            <a:fld id="{EA607890-DA8C-4192-B7F4-20C3F427603B}"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800" kern="1200" baseline="0" dirty="0" smtClean="0">
                <a:solidFill>
                  <a:schemeClr val="tx1"/>
                </a:solidFill>
                <a:latin typeface="+mn-lt"/>
                <a:ea typeface="+mn-ea"/>
                <a:cs typeface="+mn-cs"/>
              </a:rPr>
              <a:t>The Organization for Economic Cooperation and Development (OECD) reported the quote above. It is in this context that financial literacy is capturing the attention of governments around the world. Citizens who have a solid understanding of financial basics are more likely to navigate safely and surely through today’s complex financial world. This is as true for young adults as it is for seniors. F</a:t>
            </a:r>
            <a:r>
              <a:rPr lang="en-CA" sz="1800" dirty="0" smtClean="0"/>
              <a:t>inancial literacy education has been a very important initiative in a number of jurisdictions around the world for many years. The countries of the Organization for Economic Cooperation and Development (OECD) for example, of which Canada is a member, have had a focus on financial literacy since 2005. </a:t>
            </a:r>
            <a:endParaRPr lang="en-US" sz="1800" dirty="0" smtClean="0"/>
          </a:p>
          <a:p>
            <a:endParaRPr lang="en-US"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CA" sz="1800" dirty="0" smtClean="0"/>
              <a:t>In Appendix C of the Working Group report, you can find a summary of the insights, ideas, and lessons that were considered most relevant to Ontario. The U. S. is </a:t>
            </a:r>
            <a:r>
              <a:rPr lang="en-CA" sz="1800" dirty="0" smtClean="0"/>
              <a:t>on</a:t>
            </a:r>
            <a:r>
              <a:rPr lang="en-CA" sz="1800" baseline="0" dirty="0" smtClean="0"/>
              <a:t> </a:t>
            </a:r>
            <a:r>
              <a:rPr lang="en-CA" sz="1800" dirty="0" smtClean="0"/>
              <a:t>page </a:t>
            </a:r>
            <a:r>
              <a:rPr lang="en-CA" sz="1800" dirty="0" smtClean="0"/>
              <a:t>32.</a:t>
            </a:r>
            <a:endParaRPr lang="en-CA" sz="1800"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CA" sz="1800" dirty="0" smtClean="0"/>
              <a:t>The summary of FL in New Zealand is on page 30.</a:t>
            </a:r>
          </a:p>
          <a:p>
            <a:endParaRPr lang="en-CA" dirty="0"/>
          </a:p>
        </p:txBody>
      </p:sp>
      <p:sp>
        <p:nvSpPr>
          <p:cNvPr id="4" name="Slide Number Placeholder 3"/>
          <p:cNvSpPr>
            <a:spLocks noGrp="1"/>
          </p:cNvSpPr>
          <p:nvPr>
            <p:ph type="sldNum" sz="quarter" idx="10"/>
          </p:nvPr>
        </p:nvSpPr>
        <p:spPr/>
        <p:txBody>
          <a:bodyPr/>
          <a:lstStyle/>
          <a:p>
            <a:fld id="{EA607890-DA8C-4192-B7F4-20C3F427603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45AAF6EC-D1FC-4443-9528-C7E6E1EA887E}" type="datetimeFigureOut">
              <a:rPr lang="en-CA" smtClean="0"/>
              <a:pPr/>
              <a:t>05/12/2011</a:t>
            </a:fld>
            <a:endParaRPr lang="en-CA"/>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CA"/>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DB97E2-CCFF-465E-8C64-E0FA0BF2FEDD}" type="slidenum">
              <a:rPr lang="en-CA" smtClean="0"/>
              <a:pPr/>
              <a:t>‹#›</a:t>
            </a:fld>
            <a:endParaRPr lang="en-C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6DB97E2-CCFF-465E-8C64-E0FA0BF2FEDD}" type="slidenum">
              <a:rPr lang="en-CA" smtClean="0"/>
              <a:pPr/>
              <a:t>‹#›</a:t>
            </a:fld>
            <a:endParaRPr lang="en-CA"/>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CA"/>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DB97E2-CCFF-465E-8C64-E0FA0BF2FEDD}" type="slidenum">
              <a:rPr lang="en-CA" smtClean="0"/>
              <a:pPr/>
              <a:t>‹#›</a:t>
            </a:fld>
            <a:endParaRPr lang="en-CA"/>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6DB97E2-CCFF-465E-8C64-E0FA0BF2FEDD}" type="slidenum">
              <a:rPr lang="en-CA" smtClean="0"/>
              <a:pPr/>
              <a:t>‹#›</a:t>
            </a:fld>
            <a:endParaRPr lang="en-C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9F947DB-985D-4305-9B57-AEB8B3196577}"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F947DB-985D-4305-9B57-AEB8B3196577}"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947DB-985D-4305-9B57-AEB8B3196577}"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9F947DB-985D-4305-9B57-AEB8B3196577}"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9F947DB-985D-4305-9B57-AEB8B3196577}"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5E52EC7-345C-4D88-90A3-93F0E84FB9D4}" type="slidenum">
              <a:rPr lang="en-CA" smtClean="0"/>
              <a:pPr/>
              <a:t>‹#›</a:t>
            </a:fld>
            <a:endParaRPr lang="en-CA"/>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B148AE50-025F-4A1D-98FB-C94432A279F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B148AE50-025F-4A1D-98FB-C94432A279F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48AE50-025F-4A1D-98FB-C94432A279F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48AE50-025F-4A1D-98FB-C94432A279F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B148AE50-025F-4A1D-98FB-C94432A279F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AA3D3C8-8B18-4453-A9A0-A95C993A9AC2}" type="slidenum">
              <a:rPr lang="en-CA" smtClean="0"/>
              <a:pPr/>
              <a:t>‹#›</a:t>
            </a:fld>
            <a:endParaRPr lang="en-CA"/>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73DE0F3-0E17-48A5-83F8-51ADD247337F}" type="datetimeFigureOut">
              <a:rPr lang="en-US" smtClean="0"/>
              <a:pPr/>
              <a:t>12/5/2011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73DE0F3-0E17-48A5-83F8-51ADD247337F}" type="datetimeFigureOut">
              <a:rPr lang="en-US" smtClean="0"/>
              <a:pPr/>
              <a:t>12/5/2011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3DE0F3-0E17-48A5-83F8-51ADD247337F}" type="datetimeFigureOut">
              <a:rPr lang="en-US" smtClean="0"/>
              <a:pPr/>
              <a:t>12/5/2011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3DE0F3-0E17-48A5-83F8-51ADD247337F}" type="datetimeFigureOut">
              <a:rPr lang="en-US" smtClean="0"/>
              <a:pPr/>
              <a:t>12/5/2011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73DE0F3-0E17-48A5-83F8-51ADD247337F}" type="datetimeFigureOut">
              <a:rPr lang="en-US" smtClean="0"/>
              <a:pPr/>
              <a:t>12/5/2011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12FB1B-96DA-4B0C-B36F-3D48180E955B}"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AAF6EC-D1FC-4443-9528-C7E6E1EA887E}" type="datetimeFigureOut">
              <a:rPr lang="en-CA" smtClean="0"/>
              <a:pPr/>
              <a:t>05/12/2011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6DB97E2-CCFF-465E-8C64-E0FA0BF2FEDD}"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5.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AAF6EC-D1FC-4443-9528-C7E6E1EA887E}" type="datetimeFigureOut">
              <a:rPr lang="en-CA" smtClean="0"/>
              <a:pPr/>
              <a:t>05/12/2011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5AAF6EC-D1FC-4443-9528-C7E6E1EA887E}" type="datetimeFigureOut">
              <a:rPr lang="en-CA" smtClean="0"/>
              <a:pPr/>
              <a:t>05/12/2011</a:t>
            </a:fld>
            <a:endParaRPr lang="en-CA"/>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CA"/>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DB97E2-CCFF-465E-8C64-E0FA0BF2FEDD}"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F947DB-985D-4305-9B57-AEB8B3196577}"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52EC7-345C-4D88-90A3-93F0E84FB9D4}"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48AE50-025F-4A1D-98FB-C94432A279F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A3D3C8-8B18-4453-A9A0-A95C993A9AC2}"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rgbClr val="7030A0"/>
            </a:gs>
            <a:gs pos="50000">
              <a:schemeClr val="accent1">
                <a:tint val="44500"/>
                <a:satMod val="160000"/>
              </a:schemeClr>
            </a:gs>
            <a:gs pos="100000">
              <a:schemeClr val="accent1">
                <a:tint val="23500"/>
                <a:satMod val="160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3DE0F3-0E17-48A5-83F8-51ADD247337F}" type="datetimeFigureOut">
              <a:rPr lang="en-US" smtClean="0"/>
              <a:pPr/>
              <a:t>12/5/2011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12FB1B-96DA-4B0C-B36F-3D48180E955B}"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hyperlink" Target="http://www.nflip.org.tt/home2.htm" TargetMode="External"/><Relationship Id="rId4" Type="http://schemas.openxmlformats.org/officeDocument/2006/relationships/hyperlink" Target="http://www.financialliteracy.gov.au/"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hyperlink" Target="http://www.financialliteracyincanada.com/"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www.financialliteracyincanada.com/" TargetMode="External"/><Relationship Id="rId5" Type="http://schemas.openxmlformats.org/officeDocument/2006/relationships/hyperlink" Target="http://news.ontario.ca/edu/en/2010/11/financial-literacy-part-of-student-success-and-strong-economy.html" TargetMode="External"/><Relationship Id="rId4" Type="http://schemas.openxmlformats.org/officeDocument/2006/relationships/hyperlink" Target="http://network.nationalpost.com/np/blogs/wealthyboomer/archive/2009/11/02/ontario-to-integrate-financial-literacy-into-schools-from-grade-4-to-grade-12.aspx"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hyperlink" Target="http://www.edu.gov.on.ca/eng/surveyLiteracy.html"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6.emf"/><Relationship Id="rId4" Type="http://schemas.openxmlformats.org/officeDocument/2006/relationships/hyperlink" Target="http://www.edu.gov.on.ca/eng/Financial_Literacy_Eng.pdf"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hyperlink" Target="http://www.oame.on.ca/"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hyperlink" Target="http://www.edugains.ca/"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11.gif"/></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hyperlink" Target="http://www.themoneybelt.ca/home-accueil-eng.asp" TargetMode="External"/><Relationship Id="rId5" Type="http://schemas.openxmlformats.org/officeDocument/2006/relationships/hyperlink" Target="http://www.getsmarterwithfunnymoney.ca/" TargetMode="External"/><Relationship Id="rId4" Type="http://schemas.openxmlformats.org/officeDocument/2006/relationships/hyperlink" Target="http://www.getsmarteraboutmoney.ca/"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1.xml"/><Relationship Id="rId5" Type="http://schemas.openxmlformats.org/officeDocument/2006/relationships/image" Target="../media/image15.gif"/><Relationship Id="rId4" Type="http://schemas.openxmlformats.org/officeDocument/2006/relationships/image" Target="../media/image14.jpe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www.whitehouse.gov/the-press-office/2011/03/31/presidential-proclamation-national-financial-literacy-month"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www.financialliteracy.org.nz/"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1928802"/>
            <a:ext cx="7772400" cy="1470025"/>
          </a:xfrm>
        </p:spPr>
        <p:txBody>
          <a:bodyPr>
            <a:normAutofit/>
          </a:bodyPr>
          <a:lstStyle/>
          <a:p>
            <a:r>
              <a:rPr lang="en-CA" dirty="0" smtClean="0"/>
              <a:t>Financial Literacy Education in Ontario Schools</a:t>
            </a:r>
            <a:endParaRPr lang="en-CA" dirty="0"/>
          </a:p>
        </p:txBody>
      </p:sp>
      <p:sp>
        <p:nvSpPr>
          <p:cNvPr id="3" name="Subtitle 2"/>
          <p:cNvSpPr>
            <a:spLocks noGrp="1"/>
          </p:cNvSpPr>
          <p:nvPr>
            <p:ph type="subTitle" idx="1"/>
          </p:nvPr>
        </p:nvSpPr>
        <p:spPr>
          <a:xfrm>
            <a:off x="785786" y="3500438"/>
            <a:ext cx="7772400" cy="1199704"/>
          </a:xfrm>
        </p:spPr>
        <p:txBody>
          <a:bodyPr>
            <a:noAutofit/>
          </a:bodyPr>
          <a:lstStyle/>
          <a:p>
            <a:r>
              <a:rPr lang="en-CA" sz="2800" b="1" dirty="0" smtClean="0">
                <a:solidFill>
                  <a:srgbClr val="7030A0"/>
                </a:solidFill>
              </a:rPr>
              <a:t>A Sound Investment, </a:t>
            </a:r>
            <a:endParaRPr lang="en-CA" sz="2800" b="1" dirty="0" smtClean="0">
              <a:solidFill>
                <a:srgbClr val="7030A0"/>
              </a:solidFill>
            </a:endParaRPr>
          </a:p>
          <a:p>
            <a:r>
              <a:rPr lang="en-CA" sz="2800" b="1" dirty="0" smtClean="0">
                <a:solidFill>
                  <a:srgbClr val="7030A0"/>
                </a:solidFill>
              </a:rPr>
              <a:t>Working </a:t>
            </a:r>
            <a:r>
              <a:rPr lang="en-CA" sz="2800" b="1" dirty="0" smtClean="0">
                <a:solidFill>
                  <a:srgbClr val="7030A0"/>
                </a:solidFill>
              </a:rPr>
              <a:t>Group on Financial Literacy</a:t>
            </a:r>
          </a:p>
          <a:p>
            <a:r>
              <a:rPr lang="en-CA" sz="2800" b="1" dirty="0" smtClean="0">
                <a:solidFill>
                  <a:srgbClr val="7030A0"/>
                </a:solidFill>
              </a:rPr>
              <a:t>Ministry of Education document, 2010</a:t>
            </a:r>
          </a:p>
          <a:p>
            <a:r>
              <a:rPr lang="en-CA" sz="2800" b="1" dirty="0" smtClean="0">
                <a:solidFill>
                  <a:srgbClr val="7030A0"/>
                </a:solidFill>
              </a:rPr>
              <a:t>Integration of Financial Literacy into grades 4 to 10</a:t>
            </a:r>
          </a:p>
        </p:txBody>
      </p:sp>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pic>
        <p:nvPicPr>
          <p:cNvPr id="5" name="Picture 5" descr="OAME-logo-e1303918460546.jpg"/>
          <p:cNvPicPr>
            <a:picLocks noChangeAspect="1"/>
          </p:cNvPicPr>
          <p:nvPr/>
        </p:nvPicPr>
        <p:blipFill>
          <a:blip r:embed="rId4" cstate="print"/>
          <a:srcRect/>
          <a:stretch>
            <a:fillRect/>
          </a:stretch>
        </p:blipFill>
        <p:spPr bwMode="auto">
          <a:xfrm>
            <a:off x="7164388" y="260350"/>
            <a:ext cx="1238250" cy="1096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357422" y="285728"/>
            <a:ext cx="6572296" cy="1077218"/>
          </a:xfrm>
          <a:prstGeom prst="rect">
            <a:avLst/>
          </a:prstGeom>
          <a:noFill/>
        </p:spPr>
        <p:txBody>
          <a:bodyPr wrap="square" rtlCol="0">
            <a:spAutoFit/>
          </a:bodyPr>
          <a:lstStyle/>
          <a:p>
            <a:r>
              <a:rPr lang="en-CA" sz="3200" dirty="0" smtClean="0"/>
              <a:t>GLOBAL AWARENESS OF FINANCIAL LITERACY </a:t>
            </a:r>
            <a:endParaRPr lang="en-CA" sz="3200" dirty="0"/>
          </a:p>
        </p:txBody>
      </p:sp>
      <p:sp>
        <p:nvSpPr>
          <p:cNvPr id="6" name="Rectangle 5"/>
          <p:cNvSpPr/>
          <p:nvPr/>
        </p:nvSpPr>
        <p:spPr>
          <a:xfrm>
            <a:off x="428596" y="2214554"/>
            <a:ext cx="8215370" cy="3416320"/>
          </a:xfrm>
          <a:prstGeom prst="rect">
            <a:avLst/>
          </a:prstGeom>
        </p:spPr>
        <p:txBody>
          <a:bodyPr wrap="square">
            <a:spAutoFit/>
          </a:bodyPr>
          <a:lstStyle/>
          <a:p>
            <a:r>
              <a:rPr lang="en-US" sz="2400" b="1" dirty="0" smtClean="0"/>
              <a:t>AUSTRALIA</a:t>
            </a:r>
          </a:p>
          <a:p>
            <a:pPr marL="269875" indent="-269875">
              <a:buFont typeface="Wingdings" charset="2"/>
              <a:buChar char="§"/>
            </a:pPr>
            <a:r>
              <a:rPr lang="en-US" sz="2400" dirty="0" smtClean="0"/>
              <a:t> Launched </a:t>
            </a:r>
            <a:r>
              <a:rPr lang="en-US" sz="2400" dirty="0" smtClean="0">
                <a:hlinkClick r:id="rId4"/>
              </a:rPr>
              <a:t>National Financial Literacy Strategy </a:t>
            </a:r>
            <a:r>
              <a:rPr lang="en-US" sz="2400" dirty="0" smtClean="0"/>
              <a:t>in  2011</a:t>
            </a:r>
          </a:p>
          <a:p>
            <a:endParaRPr lang="en-US" sz="2400" b="1" dirty="0" smtClean="0"/>
          </a:p>
          <a:p>
            <a:r>
              <a:rPr lang="en-US" sz="2400" b="1" dirty="0" smtClean="0"/>
              <a:t>TRINIDAD AND TOBAGO</a:t>
            </a:r>
          </a:p>
          <a:p>
            <a:pPr marL="360363" indent="-360363">
              <a:buClr>
                <a:schemeClr val="tx1"/>
              </a:buClr>
              <a:buFont typeface="Wingdings" charset="2"/>
              <a:buChar char="§"/>
            </a:pPr>
            <a:r>
              <a:rPr lang="en-US" sz="2400" dirty="0" smtClean="0">
                <a:solidFill>
                  <a:srgbClr val="FF0000"/>
                </a:solidFill>
                <a:hlinkClick r:id="rId5"/>
              </a:rPr>
              <a:t>National Financial Literacy Program </a:t>
            </a:r>
            <a:r>
              <a:rPr lang="en-US" sz="2400" dirty="0" smtClean="0"/>
              <a:t>launched in 2007</a:t>
            </a:r>
          </a:p>
          <a:p>
            <a:pPr marL="360363" indent="-360363">
              <a:buClr>
                <a:schemeClr val="tx1"/>
              </a:buClr>
              <a:buFont typeface="Arial" pitchFamily="34" charset="0"/>
              <a:buChar char="•"/>
            </a:pPr>
            <a:endParaRPr lang="en-US" sz="2400" dirty="0" smtClean="0"/>
          </a:p>
          <a:p>
            <a:pPr marL="360363" indent="-360363">
              <a:buClr>
                <a:schemeClr val="tx1"/>
              </a:buClr>
            </a:pPr>
            <a:endParaRPr lang="en-US"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7" name="TextBox 6"/>
          <p:cNvSpPr txBox="1"/>
          <p:nvPr/>
        </p:nvSpPr>
        <p:spPr>
          <a:xfrm>
            <a:off x="2357422" y="500042"/>
            <a:ext cx="6572296" cy="723275"/>
          </a:xfrm>
          <a:prstGeom prst="rect">
            <a:avLst/>
          </a:prstGeom>
          <a:noFill/>
        </p:spPr>
        <p:txBody>
          <a:bodyPr wrap="square" rtlCol="0">
            <a:spAutoFit/>
          </a:bodyPr>
          <a:lstStyle/>
          <a:p>
            <a:r>
              <a:rPr lang="en-CA" sz="4100" b="1" dirty="0" smtClean="0">
                <a:solidFill>
                  <a:srgbClr val="7030A0"/>
                </a:solidFill>
                <a:effectLst>
                  <a:outerShdw blurRad="38100" dist="38100" dir="2700000" algn="tl">
                    <a:srgbClr val="000000">
                      <a:alpha val="43137"/>
                    </a:srgbClr>
                  </a:outerShdw>
                </a:effectLst>
              </a:rPr>
              <a:t>Presentation Agenda</a:t>
            </a:r>
            <a:endParaRPr lang="en-CA" dirty="0">
              <a:solidFill>
                <a:srgbClr val="7030A0"/>
              </a:solidFill>
              <a:effectLst>
                <a:outerShdw blurRad="38100" dist="38100" dir="2700000" algn="tl">
                  <a:srgbClr val="000000">
                    <a:alpha val="43137"/>
                  </a:srgbClr>
                </a:outerShdw>
              </a:effectLst>
            </a:endParaRPr>
          </a:p>
        </p:txBody>
      </p:sp>
      <p:sp>
        <p:nvSpPr>
          <p:cNvPr id="9" name="TextBox 8"/>
          <p:cNvSpPr txBox="1"/>
          <p:nvPr/>
        </p:nvSpPr>
        <p:spPr>
          <a:xfrm>
            <a:off x="1000100" y="2285992"/>
            <a:ext cx="6786610" cy="1446550"/>
          </a:xfrm>
          <a:prstGeom prst="rect">
            <a:avLst/>
          </a:prstGeom>
          <a:noFill/>
        </p:spPr>
        <p:txBody>
          <a:bodyPr wrap="square" rtlCol="0">
            <a:spAutoFit/>
          </a:bodyPr>
          <a:lstStyle/>
          <a:p>
            <a:pPr algn="ctr"/>
            <a:r>
              <a:rPr lang="en-CA" sz="4400" b="1" dirty="0" smtClean="0"/>
              <a:t>2. FINANCIAL LITERACY PERSPECTIVES IN CANADA</a:t>
            </a:r>
            <a:endParaRPr lang="en-CA" sz="44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6" name="Text Box 5"/>
          <p:cNvSpPr txBox="1">
            <a:spLocks noChangeArrowheads="1"/>
          </p:cNvSpPr>
          <p:nvPr/>
        </p:nvSpPr>
        <p:spPr bwMode="auto">
          <a:xfrm>
            <a:off x="428596" y="2357430"/>
            <a:ext cx="8215370" cy="3214710"/>
          </a:xfrm>
          <a:prstGeom prst="rect">
            <a:avLst/>
          </a:prstGeom>
          <a:noFill/>
          <a:ln w="9525">
            <a:noFill/>
            <a:miter lim="800000"/>
            <a:headEnd/>
            <a:tailEnd/>
          </a:ln>
        </p:spPr>
        <p:txBody>
          <a:bodyPr wrap="square">
            <a:noAutofit/>
          </a:bodyPr>
          <a:lstStyle/>
          <a:p>
            <a:pPr>
              <a:buFont typeface="Arial" pitchFamily="34" charset="0"/>
              <a:buChar char="•"/>
            </a:pPr>
            <a:r>
              <a:rPr lang="en-CA" sz="2400" dirty="0" smtClean="0"/>
              <a:t>  Federal Task Force established in 2009</a:t>
            </a:r>
          </a:p>
          <a:p>
            <a:endParaRPr lang="en-CA" sz="2400" dirty="0" smtClean="0"/>
          </a:p>
          <a:p>
            <a:pPr marL="179388" indent="-179388">
              <a:buFont typeface="Arial" pitchFamily="34" charset="0"/>
              <a:buChar char="•"/>
            </a:pPr>
            <a:r>
              <a:rPr lang="en-CA" sz="2400" i="1" dirty="0" smtClean="0"/>
              <a:t> Canadians and Their Money: Building a brighter financial future, </a:t>
            </a:r>
            <a:r>
              <a:rPr lang="en-CA" sz="2400" dirty="0" smtClean="0"/>
              <a:t>the report of the </a:t>
            </a:r>
            <a:r>
              <a:rPr lang="en-CA" sz="2400" dirty="0" smtClean="0">
                <a:hlinkClick r:id="rId4"/>
              </a:rPr>
              <a:t>Canada’s Task Force</a:t>
            </a:r>
            <a:r>
              <a:rPr lang="en-US" sz="2400" dirty="0" smtClean="0"/>
              <a:t> on Financial Literacy, recommends urgent action on a national strategy to strengthen Canadians’ financial literacy (December 2010) </a:t>
            </a:r>
          </a:p>
          <a:p>
            <a:endParaRPr lang="en-US" sz="2400" dirty="0" smtClean="0"/>
          </a:p>
          <a:p>
            <a:endParaRPr lang="en-CA" sz="2400" dirty="0" smtClean="0"/>
          </a:p>
        </p:txBody>
      </p:sp>
      <p:sp>
        <p:nvSpPr>
          <p:cNvPr id="11" name="TextBox 10"/>
          <p:cNvSpPr txBox="1"/>
          <p:nvPr/>
        </p:nvSpPr>
        <p:spPr>
          <a:xfrm>
            <a:off x="2428860" y="285728"/>
            <a:ext cx="6336704" cy="1077218"/>
          </a:xfrm>
          <a:prstGeom prst="rect">
            <a:avLst/>
          </a:prstGeom>
          <a:noFill/>
        </p:spPr>
        <p:txBody>
          <a:bodyPr wrap="square" rtlCol="0">
            <a:spAutoFit/>
          </a:bodyPr>
          <a:lstStyle/>
          <a:p>
            <a:r>
              <a:rPr lang="en-CA" sz="3200" dirty="0" smtClean="0"/>
              <a:t>FINANCIAL LITERACY IN CANADA</a:t>
            </a:r>
            <a:endParaRPr lang="en-CA" sz="32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6" name="Text Box 5"/>
          <p:cNvSpPr txBox="1">
            <a:spLocks noChangeArrowheads="1"/>
          </p:cNvSpPr>
          <p:nvPr/>
        </p:nvSpPr>
        <p:spPr bwMode="auto">
          <a:xfrm>
            <a:off x="428596" y="1785926"/>
            <a:ext cx="8215370" cy="4357718"/>
          </a:xfrm>
          <a:prstGeom prst="rect">
            <a:avLst/>
          </a:prstGeom>
          <a:noFill/>
          <a:ln w="9525">
            <a:noFill/>
            <a:miter lim="800000"/>
            <a:headEnd/>
            <a:tailEnd/>
          </a:ln>
        </p:spPr>
        <p:txBody>
          <a:bodyPr wrap="square">
            <a:noAutofit/>
          </a:bodyPr>
          <a:lstStyle/>
          <a:p>
            <a:r>
              <a:rPr lang="en-CA" sz="2400" dirty="0" smtClean="0"/>
              <a:t>The </a:t>
            </a:r>
            <a:r>
              <a:rPr lang="en-CA" sz="2400" dirty="0" smtClean="0">
                <a:hlinkClick r:id="rId4"/>
              </a:rPr>
              <a:t>National Post </a:t>
            </a:r>
            <a:r>
              <a:rPr lang="en-CA" sz="2400" dirty="0" smtClean="0"/>
              <a:t>article in 2009 highlights the Ministry program and the need for financial literate students</a:t>
            </a:r>
          </a:p>
          <a:p>
            <a:endParaRPr lang="en-CA" sz="2400" dirty="0" smtClean="0"/>
          </a:p>
          <a:p>
            <a:r>
              <a:rPr lang="en-CA" sz="2400" dirty="0" smtClean="0"/>
              <a:t>In 2010, the </a:t>
            </a:r>
            <a:r>
              <a:rPr lang="en-CA" sz="2400" dirty="0" smtClean="0">
                <a:hlinkClick r:id="rId5"/>
              </a:rPr>
              <a:t>Ontario Government website </a:t>
            </a:r>
            <a:r>
              <a:rPr lang="en-CA" sz="2400" dirty="0" smtClean="0"/>
              <a:t>reports on the Ministry of Education mandate to implement financial literacy across the curriculum in September 2011. </a:t>
            </a:r>
          </a:p>
          <a:p>
            <a:endParaRPr lang="en-CA" sz="2400" dirty="0" smtClean="0"/>
          </a:p>
          <a:p>
            <a:r>
              <a:rPr lang="en-US" sz="2400" dirty="0" smtClean="0"/>
              <a:t>On February 9, 2011, the report from </a:t>
            </a:r>
            <a:r>
              <a:rPr lang="en-CA" sz="2400" dirty="0" err="1" smtClean="0">
                <a:hlinkClick r:id="rId6"/>
              </a:rPr>
              <a:t>Canada’sTask</a:t>
            </a:r>
            <a:r>
              <a:rPr lang="en-CA" sz="2400" dirty="0" smtClean="0">
                <a:hlinkClick r:id="rId6"/>
              </a:rPr>
              <a:t> Force</a:t>
            </a:r>
            <a:r>
              <a:rPr lang="en-US" sz="2400" dirty="0" smtClean="0"/>
              <a:t> on Financial Literacy is released recommending urgent action on a national strategy to strengthen Canadians’ financial literacy. </a:t>
            </a:r>
            <a:endParaRPr lang="en-CA" sz="2400" dirty="0" smtClean="0"/>
          </a:p>
        </p:txBody>
      </p:sp>
      <p:sp>
        <p:nvSpPr>
          <p:cNvPr id="11" name="TextBox 10"/>
          <p:cNvSpPr txBox="1"/>
          <p:nvPr/>
        </p:nvSpPr>
        <p:spPr>
          <a:xfrm>
            <a:off x="2428860" y="285728"/>
            <a:ext cx="6336704" cy="1077218"/>
          </a:xfrm>
          <a:prstGeom prst="rect">
            <a:avLst/>
          </a:prstGeom>
          <a:noFill/>
        </p:spPr>
        <p:txBody>
          <a:bodyPr wrap="square" rtlCol="0">
            <a:spAutoFit/>
          </a:bodyPr>
          <a:lstStyle/>
          <a:p>
            <a:r>
              <a:rPr lang="en-CA" sz="3200" dirty="0" smtClean="0"/>
              <a:t>FINANCIAL LITERACY NEWS IN CANADA</a:t>
            </a:r>
            <a:endParaRPr lang="en-CA"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357166"/>
            <a:ext cx="6336704" cy="584775"/>
          </a:xfrm>
          <a:prstGeom prst="rect">
            <a:avLst/>
          </a:prstGeom>
          <a:noFill/>
        </p:spPr>
        <p:txBody>
          <a:bodyPr wrap="square" rtlCol="0">
            <a:spAutoFit/>
          </a:bodyPr>
          <a:lstStyle/>
          <a:p>
            <a:r>
              <a:rPr lang="en-CA" sz="3200" dirty="0" smtClean="0"/>
              <a:t>STATISTICS FROM 2008 SURVEY*</a:t>
            </a:r>
            <a:endParaRPr lang="en-CA" sz="3200" dirty="0"/>
          </a:p>
        </p:txBody>
      </p:sp>
      <p:sp>
        <p:nvSpPr>
          <p:cNvPr id="7" name="TextBox 6"/>
          <p:cNvSpPr txBox="1"/>
          <p:nvPr/>
        </p:nvSpPr>
        <p:spPr>
          <a:xfrm>
            <a:off x="500034" y="1714488"/>
            <a:ext cx="8286808" cy="4616648"/>
          </a:xfrm>
          <a:prstGeom prst="rect">
            <a:avLst/>
          </a:prstGeom>
          <a:noFill/>
        </p:spPr>
        <p:txBody>
          <a:bodyPr wrap="square" rtlCol="0">
            <a:spAutoFit/>
          </a:bodyPr>
          <a:lstStyle/>
          <a:p>
            <a:r>
              <a:rPr lang="en-US" sz="2400" dirty="0" smtClean="0"/>
              <a:t>DID YOU KNOW?</a:t>
            </a:r>
          </a:p>
          <a:p>
            <a:pPr marL="342900" indent="-342900">
              <a:buFont typeface="Wingdings" pitchFamily="2" charset="2"/>
              <a:buChar char="§"/>
            </a:pPr>
            <a:r>
              <a:rPr lang="en-US" sz="2400" dirty="0" smtClean="0"/>
              <a:t>Teenagers ranked “</a:t>
            </a:r>
            <a:r>
              <a:rPr lang="en-US" sz="2400" b="1" dirty="0" smtClean="0"/>
              <a:t>how to save money</a:t>
            </a:r>
            <a:r>
              <a:rPr lang="en-US" sz="2400" dirty="0" smtClean="0"/>
              <a:t>” and “</a:t>
            </a:r>
            <a:r>
              <a:rPr lang="en-US" sz="2400" b="1" dirty="0" smtClean="0"/>
              <a:t>how to use a bank account</a:t>
            </a:r>
            <a:r>
              <a:rPr lang="en-US" sz="2400" dirty="0" smtClean="0"/>
              <a:t>” as the top 2 most important topics teenagers want to know about</a:t>
            </a:r>
          </a:p>
          <a:p>
            <a:pPr marL="342900" indent="-342900">
              <a:buFont typeface="Wingdings" pitchFamily="2" charset="2"/>
              <a:buChar char="§"/>
            </a:pPr>
            <a:endParaRPr lang="en-US" sz="2400" dirty="0" smtClean="0"/>
          </a:p>
          <a:p>
            <a:pPr marL="342900" indent="-342900">
              <a:buFont typeface="Wingdings" pitchFamily="2" charset="2"/>
              <a:buChar char="§"/>
            </a:pPr>
            <a:r>
              <a:rPr lang="en-US" sz="2400" dirty="0" smtClean="0"/>
              <a:t>95% of teenagers understood what a budget was, but only </a:t>
            </a:r>
            <a:r>
              <a:rPr lang="en-US" sz="2400" b="1" dirty="0" smtClean="0"/>
              <a:t>21% used a budget </a:t>
            </a:r>
            <a:r>
              <a:rPr lang="en-US" sz="2400" dirty="0" smtClean="0"/>
              <a:t>and were able to stick to it. </a:t>
            </a:r>
          </a:p>
          <a:p>
            <a:pPr marL="342900" indent="-342900">
              <a:buFont typeface="Wingdings" pitchFamily="2" charset="2"/>
              <a:buChar char="§"/>
            </a:pPr>
            <a:endParaRPr lang="en-US" sz="2400" dirty="0" smtClean="0"/>
          </a:p>
          <a:p>
            <a:pPr marL="342900" indent="-342900">
              <a:buFont typeface="Wingdings" pitchFamily="2" charset="2"/>
              <a:buChar char="§"/>
            </a:pPr>
            <a:r>
              <a:rPr lang="en-US" sz="2400" dirty="0" smtClean="0"/>
              <a:t>54% of teenagers indicated </a:t>
            </a:r>
            <a:r>
              <a:rPr lang="en-US" sz="2400" dirty="0" smtClean="0"/>
              <a:t>they </a:t>
            </a:r>
            <a:r>
              <a:rPr lang="en-US" sz="2400" dirty="0" smtClean="0"/>
              <a:t>would </a:t>
            </a:r>
            <a:r>
              <a:rPr lang="en-US" sz="2400" b="1" dirty="0" smtClean="0"/>
              <a:t>NOT pay their credit card</a:t>
            </a:r>
            <a:r>
              <a:rPr lang="en-US" sz="2400" dirty="0" smtClean="0"/>
              <a:t> off in full each month</a:t>
            </a:r>
          </a:p>
          <a:p>
            <a:pPr marL="342900" indent="-342900"/>
            <a:endParaRPr lang="en-US" dirty="0" smtClean="0"/>
          </a:p>
          <a:p>
            <a:pPr marL="342900" indent="-342900"/>
            <a:r>
              <a:rPr lang="en-US" dirty="0" smtClean="0"/>
              <a:t>* Source: Credit Canada, National survey of parents and teenagers about financial education, 2008</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7" name="TextBox 6"/>
          <p:cNvSpPr txBox="1"/>
          <p:nvPr/>
        </p:nvSpPr>
        <p:spPr>
          <a:xfrm>
            <a:off x="2357422" y="500042"/>
            <a:ext cx="6572296" cy="723275"/>
          </a:xfrm>
          <a:prstGeom prst="rect">
            <a:avLst/>
          </a:prstGeom>
          <a:noFill/>
        </p:spPr>
        <p:txBody>
          <a:bodyPr wrap="square" rtlCol="0">
            <a:spAutoFit/>
          </a:bodyPr>
          <a:lstStyle/>
          <a:p>
            <a:r>
              <a:rPr lang="en-CA" sz="4100" b="1" dirty="0" smtClean="0">
                <a:solidFill>
                  <a:srgbClr val="7030A0"/>
                </a:solidFill>
                <a:effectLst>
                  <a:outerShdw blurRad="38100" dist="38100" dir="2700000" algn="tl">
                    <a:srgbClr val="000000">
                      <a:alpha val="43137"/>
                    </a:srgbClr>
                  </a:outerShdw>
                </a:effectLst>
              </a:rPr>
              <a:t>Presentation Agenda</a:t>
            </a:r>
            <a:endParaRPr lang="en-CA" dirty="0">
              <a:solidFill>
                <a:srgbClr val="7030A0"/>
              </a:solidFill>
              <a:effectLst>
                <a:outerShdw blurRad="38100" dist="38100" dir="2700000" algn="tl">
                  <a:srgbClr val="000000">
                    <a:alpha val="43137"/>
                  </a:srgbClr>
                </a:outerShdw>
              </a:effectLst>
            </a:endParaRPr>
          </a:p>
        </p:txBody>
      </p:sp>
      <p:sp>
        <p:nvSpPr>
          <p:cNvPr id="9" name="TextBox 8"/>
          <p:cNvSpPr txBox="1"/>
          <p:nvPr/>
        </p:nvSpPr>
        <p:spPr>
          <a:xfrm>
            <a:off x="1000100" y="2285992"/>
            <a:ext cx="6786610" cy="2800767"/>
          </a:xfrm>
          <a:prstGeom prst="rect">
            <a:avLst/>
          </a:prstGeom>
          <a:noFill/>
        </p:spPr>
        <p:txBody>
          <a:bodyPr wrap="square" rtlCol="0">
            <a:spAutoFit/>
          </a:bodyPr>
          <a:lstStyle/>
          <a:p>
            <a:pPr algn="ctr"/>
            <a:r>
              <a:rPr lang="en-CA" sz="4400" b="1" dirty="0" smtClean="0"/>
              <a:t>3. EDUCATION IN ONTARIO: </a:t>
            </a:r>
            <a:r>
              <a:rPr lang="en-CA" sz="4400" b="1" i="1" dirty="0" smtClean="0"/>
              <a:t>A SOUND INVESTMENT IN FINANCIAL LITERACY</a:t>
            </a:r>
          </a:p>
          <a:p>
            <a:pPr algn="ctr"/>
            <a:r>
              <a:rPr lang="en-CA" sz="4400" b="1" dirty="0" smtClean="0"/>
              <a:t>REPORT</a:t>
            </a:r>
            <a:endParaRPr lang="en-CA" sz="44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336704" cy="584775"/>
          </a:xfrm>
          <a:prstGeom prst="rect">
            <a:avLst/>
          </a:prstGeom>
          <a:noFill/>
        </p:spPr>
        <p:txBody>
          <a:bodyPr wrap="square" rtlCol="0">
            <a:spAutoFit/>
          </a:bodyPr>
          <a:lstStyle/>
          <a:p>
            <a:r>
              <a:rPr lang="en-CA" sz="3200" dirty="0" smtClean="0"/>
              <a:t>THE WORKING GROUP</a:t>
            </a:r>
            <a:endParaRPr lang="en-CA" sz="3200" dirty="0"/>
          </a:p>
        </p:txBody>
      </p:sp>
      <p:sp>
        <p:nvSpPr>
          <p:cNvPr id="6" name="Rectangle 5"/>
          <p:cNvSpPr/>
          <p:nvPr/>
        </p:nvSpPr>
        <p:spPr>
          <a:xfrm>
            <a:off x="5143504" y="1928802"/>
            <a:ext cx="3571900" cy="4154984"/>
          </a:xfrm>
          <a:prstGeom prst="rect">
            <a:avLst/>
          </a:prstGeom>
        </p:spPr>
        <p:txBody>
          <a:bodyPr wrap="square">
            <a:spAutoFit/>
          </a:bodyPr>
          <a:lstStyle/>
          <a:p>
            <a:r>
              <a:rPr lang="en-US" sz="2400" dirty="0" smtClean="0"/>
              <a:t>The Working Group was convened at the request of the Curriculum Council to gather information and conduct consultations about ways to embed financial literacy education in the Ontario curriculum.</a:t>
            </a:r>
          </a:p>
        </p:txBody>
      </p:sp>
      <p:pic>
        <p:nvPicPr>
          <p:cNvPr id="7" name="Picture 2"/>
          <p:cNvPicPr>
            <a:picLocks noChangeAspect="1" noChangeArrowheads="1"/>
          </p:cNvPicPr>
          <p:nvPr/>
        </p:nvPicPr>
        <p:blipFill>
          <a:blip r:embed="rId4" cstate="print"/>
          <a:srcRect/>
          <a:stretch>
            <a:fillRect/>
          </a:stretch>
        </p:blipFill>
        <p:spPr bwMode="auto">
          <a:xfrm>
            <a:off x="500035" y="1928802"/>
            <a:ext cx="4286280" cy="407196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6" name="Text Box 5"/>
          <p:cNvSpPr txBox="1">
            <a:spLocks noChangeArrowheads="1"/>
          </p:cNvSpPr>
          <p:nvPr/>
        </p:nvSpPr>
        <p:spPr bwMode="auto">
          <a:xfrm>
            <a:off x="428596" y="1571612"/>
            <a:ext cx="8215370" cy="2286016"/>
          </a:xfrm>
          <a:prstGeom prst="rect">
            <a:avLst/>
          </a:prstGeom>
          <a:noFill/>
          <a:ln w="9525">
            <a:noFill/>
            <a:miter lim="800000"/>
            <a:headEnd/>
            <a:tailEnd/>
          </a:ln>
        </p:spPr>
        <p:txBody>
          <a:bodyPr wrap="square">
            <a:noAutofit/>
          </a:bodyPr>
          <a:lstStyle/>
          <a:p>
            <a:r>
              <a:rPr lang="en-CA" sz="2800" dirty="0" smtClean="0"/>
              <a:t>The Ontario Ministry of Education mandated the integration of financial literacy into grades 4-12 across the curriculum beginning in </a:t>
            </a:r>
            <a:r>
              <a:rPr lang="en-CA" sz="2800" b="1" dirty="0" smtClean="0"/>
              <a:t>September 2011</a:t>
            </a:r>
            <a:r>
              <a:rPr lang="en-CA" sz="2800" dirty="0" smtClean="0"/>
              <a:t>. The Ministry website is at: </a:t>
            </a:r>
            <a:r>
              <a:rPr lang="en-US" sz="2800" dirty="0" smtClean="0">
                <a:hlinkClick r:id="rId4"/>
              </a:rPr>
              <a:t>www.edu.gov.on.ca/eng/surveyLiteracy.html</a:t>
            </a:r>
            <a:endParaRPr lang="en-CA" sz="2800" dirty="0" smtClean="0"/>
          </a:p>
        </p:txBody>
      </p:sp>
      <p:sp>
        <p:nvSpPr>
          <p:cNvPr id="11" name="TextBox 10"/>
          <p:cNvSpPr txBox="1"/>
          <p:nvPr/>
        </p:nvSpPr>
        <p:spPr>
          <a:xfrm>
            <a:off x="2428860" y="500042"/>
            <a:ext cx="6336704" cy="584775"/>
          </a:xfrm>
          <a:prstGeom prst="rect">
            <a:avLst/>
          </a:prstGeom>
          <a:noFill/>
        </p:spPr>
        <p:txBody>
          <a:bodyPr wrap="square" rtlCol="0">
            <a:spAutoFit/>
          </a:bodyPr>
          <a:lstStyle/>
          <a:p>
            <a:r>
              <a:rPr lang="en-CA" sz="3200" dirty="0" smtClean="0"/>
              <a:t>THE MINISTRY OF EDUCATION</a:t>
            </a:r>
            <a:endParaRPr lang="en-CA" sz="3200" dirty="0"/>
          </a:p>
        </p:txBody>
      </p:sp>
      <p:pic>
        <p:nvPicPr>
          <p:cNvPr id="13" name="Picture 12">
            <a:hlinkClick r:id="rId4"/>
          </p:cNvPr>
          <p:cNvPicPr/>
          <p:nvPr/>
        </p:nvPicPr>
        <p:blipFill>
          <a:blip r:embed="rId5" cstate="print"/>
          <a:srcRect l="8555" t="15566" r="9145" b="25236"/>
          <a:stretch>
            <a:fillRect/>
          </a:stretch>
        </p:blipFill>
        <p:spPr bwMode="auto">
          <a:xfrm>
            <a:off x="1571604" y="4071942"/>
            <a:ext cx="5715040" cy="25003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357422" y="428604"/>
            <a:ext cx="6336704" cy="584775"/>
          </a:xfrm>
          <a:prstGeom prst="rect">
            <a:avLst/>
          </a:prstGeom>
          <a:noFill/>
        </p:spPr>
        <p:txBody>
          <a:bodyPr wrap="square" rtlCol="0">
            <a:spAutoFit/>
          </a:bodyPr>
          <a:lstStyle/>
          <a:p>
            <a:r>
              <a:rPr lang="en-CA" sz="3200" dirty="0" smtClean="0"/>
              <a:t>THE REPORT</a:t>
            </a:r>
            <a:endParaRPr lang="en-CA" sz="3200" dirty="0"/>
          </a:p>
        </p:txBody>
      </p:sp>
      <p:pic>
        <p:nvPicPr>
          <p:cNvPr id="8" name="Picture 7">
            <a:hlinkClick r:id="rId4"/>
          </p:cNvPr>
          <p:cNvPicPr/>
          <p:nvPr/>
        </p:nvPicPr>
        <p:blipFill>
          <a:blip r:embed="rId5" cstate="print"/>
          <a:srcRect/>
          <a:stretch>
            <a:fillRect/>
          </a:stretch>
        </p:blipFill>
        <p:spPr bwMode="auto">
          <a:xfrm>
            <a:off x="2786050" y="1500174"/>
            <a:ext cx="4071966" cy="4214842"/>
          </a:xfrm>
          <a:prstGeom prst="rect">
            <a:avLst/>
          </a:prstGeom>
          <a:noFill/>
          <a:ln w="9525">
            <a:noFill/>
            <a:miter lim="800000"/>
            <a:headEnd/>
            <a:tailEnd/>
          </a:ln>
        </p:spPr>
      </p:pic>
      <p:sp>
        <p:nvSpPr>
          <p:cNvPr id="9" name="Rectangle 8"/>
          <p:cNvSpPr/>
          <p:nvPr/>
        </p:nvSpPr>
        <p:spPr>
          <a:xfrm>
            <a:off x="500034" y="5786454"/>
            <a:ext cx="8286808" cy="830997"/>
          </a:xfrm>
          <a:prstGeom prst="rect">
            <a:avLst/>
          </a:prstGeom>
        </p:spPr>
        <p:txBody>
          <a:bodyPr wrap="square">
            <a:spAutoFit/>
          </a:bodyPr>
          <a:lstStyle/>
          <a:p>
            <a:r>
              <a:rPr lang="en-US" sz="2400" dirty="0" smtClean="0"/>
              <a:t>The Working Group Report may be found at: </a:t>
            </a:r>
            <a:r>
              <a:rPr lang="en-US" sz="2400" dirty="0" smtClean="0">
                <a:hlinkClick r:id="rId4"/>
              </a:rPr>
              <a:t>www.edu.gov.on.ca/eng/Financial_Literacy_Eng.pdf</a:t>
            </a: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357422" y="357166"/>
            <a:ext cx="6336704" cy="1077218"/>
          </a:xfrm>
          <a:prstGeom prst="rect">
            <a:avLst/>
          </a:prstGeom>
          <a:noFill/>
        </p:spPr>
        <p:txBody>
          <a:bodyPr wrap="square" rtlCol="0">
            <a:spAutoFit/>
          </a:bodyPr>
          <a:lstStyle/>
          <a:p>
            <a:r>
              <a:rPr lang="en-CA" sz="3200" dirty="0" smtClean="0"/>
              <a:t>FINANCIAL LITERACY EDUCATION</a:t>
            </a:r>
            <a:endParaRPr lang="en-CA" sz="3200" dirty="0"/>
          </a:p>
        </p:txBody>
      </p:sp>
      <p:pic>
        <p:nvPicPr>
          <p:cNvPr id="6" name="Picture 3"/>
          <p:cNvPicPr>
            <a:picLocks noChangeAspect="1" noChangeArrowheads="1"/>
          </p:cNvPicPr>
          <p:nvPr/>
        </p:nvPicPr>
        <p:blipFill>
          <a:blip r:embed="rId4" cstate="print"/>
          <a:srcRect/>
          <a:stretch>
            <a:fillRect/>
          </a:stretch>
        </p:blipFill>
        <p:spPr bwMode="auto">
          <a:xfrm>
            <a:off x="285720" y="1643050"/>
            <a:ext cx="4786346" cy="3452115"/>
          </a:xfrm>
          <a:prstGeom prst="rect">
            <a:avLst/>
          </a:prstGeom>
          <a:noFill/>
          <a:ln w="9525">
            <a:noFill/>
            <a:miter lim="800000"/>
            <a:headEnd/>
            <a:tailEnd/>
          </a:ln>
          <a:effectLst/>
        </p:spPr>
      </p:pic>
      <p:pic>
        <p:nvPicPr>
          <p:cNvPr id="9" name="Picture 2"/>
          <p:cNvPicPr>
            <a:picLocks noChangeAspect="1" noChangeArrowheads="1"/>
          </p:cNvPicPr>
          <p:nvPr/>
        </p:nvPicPr>
        <p:blipFill>
          <a:blip r:embed="rId5" cstate="print"/>
          <a:srcRect/>
          <a:stretch>
            <a:fillRect/>
          </a:stretch>
        </p:blipFill>
        <p:spPr bwMode="auto">
          <a:xfrm>
            <a:off x="5143504" y="2571744"/>
            <a:ext cx="3786214" cy="372204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7" name="Title 1"/>
          <p:cNvSpPr>
            <a:spLocks noGrp="1"/>
          </p:cNvSpPr>
          <p:nvPr>
            <p:ph type="ctrTitle"/>
          </p:nvPr>
        </p:nvSpPr>
        <p:spPr>
          <a:xfrm>
            <a:off x="642910" y="2143116"/>
            <a:ext cx="7772400" cy="4319605"/>
          </a:xfrm>
        </p:spPr>
        <p:txBody>
          <a:bodyPr>
            <a:normAutofit/>
          </a:bodyPr>
          <a:lstStyle/>
          <a:p>
            <a:pPr algn="ctr" fontAlgn="auto">
              <a:spcAft>
                <a:spcPts val="0"/>
              </a:spcAft>
              <a:defRPr/>
            </a:pPr>
            <a:r>
              <a:rPr lang="en-CA" dirty="0" smtClean="0"/>
              <a:t>A product of the Ontario Association for Mathematics Education  funded by the Ministry of Education</a:t>
            </a:r>
            <a:br>
              <a:rPr lang="en-CA" dirty="0" smtClean="0"/>
            </a:br>
            <a:r>
              <a:rPr lang="en-CA" dirty="0" smtClean="0"/>
              <a:t/>
            </a:r>
            <a:br>
              <a:rPr lang="en-CA" dirty="0" smtClean="0"/>
            </a:br>
            <a:endParaRPr lang="en-CA" dirty="0"/>
          </a:p>
        </p:txBody>
      </p:sp>
      <p:pic>
        <p:nvPicPr>
          <p:cNvPr id="8" name="Picture 5" descr="OAME-logo-e1303918460546.jpg"/>
          <p:cNvPicPr>
            <a:picLocks noChangeAspect="1"/>
          </p:cNvPicPr>
          <p:nvPr/>
        </p:nvPicPr>
        <p:blipFill>
          <a:blip r:embed="rId4" cstate="print"/>
          <a:srcRect/>
          <a:stretch>
            <a:fillRect/>
          </a:stretch>
        </p:blipFill>
        <p:spPr bwMode="auto">
          <a:xfrm>
            <a:off x="7164388" y="260350"/>
            <a:ext cx="1238250" cy="1096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336704" cy="1077218"/>
          </a:xfrm>
          <a:prstGeom prst="rect">
            <a:avLst/>
          </a:prstGeom>
          <a:noFill/>
        </p:spPr>
        <p:txBody>
          <a:bodyPr wrap="square" rtlCol="0">
            <a:spAutoFit/>
          </a:bodyPr>
          <a:lstStyle/>
          <a:p>
            <a:r>
              <a:rPr lang="en-CA" sz="3200" dirty="0" smtClean="0"/>
              <a:t>WORKING GROUP GUIDING PRINCIPLES</a:t>
            </a:r>
            <a:endParaRPr lang="en-CA" sz="3200" dirty="0"/>
          </a:p>
        </p:txBody>
      </p:sp>
      <p:sp>
        <p:nvSpPr>
          <p:cNvPr id="6" name="Rectangle 5"/>
          <p:cNvSpPr/>
          <p:nvPr/>
        </p:nvSpPr>
        <p:spPr>
          <a:xfrm>
            <a:off x="428596" y="1643050"/>
            <a:ext cx="8358246" cy="4832092"/>
          </a:xfrm>
          <a:prstGeom prst="rect">
            <a:avLst/>
          </a:prstGeom>
        </p:spPr>
        <p:txBody>
          <a:bodyPr wrap="square">
            <a:spAutoFit/>
          </a:bodyPr>
          <a:lstStyle/>
          <a:p>
            <a:pPr marL="341313" indent="-341313">
              <a:buFont typeface="Wingdings" pitchFamily="2" charset="2"/>
              <a:buChar char="§"/>
            </a:pPr>
            <a:r>
              <a:rPr lang="en-US" sz="2800" dirty="0" smtClean="0"/>
              <a:t>All students are entitled to a quality education that supports the development of the whole person. </a:t>
            </a:r>
          </a:p>
          <a:p>
            <a:pPr marL="341313" indent="-341313">
              <a:buFont typeface="Wingdings" pitchFamily="2" charset="2"/>
              <a:buChar char="§"/>
            </a:pPr>
            <a:endParaRPr lang="en-US" sz="2800" dirty="0" smtClean="0"/>
          </a:p>
          <a:p>
            <a:pPr marL="341313" indent="-341313">
              <a:buFont typeface="Wingdings" pitchFamily="2" charset="2"/>
              <a:buChar char="§"/>
            </a:pPr>
            <a:r>
              <a:rPr lang="en-US" sz="2800" dirty="0" smtClean="0"/>
              <a:t>All students are entitled to learn to the best of their ability.</a:t>
            </a:r>
          </a:p>
          <a:p>
            <a:pPr marL="341313" indent="-341313"/>
            <a:endParaRPr lang="en-US" sz="2800" dirty="0" smtClean="0"/>
          </a:p>
          <a:p>
            <a:pPr marL="341313" indent="-341313">
              <a:buFont typeface="Wingdings" pitchFamily="2" charset="2"/>
              <a:buChar char="§"/>
            </a:pPr>
            <a:r>
              <a:rPr lang="en-US" sz="2800" dirty="0" smtClean="0"/>
              <a:t>All students should be encouraged to become responsible, engaged, and compassionate citizens. </a:t>
            </a:r>
          </a:p>
          <a:p>
            <a:pPr marL="341313" indent="-341313">
              <a:buFont typeface="Wingdings" pitchFamily="2" charset="2"/>
              <a:buChar char="§"/>
            </a:pPr>
            <a:endParaRPr lang="en-US" sz="2800" dirty="0" smtClean="0"/>
          </a:p>
          <a:p>
            <a:pPr marL="341313" indent="-341313">
              <a:buFont typeface="Wingdings" pitchFamily="2" charset="2"/>
              <a:buChar char="§"/>
            </a:pPr>
            <a:r>
              <a:rPr lang="en-US" sz="2800" dirty="0" smtClean="0"/>
              <a:t>All students should have the support of a wide network of education and community partners.</a:t>
            </a:r>
            <a:endParaRPr lang="en-US"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336704" cy="1077218"/>
          </a:xfrm>
          <a:prstGeom prst="rect">
            <a:avLst/>
          </a:prstGeom>
          <a:noFill/>
        </p:spPr>
        <p:txBody>
          <a:bodyPr wrap="square" rtlCol="0">
            <a:spAutoFit/>
          </a:bodyPr>
          <a:lstStyle/>
          <a:p>
            <a:r>
              <a:rPr lang="en-CA" sz="3200" dirty="0" smtClean="0"/>
              <a:t>NINE KEY FINDINGS </a:t>
            </a:r>
          </a:p>
          <a:p>
            <a:r>
              <a:rPr lang="en-CA" sz="3200" dirty="0" smtClean="0"/>
              <a:t>OF THE WORKING GROUP</a:t>
            </a:r>
            <a:endParaRPr lang="en-CA" sz="3200" dirty="0"/>
          </a:p>
        </p:txBody>
      </p:sp>
      <p:sp>
        <p:nvSpPr>
          <p:cNvPr id="6" name="Rectangle 5"/>
          <p:cNvSpPr/>
          <p:nvPr/>
        </p:nvSpPr>
        <p:spPr>
          <a:xfrm>
            <a:off x="500034" y="1500174"/>
            <a:ext cx="7929618" cy="5755422"/>
          </a:xfrm>
          <a:prstGeom prst="rect">
            <a:avLst/>
          </a:prstGeom>
        </p:spPr>
        <p:txBody>
          <a:bodyPr wrap="square">
            <a:spAutoFit/>
          </a:bodyPr>
          <a:lstStyle/>
          <a:p>
            <a:endParaRPr lang="en-US" sz="2400" dirty="0" smtClean="0"/>
          </a:p>
          <a:p>
            <a:pPr marL="457200" indent="-457200"/>
            <a:r>
              <a:rPr lang="en-US" sz="3200" dirty="0" smtClean="0"/>
              <a:t>	The importance of financial literacy education in supporting success for all students</a:t>
            </a:r>
          </a:p>
          <a:p>
            <a:pPr marL="457200" indent="-457200">
              <a:buFont typeface="+mj-lt"/>
              <a:buAutoNum type="arabicPeriod"/>
            </a:pPr>
            <a:endParaRPr lang="en-US" sz="3200" dirty="0" smtClean="0"/>
          </a:p>
          <a:p>
            <a:pPr marL="457200" indent="-457200"/>
            <a:r>
              <a:rPr lang="en-US" sz="3200" dirty="0" smtClean="0"/>
              <a:t>	The potential for financial literacy education to address social inequities </a:t>
            </a:r>
          </a:p>
          <a:p>
            <a:pPr marL="457200" indent="-457200"/>
            <a:endParaRPr lang="en-US" sz="3200" dirty="0" smtClean="0"/>
          </a:p>
          <a:p>
            <a:pPr marL="457200" indent="-457200"/>
            <a:r>
              <a:rPr lang="en-US" sz="3200" dirty="0" smtClean="0"/>
              <a:t>	</a:t>
            </a:r>
            <a:r>
              <a:rPr lang="en-CA" sz="3200" dirty="0" smtClean="0"/>
              <a:t>The need to focus on core content and competencies for financial education</a:t>
            </a:r>
          </a:p>
          <a:p>
            <a:pPr marL="457200" indent="-457200"/>
            <a:endParaRPr lang="en-CA" sz="3200" dirty="0" smtClean="0"/>
          </a:p>
          <a:p>
            <a:pPr marL="457200" indent="-457200">
              <a:buFont typeface="+mj-lt"/>
              <a:buAutoNum type="arabicPeriod"/>
            </a:pPr>
            <a:endParaRPr lang="en-US" sz="24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5"/>
          <p:cNvSpPr/>
          <p:nvPr/>
        </p:nvSpPr>
        <p:spPr>
          <a:xfrm>
            <a:off x="428596" y="1500174"/>
            <a:ext cx="8001056" cy="4401205"/>
          </a:xfrm>
          <a:prstGeom prst="rect">
            <a:avLst/>
          </a:prstGeom>
        </p:spPr>
        <p:txBody>
          <a:bodyPr wrap="square">
            <a:spAutoFit/>
          </a:bodyPr>
          <a:lstStyle/>
          <a:p>
            <a:pPr marL="514350" indent="-514350"/>
            <a:endParaRPr lang="en-CA" sz="2400" dirty="0" smtClean="0"/>
          </a:p>
          <a:p>
            <a:pPr marL="457200" indent="-457200"/>
            <a:r>
              <a:rPr lang="en-CA" sz="3200" dirty="0" smtClean="0"/>
              <a:t>	The need to support teachers in the classroom</a:t>
            </a:r>
          </a:p>
          <a:p>
            <a:pPr marL="457200" indent="-457200">
              <a:buFont typeface="+mj-lt"/>
              <a:buAutoNum type="arabicPeriod" startAt="4"/>
            </a:pPr>
            <a:endParaRPr lang="en-CA" sz="3200" dirty="0" smtClean="0"/>
          </a:p>
          <a:p>
            <a:pPr marL="457200" indent="-457200"/>
            <a:r>
              <a:rPr lang="en-CA" sz="3200" dirty="0" smtClean="0"/>
              <a:t>	The importance of measuring progress</a:t>
            </a:r>
          </a:p>
          <a:p>
            <a:pPr marL="457200" indent="-457200">
              <a:buFont typeface="+mj-lt"/>
              <a:buAutoNum type="arabicPeriod" startAt="4"/>
            </a:pPr>
            <a:endParaRPr lang="en-CA" sz="3200" dirty="0" smtClean="0"/>
          </a:p>
          <a:p>
            <a:pPr marL="457200" indent="-457200"/>
            <a:r>
              <a:rPr lang="en-CA" sz="3200" dirty="0" smtClean="0"/>
              <a:t>	The importance of engaging and consulting with teachers, students, parents, families, and other key stakeholders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5"/>
          <p:cNvSpPr/>
          <p:nvPr/>
        </p:nvSpPr>
        <p:spPr>
          <a:xfrm>
            <a:off x="500034" y="1714488"/>
            <a:ext cx="8001056" cy="4031873"/>
          </a:xfrm>
          <a:prstGeom prst="rect">
            <a:avLst/>
          </a:prstGeom>
        </p:spPr>
        <p:txBody>
          <a:bodyPr wrap="square">
            <a:spAutoFit/>
          </a:bodyPr>
          <a:lstStyle/>
          <a:p>
            <a:pPr marL="514350" indent="-514350"/>
            <a:r>
              <a:rPr lang="en-CA" sz="3200" dirty="0" smtClean="0"/>
              <a:t>	The need to establish leadership for the initiative</a:t>
            </a:r>
          </a:p>
          <a:p>
            <a:pPr marL="514350" indent="-514350">
              <a:buAutoNum type="arabicPeriod" startAt="7"/>
            </a:pPr>
            <a:endParaRPr lang="en-CA" sz="3200" dirty="0" smtClean="0"/>
          </a:p>
          <a:p>
            <a:pPr marL="514350" indent="-514350"/>
            <a:r>
              <a:rPr lang="en-CA" sz="3200" dirty="0" smtClean="0"/>
              <a:t>	The need to optimize technology in support of financial literacy education</a:t>
            </a:r>
          </a:p>
          <a:p>
            <a:pPr marL="514350" indent="-514350">
              <a:buAutoNum type="arabicPeriod" startAt="7"/>
            </a:pPr>
            <a:endParaRPr lang="en-CA" sz="3200" dirty="0" smtClean="0"/>
          </a:p>
          <a:p>
            <a:pPr marL="514350" indent="-514350"/>
            <a:r>
              <a:rPr lang="en-CA" sz="3200" dirty="0" smtClean="0"/>
              <a:t>	The importance of establishing a broader context for financial literacy</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357422" y="285728"/>
            <a:ext cx="6429420" cy="1077218"/>
          </a:xfrm>
          <a:prstGeom prst="rect">
            <a:avLst/>
          </a:prstGeom>
          <a:noFill/>
        </p:spPr>
        <p:txBody>
          <a:bodyPr wrap="square" rtlCol="0">
            <a:spAutoFit/>
          </a:bodyPr>
          <a:lstStyle/>
          <a:p>
            <a:r>
              <a:rPr lang="en-CA" sz="3200" dirty="0" smtClean="0"/>
              <a:t>TOPICS OF CONSIDERATION FOR ALL SUBJECT AREAS </a:t>
            </a:r>
            <a:endParaRPr lang="en-CA" sz="3200" dirty="0"/>
          </a:p>
        </p:txBody>
      </p:sp>
      <p:sp>
        <p:nvSpPr>
          <p:cNvPr id="7" name="Rectangle 6"/>
          <p:cNvSpPr/>
          <p:nvPr/>
        </p:nvSpPr>
        <p:spPr>
          <a:xfrm>
            <a:off x="714348" y="1643050"/>
            <a:ext cx="7858180" cy="4893647"/>
          </a:xfrm>
          <a:prstGeom prst="rect">
            <a:avLst/>
          </a:prstGeom>
        </p:spPr>
        <p:txBody>
          <a:bodyPr wrap="square">
            <a:spAutoFit/>
          </a:bodyPr>
          <a:lstStyle/>
          <a:p>
            <a:pPr marL="341313" indent="-341313">
              <a:buFont typeface="Wingdings" pitchFamily="2" charset="2"/>
              <a:buChar char="§"/>
            </a:pPr>
            <a:r>
              <a:rPr lang="en-US" sz="2400" dirty="0" smtClean="0"/>
              <a:t>taxes, and planning ahead</a:t>
            </a:r>
          </a:p>
          <a:p>
            <a:pPr marL="341313" indent="-341313">
              <a:buFont typeface="Wingdings" pitchFamily="2" charset="2"/>
              <a:buChar char="§"/>
            </a:pPr>
            <a:endParaRPr lang="en-US" sz="2400" dirty="0" smtClean="0"/>
          </a:p>
          <a:p>
            <a:pPr marL="341313" indent="-341313">
              <a:buFont typeface="Wingdings" pitchFamily="2" charset="2"/>
              <a:buChar char="§"/>
            </a:pPr>
            <a:r>
              <a:rPr lang="en-US" sz="2400" dirty="0" smtClean="0"/>
              <a:t>how the financial system works</a:t>
            </a:r>
          </a:p>
          <a:p>
            <a:pPr marL="341313" indent="-341313">
              <a:buFont typeface="Wingdings" pitchFamily="2" charset="2"/>
              <a:buChar char="§"/>
            </a:pPr>
            <a:endParaRPr lang="en-US" sz="2400" dirty="0" smtClean="0"/>
          </a:p>
          <a:p>
            <a:pPr marL="341313" indent="-341313">
              <a:buFont typeface="Wingdings" pitchFamily="2" charset="2"/>
              <a:buChar char="§"/>
            </a:pPr>
            <a:r>
              <a:rPr lang="en-US" sz="2400" dirty="0" smtClean="0"/>
              <a:t>the difference between wants and needs</a:t>
            </a:r>
          </a:p>
          <a:p>
            <a:pPr marL="341313" indent="-341313">
              <a:buFont typeface="Wingdings" pitchFamily="2" charset="2"/>
              <a:buChar char="§"/>
            </a:pPr>
            <a:endParaRPr lang="en-US" sz="2400" dirty="0" smtClean="0"/>
          </a:p>
          <a:p>
            <a:pPr marL="341313" indent="-341313">
              <a:buFont typeface="Wingdings" pitchFamily="2" charset="2"/>
              <a:buChar char="§"/>
            </a:pPr>
            <a:r>
              <a:rPr lang="en-US" sz="2400" dirty="0" smtClean="0"/>
              <a:t>consumer awareness and advertising</a:t>
            </a:r>
          </a:p>
          <a:p>
            <a:pPr marL="341313" indent="-341313">
              <a:buFont typeface="Wingdings" pitchFamily="2" charset="2"/>
              <a:buChar char="§"/>
            </a:pPr>
            <a:endParaRPr lang="en-US" sz="2400" dirty="0" smtClean="0"/>
          </a:p>
          <a:p>
            <a:pPr marL="341313" indent="-341313">
              <a:buFont typeface="Wingdings" pitchFamily="2" charset="2"/>
              <a:buChar char="§"/>
            </a:pPr>
            <a:r>
              <a:rPr lang="en-US" sz="2400" dirty="0" smtClean="0"/>
              <a:t>fraud and its consequences</a:t>
            </a:r>
          </a:p>
          <a:p>
            <a:pPr marL="341313" indent="-341313">
              <a:buFont typeface="Wingdings" pitchFamily="2" charset="2"/>
              <a:buChar char="§"/>
            </a:pPr>
            <a:endParaRPr lang="en-US" sz="2400" dirty="0" smtClean="0"/>
          </a:p>
          <a:p>
            <a:pPr marL="341313" indent="-341313">
              <a:buFont typeface="Wingdings" pitchFamily="2" charset="2"/>
              <a:buChar char="§"/>
            </a:pPr>
            <a:r>
              <a:rPr lang="en-US" sz="2400" dirty="0" smtClean="0"/>
              <a:t>future consequences of financial decisions</a:t>
            </a:r>
          </a:p>
          <a:p>
            <a:pPr marL="341313" indent="-341313">
              <a:buFont typeface="Wingdings" pitchFamily="2" charset="2"/>
              <a:buChar char="§"/>
            </a:pPr>
            <a:endParaRPr lang="en-US" sz="2400" dirty="0" smtClean="0"/>
          </a:p>
          <a:p>
            <a:pPr marL="341313" indent="-341313">
              <a:buFont typeface="Wingdings" pitchFamily="2" charset="2"/>
              <a:buChar char="§"/>
            </a:pPr>
            <a:r>
              <a:rPr lang="en-US" sz="2400" dirty="0" smtClean="0"/>
              <a:t>how to plan for life after high school</a:t>
            </a:r>
            <a:endParaRPr lang="en-US"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357422" y="285728"/>
            <a:ext cx="6572296" cy="584775"/>
          </a:xfrm>
          <a:prstGeom prst="rect">
            <a:avLst/>
          </a:prstGeom>
          <a:noFill/>
        </p:spPr>
        <p:txBody>
          <a:bodyPr wrap="square" rtlCol="0">
            <a:spAutoFit/>
          </a:bodyPr>
          <a:lstStyle/>
          <a:p>
            <a:r>
              <a:rPr lang="en-CA" sz="3200" dirty="0" smtClean="0"/>
              <a:t>LINKING FINANCIAL LITERACY</a:t>
            </a:r>
            <a:endParaRPr lang="en-CA" sz="3200" dirty="0"/>
          </a:p>
        </p:txBody>
      </p:sp>
      <p:sp>
        <p:nvSpPr>
          <p:cNvPr id="6" name="Rectangle 5"/>
          <p:cNvSpPr/>
          <p:nvPr/>
        </p:nvSpPr>
        <p:spPr>
          <a:xfrm>
            <a:off x="500034" y="1785926"/>
            <a:ext cx="8215370" cy="4154984"/>
          </a:xfrm>
          <a:prstGeom prst="rect">
            <a:avLst/>
          </a:prstGeom>
        </p:spPr>
        <p:txBody>
          <a:bodyPr wrap="square">
            <a:spAutoFit/>
          </a:bodyPr>
          <a:lstStyle/>
          <a:p>
            <a:pPr marL="341313" indent="-341313">
              <a:buFont typeface="Wingdings" pitchFamily="2" charset="2"/>
              <a:buChar char="§"/>
            </a:pPr>
            <a:r>
              <a:rPr lang="en-US" sz="2400" dirty="0" smtClean="0"/>
              <a:t>Financial literacy can and should be linked to: </a:t>
            </a:r>
          </a:p>
          <a:p>
            <a:pPr marL="341313" indent="-341313">
              <a:buFont typeface="Wingdings" pitchFamily="2" charset="2"/>
              <a:buChar char="§"/>
            </a:pPr>
            <a:endParaRPr lang="en-US" sz="2400" dirty="0" smtClean="0"/>
          </a:p>
          <a:p>
            <a:pPr marL="798513" lvl="1" indent="-341313">
              <a:buFont typeface="Arial" pitchFamily="34" charset="0"/>
              <a:buChar char="•"/>
            </a:pPr>
            <a:r>
              <a:rPr lang="en-US" sz="2400" dirty="0" smtClean="0"/>
              <a:t>compassionate citizenship, </a:t>
            </a:r>
          </a:p>
          <a:p>
            <a:pPr marL="798513" lvl="1" indent="-341313">
              <a:buFont typeface="Arial" pitchFamily="34" charset="0"/>
              <a:buChar char="•"/>
            </a:pPr>
            <a:endParaRPr lang="en-US" sz="2400" dirty="0" smtClean="0"/>
          </a:p>
          <a:p>
            <a:pPr marL="798513" lvl="1" indent="-341313">
              <a:buFont typeface="Arial" pitchFamily="34" charset="0"/>
              <a:buChar char="•"/>
            </a:pPr>
            <a:r>
              <a:rPr lang="en-US" sz="2400" dirty="0" smtClean="0"/>
              <a:t>character development, </a:t>
            </a:r>
          </a:p>
          <a:p>
            <a:pPr marL="798513" lvl="1" indent="-341313">
              <a:buFont typeface="Arial" pitchFamily="34" charset="0"/>
              <a:buChar char="•"/>
            </a:pPr>
            <a:endParaRPr lang="en-US" sz="2400" dirty="0" smtClean="0"/>
          </a:p>
          <a:p>
            <a:pPr marL="798513" lvl="1" indent="-341313">
              <a:buFont typeface="Arial" pitchFamily="34" charset="0"/>
              <a:buChar char="•"/>
            </a:pPr>
            <a:r>
              <a:rPr lang="en-US" sz="2400" dirty="0" smtClean="0"/>
              <a:t>ethical decision making. </a:t>
            </a:r>
          </a:p>
          <a:p>
            <a:pPr marL="798513" lvl="1" indent="-341313"/>
            <a:endParaRPr lang="en-US" sz="2400" dirty="0" smtClean="0"/>
          </a:p>
          <a:p>
            <a:pPr marL="341313" indent="-341313">
              <a:buFont typeface="Wingdings" pitchFamily="2" charset="2"/>
              <a:buChar char="§"/>
            </a:pPr>
            <a:r>
              <a:rPr lang="en-US" sz="2400" dirty="0" smtClean="0"/>
              <a:t>Financial literacy education can empower students to make these connections and to make more informed choices.</a:t>
            </a:r>
            <a:endParaRPr lang="en-US"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357422" y="285728"/>
            <a:ext cx="6572296" cy="1077218"/>
          </a:xfrm>
          <a:prstGeom prst="rect">
            <a:avLst/>
          </a:prstGeom>
          <a:noFill/>
        </p:spPr>
        <p:txBody>
          <a:bodyPr wrap="square" rtlCol="0">
            <a:spAutoFit/>
          </a:bodyPr>
          <a:lstStyle/>
          <a:p>
            <a:r>
              <a:rPr lang="en-CA" sz="3200" dirty="0" smtClean="0"/>
              <a:t>FINANCIAL LITERACY ALIGNS </a:t>
            </a:r>
          </a:p>
          <a:p>
            <a:r>
              <a:rPr lang="en-CA" sz="3200" dirty="0" smtClean="0"/>
              <a:t>WITH  OTHER MINISTRY POLICIES</a:t>
            </a:r>
            <a:endParaRPr lang="en-CA" sz="3200" dirty="0"/>
          </a:p>
        </p:txBody>
      </p:sp>
      <p:sp>
        <p:nvSpPr>
          <p:cNvPr id="6" name="Rectangle 5"/>
          <p:cNvSpPr/>
          <p:nvPr/>
        </p:nvSpPr>
        <p:spPr>
          <a:xfrm>
            <a:off x="500034" y="1643050"/>
            <a:ext cx="8072494" cy="4893647"/>
          </a:xfrm>
          <a:prstGeom prst="rect">
            <a:avLst/>
          </a:prstGeom>
        </p:spPr>
        <p:txBody>
          <a:bodyPr wrap="square">
            <a:spAutoFit/>
          </a:bodyPr>
          <a:lstStyle/>
          <a:p>
            <a:r>
              <a:rPr lang="en-US" sz="2400" dirty="0" smtClean="0"/>
              <a:t>When planning classroom programs, financial literacy education aligns with supporting students within other Ministry policies in areas such as:</a:t>
            </a:r>
          </a:p>
          <a:p>
            <a:endParaRPr lang="en-US" sz="2400" dirty="0" smtClean="0"/>
          </a:p>
          <a:p>
            <a:pPr marL="798513" lvl="1" indent="-341313">
              <a:buFont typeface="Arial" pitchFamily="34" charset="0"/>
              <a:buChar char="•"/>
            </a:pPr>
            <a:r>
              <a:rPr lang="en-US" sz="2400" dirty="0" smtClean="0"/>
              <a:t>special education needs</a:t>
            </a:r>
          </a:p>
          <a:p>
            <a:pPr marL="798513" lvl="1" indent="-341313">
              <a:buFont typeface="Arial" pitchFamily="34" charset="0"/>
              <a:buChar char="•"/>
            </a:pPr>
            <a:endParaRPr lang="en-US" sz="2400" dirty="0" smtClean="0"/>
          </a:p>
          <a:p>
            <a:pPr marL="798513" lvl="1" indent="-341313">
              <a:buFont typeface="Arial" pitchFamily="34" charset="0"/>
              <a:buChar char="•"/>
            </a:pPr>
            <a:r>
              <a:rPr lang="en-US" sz="2400" dirty="0" smtClean="0"/>
              <a:t>growing success</a:t>
            </a:r>
          </a:p>
          <a:p>
            <a:pPr marL="798513" lvl="1" indent="-341313">
              <a:buFont typeface="Arial" pitchFamily="34" charset="0"/>
              <a:buChar char="•"/>
            </a:pPr>
            <a:endParaRPr lang="en-US" sz="2400" dirty="0" smtClean="0"/>
          </a:p>
          <a:p>
            <a:pPr marL="798513" lvl="1" indent="-341313">
              <a:buFont typeface="Arial" pitchFamily="34" charset="0"/>
              <a:buChar char="•"/>
            </a:pPr>
            <a:r>
              <a:rPr lang="en-US" sz="2400" dirty="0" smtClean="0"/>
              <a:t>differentiated instruction</a:t>
            </a:r>
          </a:p>
          <a:p>
            <a:pPr marL="798513" lvl="1" indent="-341313">
              <a:buFont typeface="Arial" pitchFamily="34" charset="0"/>
              <a:buChar char="•"/>
            </a:pPr>
            <a:endParaRPr lang="en-US" sz="2400" dirty="0" smtClean="0"/>
          </a:p>
          <a:p>
            <a:pPr marL="798513" lvl="1" indent="-341313">
              <a:buFont typeface="Arial" pitchFamily="34" charset="0"/>
              <a:buChar char="•"/>
            </a:pPr>
            <a:r>
              <a:rPr lang="en-US" sz="2400" dirty="0" smtClean="0"/>
              <a:t>equity and inclusive education </a:t>
            </a:r>
          </a:p>
          <a:p>
            <a:pPr marL="798513" lvl="1" indent="-341313">
              <a:buFont typeface="Arial" pitchFamily="34" charset="0"/>
              <a:buChar char="•"/>
            </a:pPr>
            <a:endParaRPr lang="en-US" sz="2400" dirty="0" smtClean="0"/>
          </a:p>
          <a:p>
            <a:pPr marL="798513" lvl="1" indent="-341313">
              <a:buFont typeface="Arial" pitchFamily="34" charset="0"/>
              <a:buChar char="•"/>
            </a:pPr>
            <a:r>
              <a:rPr lang="en-US" sz="2400" dirty="0" smtClean="0"/>
              <a:t>Aboriginal education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357166"/>
            <a:ext cx="6500858" cy="1077218"/>
          </a:xfrm>
          <a:prstGeom prst="rect">
            <a:avLst/>
          </a:prstGeom>
          <a:noFill/>
        </p:spPr>
        <p:txBody>
          <a:bodyPr wrap="square" rtlCol="0">
            <a:spAutoFit/>
          </a:bodyPr>
          <a:lstStyle/>
          <a:p>
            <a:r>
              <a:rPr lang="en-CA" sz="3200" dirty="0" smtClean="0"/>
              <a:t>WHY IS FINANCIAL LITERACY IMPORTANT TO ONTARIO STUDENTS?</a:t>
            </a:r>
            <a:endParaRPr lang="en-CA" sz="3200" dirty="0"/>
          </a:p>
        </p:txBody>
      </p:sp>
      <p:sp>
        <p:nvSpPr>
          <p:cNvPr id="6" name="Rectangle 5"/>
          <p:cNvSpPr/>
          <p:nvPr/>
        </p:nvSpPr>
        <p:spPr>
          <a:xfrm>
            <a:off x="428596" y="2214554"/>
            <a:ext cx="8215370" cy="2308324"/>
          </a:xfrm>
          <a:prstGeom prst="rect">
            <a:avLst/>
          </a:prstGeom>
        </p:spPr>
        <p:txBody>
          <a:bodyPr wrap="square">
            <a:spAutoFit/>
          </a:bodyPr>
          <a:lstStyle/>
          <a:p>
            <a:pPr marL="346075" lvl="2" indent="-346075">
              <a:buFont typeface="Wingdings" pitchFamily="2" charset="2"/>
              <a:buChar char="§"/>
            </a:pPr>
            <a:r>
              <a:rPr lang="en-US" sz="2400" dirty="0" smtClean="0"/>
              <a:t>provides a critical set of lifelong skills</a:t>
            </a:r>
          </a:p>
          <a:p>
            <a:pPr marL="346075" lvl="2" indent="-346075">
              <a:buFont typeface="Wingdings" pitchFamily="2" charset="2"/>
              <a:buChar char="§"/>
            </a:pPr>
            <a:endParaRPr lang="en-US" sz="2400" dirty="0" smtClean="0"/>
          </a:p>
          <a:p>
            <a:pPr marL="346075" lvl="2" indent="-346075">
              <a:buFont typeface="Wingdings" pitchFamily="2" charset="2"/>
              <a:buChar char="§"/>
            </a:pPr>
            <a:r>
              <a:rPr lang="en-US" sz="2400" dirty="0" smtClean="0"/>
              <a:t>can improve prospects for the success of every child</a:t>
            </a:r>
          </a:p>
          <a:p>
            <a:pPr marL="346075" lvl="2" indent="-346075">
              <a:buFont typeface="Wingdings" pitchFamily="2" charset="2"/>
              <a:buChar char="§"/>
            </a:pPr>
            <a:endParaRPr lang="en-US" sz="2400" dirty="0" smtClean="0"/>
          </a:p>
          <a:p>
            <a:pPr marL="346075" lvl="2" indent="-346075">
              <a:buFont typeface="Wingdings" pitchFamily="2" charset="2"/>
              <a:buChar char="§"/>
            </a:pPr>
            <a:r>
              <a:rPr lang="en-US" sz="2400" dirty="0" smtClean="0"/>
              <a:t>contributes to the development of knowledgeable, compassionate citizens</a:t>
            </a:r>
            <a:endParaRPr lang="en-US" sz="2400" dirty="0"/>
          </a:p>
        </p:txBody>
      </p:sp>
      <p:sp>
        <p:nvSpPr>
          <p:cNvPr id="8" name="Rectangle 7"/>
          <p:cNvSpPr/>
          <p:nvPr/>
        </p:nvSpPr>
        <p:spPr>
          <a:xfrm>
            <a:off x="428596" y="5000636"/>
            <a:ext cx="8358246" cy="1200329"/>
          </a:xfrm>
          <a:prstGeom prst="rect">
            <a:avLst/>
          </a:prstGeom>
        </p:spPr>
        <p:txBody>
          <a:bodyPr wrap="square">
            <a:spAutoFit/>
          </a:bodyPr>
          <a:lstStyle/>
          <a:p>
            <a:r>
              <a:rPr lang="en-US" sz="2400" dirty="0" smtClean="0"/>
              <a:t>Ontario students need to be financially literate to make more informed choices in a complex and fast-changing financial world.</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336704" cy="584775"/>
          </a:xfrm>
          <a:prstGeom prst="rect">
            <a:avLst/>
          </a:prstGeom>
          <a:noFill/>
        </p:spPr>
        <p:txBody>
          <a:bodyPr wrap="square" rtlCol="0">
            <a:spAutoFit/>
          </a:bodyPr>
          <a:lstStyle/>
          <a:p>
            <a:r>
              <a:rPr lang="en-CA" sz="3200" dirty="0" smtClean="0"/>
              <a:t>WHO NEEDS TO BE INVOLVED?</a:t>
            </a:r>
            <a:endParaRPr lang="en-CA" sz="3200" dirty="0"/>
          </a:p>
        </p:txBody>
      </p:sp>
      <p:sp>
        <p:nvSpPr>
          <p:cNvPr id="6" name="Rectangle 5"/>
          <p:cNvSpPr/>
          <p:nvPr/>
        </p:nvSpPr>
        <p:spPr>
          <a:xfrm>
            <a:off x="571472" y="1714488"/>
            <a:ext cx="7929618" cy="3785652"/>
          </a:xfrm>
          <a:prstGeom prst="rect">
            <a:avLst/>
          </a:prstGeom>
        </p:spPr>
        <p:txBody>
          <a:bodyPr wrap="square">
            <a:spAutoFit/>
          </a:bodyPr>
          <a:lstStyle/>
          <a:p>
            <a:r>
              <a:rPr lang="en-US" sz="2400" dirty="0" smtClean="0"/>
              <a:t>The Working Group recommended the Ministry of Education engage:</a:t>
            </a:r>
          </a:p>
          <a:p>
            <a:pPr marL="803275" lvl="1" indent="-346075">
              <a:buFont typeface="Arial" pitchFamily="34" charset="0"/>
              <a:buChar char="•"/>
            </a:pPr>
            <a:r>
              <a:rPr lang="en-US" sz="2400" dirty="0" smtClean="0"/>
              <a:t>government </a:t>
            </a:r>
          </a:p>
          <a:p>
            <a:pPr marL="803275" lvl="1" indent="-346075">
              <a:buFont typeface="Arial" pitchFamily="34" charset="0"/>
              <a:buChar char="•"/>
            </a:pPr>
            <a:r>
              <a:rPr lang="en-US" sz="2400" dirty="0" smtClean="0"/>
              <a:t>school boards, schools and teachers</a:t>
            </a:r>
          </a:p>
          <a:p>
            <a:pPr marL="803275" lvl="1" indent="-346075">
              <a:buFont typeface="Arial" pitchFamily="34" charset="0"/>
              <a:buChar char="•"/>
            </a:pPr>
            <a:r>
              <a:rPr lang="en-US" sz="2400" dirty="0" smtClean="0"/>
              <a:t>educational organizations</a:t>
            </a:r>
          </a:p>
          <a:p>
            <a:pPr marL="803275" lvl="1" indent="-346075">
              <a:buFont typeface="Arial" pitchFamily="34" charset="0"/>
              <a:buChar char="•"/>
            </a:pPr>
            <a:r>
              <a:rPr lang="en-US" sz="2400" dirty="0" smtClean="0"/>
              <a:t>students, parents and families </a:t>
            </a:r>
          </a:p>
          <a:p>
            <a:pPr marL="803275" lvl="1" indent="-346075">
              <a:buFont typeface="Arial" pitchFamily="34" charset="0"/>
              <a:buChar char="•"/>
            </a:pPr>
            <a:r>
              <a:rPr lang="en-US" sz="2400" dirty="0" smtClean="0"/>
              <a:t>community partners</a:t>
            </a:r>
          </a:p>
          <a:p>
            <a:pPr marL="341313" indent="-341313">
              <a:buFont typeface="Wingdings" pitchFamily="2" charset="2"/>
              <a:buChar char="§"/>
            </a:pPr>
            <a:endParaRPr lang="en-US" sz="2400" dirty="0" smtClean="0"/>
          </a:p>
          <a:p>
            <a:pPr marL="341313" indent="-341313"/>
            <a:r>
              <a:rPr lang="en-US" sz="2400" dirty="0" smtClean="0"/>
              <a:t>Financial literacy education must be a shared responsibility </a:t>
            </a:r>
            <a:r>
              <a:rPr lang="en-US" sz="2400" dirty="0" smtClean="0"/>
              <a:t>in the </a:t>
            </a:r>
            <a:r>
              <a:rPr lang="en-US" sz="2400" dirty="0" smtClean="0"/>
              <a:t>community</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7" name="TextBox 6"/>
          <p:cNvSpPr txBox="1"/>
          <p:nvPr/>
        </p:nvSpPr>
        <p:spPr>
          <a:xfrm>
            <a:off x="2357422" y="500042"/>
            <a:ext cx="6572296" cy="723275"/>
          </a:xfrm>
          <a:prstGeom prst="rect">
            <a:avLst/>
          </a:prstGeom>
          <a:noFill/>
        </p:spPr>
        <p:txBody>
          <a:bodyPr wrap="square" rtlCol="0">
            <a:spAutoFit/>
          </a:bodyPr>
          <a:lstStyle/>
          <a:p>
            <a:r>
              <a:rPr lang="en-CA" sz="4100" b="1" dirty="0" smtClean="0">
                <a:solidFill>
                  <a:srgbClr val="7030A0"/>
                </a:solidFill>
                <a:effectLst>
                  <a:outerShdw blurRad="38100" dist="38100" dir="2700000" algn="tl">
                    <a:srgbClr val="000000">
                      <a:alpha val="43137"/>
                    </a:srgbClr>
                  </a:outerShdw>
                </a:effectLst>
              </a:rPr>
              <a:t>Presentation Agenda</a:t>
            </a:r>
            <a:endParaRPr lang="en-CA" dirty="0">
              <a:solidFill>
                <a:srgbClr val="7030A0"/>
              </a:solidFill>
              <a:effectLst>
                <a:outerShdw blurRad="38100" dist="38100" dir="2700000" algn="tl">
                  <a:srgbClr val="000000">
                    <a:alpha val="43137"/>
                  </a:srgbClr>
                </a:outerShdw>
              </a:effectLst>
            </a:endParaRPr>
          </a:p>
        </p:txBody>
      </p:sp>
      <p:sp>
        <p:nvSpPr>
          <p:cNvPr id="9" name="TextBox 8"/>
          <p:cNvSpPr txBox="1"/>
          <p:nvPr/>
        </p:nvSpPr>
        <p:spPr>
          <a:xfrm>
            <a:off x="785786" y="2357430"/>
            <a:ext cx="7500990" cy="2123658"/>
          </a:xfrm>
          <a:prstGeom prst="rect">
            <a:avLst/>
          </a:prstGeom>
          <a:noFill/>
        </p:spPr>
        <p:txBody>
          <a:bodyPr wrap="square" rtlCol="0">
            <a:spAutoFit/>
          </a:bodyPr>
          <a:lstStyle/>
          <a:p>
            <a:pPr algn="ctr"/>
            <a:r>
              <a:rPr lang="en-CA" sz="4400" b="1" dirty="0" smtClean="0"/>
              <a:t>4. MATHEMATICS EDUCATION IN ONTARIO WITH RESPECT TO FINANCIAL LITERACY</a:t>
            </a:r>
            <a:endParaRPr lang="en-CA" sz="4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pic>
        <p:nvPicPr>
          <p:cNvPr id="8" name="Picture 5" descr="OAME-logo-e1303918460546.jpg"/>
          <p:cNvPicPr>
            <a:picLocks noChangeAspect="1"/>
          </p:cNvPicPr>
          <p:nvPr/>
        </p:nvPicPr>
        <p:blipFill>
          <a:blip r:embed="rId4" cstate="print"/>
          <a:srcRect/>
          <a:stretch>
            <a:fillRect/>
          </a:stretch>
        </p:blipFill>
        <p:spPr bwMode="auto">
          <a:xfrm>
            <a:off x="7164388" y="260350"/>
            <a:ext cx="1238250" cy="1096963"/>
          </a:xfrm>
          <a:prstGeom prst="rect">
            <a:avLst/>
          </a:prstGeom>
          <a:noFill/>
          <a:ln w="9525">
            <a:noFill/>
            <a:miter lim="800000"/>
            <a:headEnd/>
            <a:tailEnd/>
          </a:ln>
        </p:spPr>
      </p:pic>
      <p:sp>
        <p:nvSpPr>
          <p:cNvPr id="6" name="Text Box 5"/>
          <p:cNvSpPr txBox="1">
            <a:spLocks noChangeArrowheads="1"/>
          </p:cNvSpPr>
          <p:nvPr/>
        </p:nvSpPr>
        <p:spPr bwMode="auto">
          <a:xfrm>
            <a:off x="611560" y="1484784"/>
            <a:ext cx="8245475" cy="5201424"/>
          </a:xfrm>
          <a:prstGeom prst="rect">
            <a:avLst/>
          </a:prstGeom>
          <a:noFill/>
          <a:ln w="9525">
            <a:noFill/>
            <a:miter lim="800000"/>
            <a:headEnd/>
            <a:tailEnd/>
          </a:ln>
        </p:spPr>
        <p:txBody>
          <a:bodyPr>
            <a:spAutoFit/>
          </a:bodyPr>
          <a:lstStyle/>
          <a:p>
            <a:pPr algn="ctr"/>
            <a:r>
              <a:rPr lang="en-US" sz="3200" dirty="0" smtClean="0">
                <a:latin typeface="Lucida Sans Unicode" pitchFamily="34" charset="0"/>
              </a:rPr>
              <a:t>“The </a:t>
            </a:r>
            <a:r>
              <a:rPr lang="en-US" sz="3200" dirty="0">
                <a:latin typeface="Lucida Sans Unicode" pitchFamily="34" charset="0"/>
              </a:rPr>
              <a:t>Ontario Association for Mathematics Education envisions a learning environment where all students do, see, hear, and touch mathematics in a profound and meaningful way. Our association sees the classroom as a community where teachers and students work collaboratively to learn and value mathematics</a:t>
            </a:r>
            <a:r>
              <a:rPr lang="en-US" sz="3200" dirty="0" smtClean="0">
                <a:latin typeface="Lucida Sans Unicode" pitchFamily="34" charset="0"/>
              </a:rPr>
              <a:t>.”</a:t>
            </a:r>
          </a:p>
          <a:p>
            <a:pPr algn="ctr"/>
            <a:r>
              <a:rPr lang="en-US" sz="2400" dirty="0" smtClean="0">
                <a:solidFill>
                  <a:srgbClr val="FFFF00"/>
                </a:solidFill>
                <a:latin typeface="Lucida Sans Unicode" pitchFamily="34" charset="0"/>
              </a:rPr>
              <a:t>Vision for Learning Mathematics adopted by OAME</a:t>
            </a:r>
            <a:endParaRPr lang="en-US" sz="2400" dirty="0">
              <a:solidFill>
                <a:srgbClr val="FFFF00"/>
              </a:solidFill>
              <a:latin typeface="Lucida Sans Unicode" pitchFamily="34" charset="0"/>
            </a:endParaRPr>
          </a:p>
          <a:p>
            <a:endParaRPr lang="en-US" sz="2000" i="1" dirty="0">
              <a:latin typeface="Lucida Sans Unicode"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11" name="TextBox 10"/>
          <p:cNvSpPr txBox="1"/>
          <p:nvPr/>
        </p:nvSpPr>
        <p:spPr>
          <a:xfrm>
            <a:off x="2428860" y="285728"/>
            <a:ext cx="6336704" cy="1077218"/>
          </a:xfrm>
          <a:prstGeom prst="rect">
            <a:avLst/>
          </a:prstGeom>
          <a:noFill/>
        </p:spPr>
        <p:txBody>
          <a:bodyPr wrap="square" rtlCol="0">
            <a:spAutoFit/>
          </a:bodyPr>
          <a:lstStyle/>
          <a:p>
            <a:r>
              <a:rPr lang="en-CA" sz="3200" dirty="0" smtClean="0"/>
              <a:t>OAME SUPPORTS FOR </a:t>
            </a:r>
          </a:p>
          <a:p>
            <a:r>
              <a:rPr lang="en-CA" sz="3200" dirty="0" smtClean="0"/>
              <a:t>FINANCIAL LITERACY</a:t>
            </a:r>
            <a:endParaRPr lang="en-CA" sz="3200" dirty="0"/>
          </a:p>
        </p:txBody>
      </p:sp>
      <p:sp>
        <p:nvSpPr>
          <p:cNvPr id="5" name="Rectangle 4"/>
          <p:cNvSpPr/>
          <p:nvPr/>
        </p:nvSpPr>
        <p:spPr>
          <a:xfrm>
            <a:off x="500034" y="1928802"/>
            <a:ext cx="8286808" cy="830997"/>
          </a:xfrm>
          <a:prstGeom prst="rect">
            <a:avLst/>
          </a:prstGeom>
        </p:spPr>
        <p:txBody>
          <a:bodyPr wrap="square">
            <a:spAutoFit/>
          </a:bodyPr>
          <a:lstStyle/>
          <a:p>
            <a:r>
              <a:rPr lang="en-US" sz="2400" dirty="0" smtClean="0"/>
              <a:t>Presentations, resources, lessons, and information are available on the OAME website (</a:t>
            </a:r>
            <a:r>
              <a:rPr lang="en-US" sz="2400" dirty="0" smtClean="0">
                <a:hlinkClick r:id="rId4"/>
              </a:rPr>
              <a:t>www.oame.on.ca</a:t>
            </a:r>
            <a:r>
              <a:rPr lang="en-US" sz="2400" dirty="0" smtClean="0"/>
              <a:t>):</a:t>
            </a:r>
            <a:endParaRPr lang="en-US" sz="2400" dirty="0"/>
          </a:p>
        </p:txBody>
      </p:sp>
      <p:pic>
        <p:nvPicPr>
          <p:cNvPr id="7" name="Picture 2">
            <a:hlinkClick r:id="rId4"/>
          </p:cNvPr>
          <p:cNvPicPr>
            <a:picLocks noChangeAspect="1" noChangeArrowheads="1"/>
          </p:cNvPicPr>
          <p:nvPr/>
        </p:nvPicPr>
        <p:blipFill>
          <a:blip r:embed="rId5" cstate="print"/>
          <a:srcRect l="2490" t="20177" r="18815" b="43307"/>
          <a:stretch>
            <a:fillRect/>
          </a:stretch>
        </p:blipFill>
        <p:spPr bwMode="auto">
          <a:xfrm>
            <a:off x="357158" y="3212153"/>
            <a:ext cx="8498473" cy="221711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11" name="TextBox 10"/>
          <p:cNvSpPr txBox="1"/>
          <p:nvPr/>
        </p:nvSpPr>
        <p:spPr>
          <a:xfrm>
            <a:off x="2428860" y="285728"/>
            <a:ext cx="6336704" cy="1077218"/>
          </a:xfrm>
          <a:prstGeom prst="rect">
            <a:avLst/>
          </a:prstGeom>
          <a:noFill/>
        </p:spPr>
        <p:txBody>
          <a:bodyPr wrap="square" rtlCol="0">
            <a:spAutoFit/>
          </a:bodyPr>
          <a:lstStyle/>
          <a:p>
            <a:r>
              <a:rPr lang="en-CA" sz="3200" dirty="0" smtClean="0"/>
              <a:t>OAME SUPPORTS FOR </a:t>
            </a:r>
          </a:p>
          <a:p>
            <a:r>
              <a:rPr lang="en-CA" sz="3200" dirty="0" smtClean="0"/>
              <a:t>FINANCIAL LITERACY</a:t>
            </a:r>
            <a:endParaRPr lang="en-CA" sz="3200" dirty="0"/>
          </a:p>
        </p:txBody>
      </p:sp>
      <p:sp>
        <p:nvSpPr>
          <p:cNvPr id="5" name="Rectangle 4"/>
          <p:cNvSpPr/>
          <p:nvPr/>
        </p:nvSpPr>
        <p:spPr>
          <a:xfrm>
            <a:off x="611560" y="1628800"/>
            <a:ext cx="8286808" cy="1200329"/>
          </a:xfrm>
          <a:prstGeom prst="rect">
            <a:avLst/>
          </a:prstGeom>
        </p:spPr>
        <p:txBody>
          <a:bodyPr wrap="square">
            <a:spAutoFit/>
          </a:bodyPr>
          <a:lstStyle/>
          <a:p>
            <a:r>
              <a:rPr lang="en-US" sz="2400" dirty="0" smtClean="0"/>
              <a:t>Presentations, resources, lessons, and information </a:t>
            </a:r>
            <a:r>
              <a:rPr lang="en-US" sz="2400" dirty="0" smtClean="0"/>
              <a:t>are </a:t>
            </a:r>
            <a:r>
              <a:rPr lang="en-US" sz="2400" dirty="0" smtClean="0"/>
              <a:t>        </a:t>
            </a:r>
            <a:r>
              <a:rPr lang="en-US" sz="2400" dirty="0" smtClean="0"/>
              <a:t>			available on the  GAINS website 					(</a:t>
            </a:r>
            <a:r>
              <a:rPr lang="en-US" sz="2400" dirty="0" smtClean="0">
                <a:hlinkClick r:id="rId4"/>
              </a:rPr>
              <a:t>www.edugains.ca</a:t>
            </a:r>
            <a:r>
              <a:rPr lang="en-US" sz="2400" dirty="0" smtClean="0"/>
              <a:t>):</a:t>
            </a:r>
            <a:endParaRPr lang="en-US" sz="2400" dirty="0"/>
          </a:p>
        </p:txBody>
      </p:sp>
      <p:pic>
        <p:nvPicPr>
          <p:cNvPr id="2" name="Picture 2"/>
          <p:cNvPicPr>
            <a:picLocks noChangeAspect="1" noChangeArrowheads="1"/>
          </p:cNvPicPr>
          <p:nvPr/>
        </p:nvPicPr>
        <p:blipFill>
          <a:blip r:embed="rId5" cstate="print"/>
          <a:srcRect/>
          <a:stretch>
            <a:fillRect/>
          </a:stretch>
        </p:blipFill>
        <p:spPr bwMode="auto">
          <a:xfrm>
            <a:off x="714348" y="2428868"/>
            <a:ext cx="2262283" cy="4052221"/>
          </a:xfrm>
          <a:prstGeom prst="rect">
            <a:avLst/>
          </a:prstGeom>
          <a:noFill/>
          <a:ln w="9525">
            <a:noFill/>
            <a:miter lim="800000"/>
            <a:headEnd/>
            <a:tailEnd/>
          </a:ln>
          <a:effectLst/>
        </p:spPr>
      </p:pic>
      <p:sp>
        <p:nvSpPr>
          <p:cNvPr id="8" name="Oval 7"/>
          <p:cNvSpPr/>
          <p:nvPr/>
        </p:nvSpPr>
        <p:spPr>
          <a:xfrm>
            <a:off x="428596" y="4286256"/>
            <a:ext cx="2714644" cy="7143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285984" y="285728"/>
            <a:ext cx="6715140" cy="584775"/>
          </a:xfrm>
          <a:prstGeom prst="rect">
            <a:avLst/>
          </a:prstGeom>
          <a:noFill/>
        </p:spPr>
        <p:txBody>
          <a:bodyPr wrap="square" rtlCol="0">
            <a:spAutoFit/>
          </a:bodyPr>
          <a:lstStyle/>
          <a:p>
            <a:r>
              <a:rPr lang="en-CA" sz="3200" dirty="0" smtClean="0"/>
              <a:t>GUIDING PRINCIPLES</a:t>
            </a:r>
            <a:endParaRPr lang="en-CA" sz="3200" dirty="0"/>
          </a:p>
        </p:txBody>
      </p:sp>
      <p:sp>
        <p:nvSpPr>
          <p:cNvPr id="6" name="Rectangle 5"/>
          <p:cNvSpPr/>
          <p:nvPr/>
        </p:nvSpPr>
        <p:spPr>
          <a:xfrm>
            <a:off x="285720" y="1857364"/>
            <a:ext cx="8358246" cy="3416320"/>
          </a:xfrm>
          <a:prstGeom prst="rect">
            <a:avLst/>
          </a:prstGeom>
        </p:spPr>
        <p:txBody>
          <a:bodyPr wrap="square">
            <a:spAutoFit/>
          </a:bodyPr>
          <a:lstStyle/>
          <a:p>
            <a:pPr marL="346075" indent="-346075">
              <a:buClrTx/>
              <a:buFont typeface="Wingdings" pitchFamily="2" charset="2"/>
              <a:buChar char="§"/>
            </a:pPr>
            <a:r>
              <a:rPr lang="en-US" sz="2400" b="1" dirty="0" smtClean="0"/>
              <a:t>No additional expectations would be required</a:t>
            </a:r>
            <a:r>
              <a:rPr lang="en-US" sz="2400" dirty="0" smtClean="0"/>
              <a:t>: developing financial literacy skills in our students can be achieved by providing a financial focus for existing expectations</a:t>
            </a:r>
          </a:p>
          <a:p>
            <a:pPr marL="346075" indent="-346075">
              <a:buClrTx/>
              <a:buFont typeface="Wingdings" pitchFamily="2" charset="2"/>
              <a:buChar char="§"/>
            </a:pPr>
            <a:endParaRPr lang="en-US" sz="2400" dirty="0" smtClean="0"/>
          </a:p>
          <a:p>
            <a:pPr marL="346075" indent="-346075">
              <a:buClrTx/>
              <a:buFont typeface="Wingdings" pitchFamily="2" charset="2"/>
              <a:buChar char="§"/>
            </a:pPr>
            <a:r>
              <a:rPr lang="en-US" sz="2400" b="1" dirty="0" smtClean="0"/>
              <a:t>Assessment </a:t>
            </a:r>
            <a:r>
              <a:rPr lang="en-US" sz="2400" dirty="0" smtClean="0"/>
              <a:t>of student achievement would include financial applications</a:t>
            </a:r>
          </a:p>
          <a:p>
            <a:pPr marL="346075" indent="-346075">
              <a:buClrTx/>
              <a:buFont typeface="Wingdings" pitchFamily="2" charset="2"/>
              <a:buChar char="§"/>
            </a:pPr>
            <a:endParaRPr lang="en-US" sz="2400" dirty="0" smtClean="0"/>
          </a:p>
          <a:p>
            <a:pPr marL="346075" indent="-346075">
              <a:buClrTx/>
              <a:buFont typeface="Wingdings" pitchFamily="2" charset="2"/>
              <a:buChar char="§"/>
            </a:pPr>
            <a:r>
              <a:rPr lang="en-US" sz="2400" b="1" dirty="0" smtClean="0"/>
              <a:t>All subject areas</a:t>
            </a:r>
            <a:r>
              <a:rPr lang="en-US" sz="2400" dirty="0" smtClean="0"/>
              <a:t> are </a:t>
            </a:r>
            <a:r>
              <a:rPr lang="en-US" sz="2400" dirty="0" smtClean="0"/>
              <a:t>incorporating </a:t>
            </a:r>
            <a:r>
              <a:rPr lang="en-US" sz="2400" dirty="0" smtClean="0"/>
              <a:t>financial literacy </a:t>
            </a:r>
            <a:r>
              <a:rPr lang="en-US" sz="2400" dirty="0" smtClean="0"/>
              <a:t>into their lessons </a:t>
            </a:r>
            <a:r>
              <a:rPr lang="en-US" sz="2400" dirty="0" smtClean="0"/>
              <a:t>- Mathematics is not alone!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357422" y="285728"/>
            <a:ext cx="6336704" cy="1569660"/>
          </a:xfrm>
          <a:prstGeom prst="rect">
            <a:avLst/>
          </a:prstGeom>
          <a:noFill/>
        </p:spPr>
        <p:txBody>
          <a:bodyPr wrap="square" rtlCol="0">
            <a:spAutoFit/>
          </a:bodyPr>
          <a:lstStyle/>
          <a:p>
            <a:r>
              <a:rPr lang="en-CA" sz="3200" dirty="0" smtClean="0"/>
              <a:t>FINANCIAL CONCEPTS OF SPECIAL CONSIDERATION IN MATHEMATICS CURRICULUM </a:t>
            </a:r>
            <a:endParaRPr lang="en-CA" sz="3200" dirty="0"/>
          </a:p>
        </p:txBody>
      </p:sp>
      <p:sp>
        <p:nvSpPr>
          <p:cNvPr id="7" name="Rectangle 6"/>
          <p:cNvSpPr/>
          <p:nvPr/>
        </p:nvSpPr>
        <p:spPr>
          <a:xfrm>
            <a:off x="785786" y="1928802"/>
            <a:ext cx="3500462" cy="4154984"/>
          </a:xfrm>
          <a:prstGeom prst="rect">
            <a:avLst/>
          </a:prstGeom>
          <a:ln>
            <a:solidFill>
              <a:schemeClr val="accent1"/>
            </a:solidFill>
          </a:ln>
        </p:spPr>
        <p:txBody>
          <a:bodyPr wrap="square">
            <a:spAutoFit/>
          </a:bodyPr>
          <a:lstStyle/>
          <a:p>
            <a:pPr marL="747713" lvl="1" indent="-290513">
              <a:buFont typeface="Wingdings" pitchFamily="2" charset="2"/>
              <a:buChar char="§"/>
            </a:pPr>
            <a:r>
              <a:rPr lang="en-US" sz="2400" dirty="0" smtClean="0"/>
              <a:t>income</a:t>
            </a:r>
          </a:p>
          <a:p>
            <a:pPr marL="747713" lvl="1" indent="-290513">
              <a:buFont typeface="Wingdings" pitchFamily="2" charset="2"/>
              <a:buChar char="§"/>
            </a:pPr>
            <a:endParaRPr lang="en-US" sz="2400" dirty="0" smtClean="0"/>
          </a:p>
          <a:p>
            <a:pPr marL="747713" lvl="1" indent="-290513">
              <a:buFont typeface="Wingdings" pitchFamily="2" charset="2"/>
              <a:buChar char="§"/>
            </a:pPr>
            <a:r>
              <a:rPr lang="en-US" sz="2400" dirty="0" smtClean="0"/>
              <a:t>money </a:t>
            </a:r>
          </a:p>
          <a:p>
            <a:pPr marL="747713" lvl="1" indent="-290513">
              <a:buFont typeface="Wingdings" pitchFamily="2" charset="2"/>
              <a:buChar char="§"/>
            </a:pPr>
            <a:endParaRPr lang="en-US" sz="2400" dirty="0" smtClean="0"/>
          </a:p>
          <a:p>
            <a:pPr marL="747713" lvl="1" indent="-290513">
              <a:buFont typeface="Wingdings" pitchFamily="2" charset="2"/>
              <a:buChar char="§"/>
            </a:pPr>
            <a:r>
              <a:rPr lang="en-US" sz="2400" dirty="0" smtClean="0"/>
              <a:t>earning</a:t>
            </a:r>
          </a:p>
          <a:p>
            <a:pPr marL="747713" lvl="1" indent="-290513">
              <a:buFont typeface="Wingdings" pitchFamily="2" charset="2"/>
              <a:buChar char="§"/>
            </a:pPr>
            <a:endParaRPr lang="en-US" sz="2400" dirty="0" smtClean="0"/>
          </a:p>
          <a:p>
            <a:pPr marL="747713" lvl="1" indent="-290513">
              <a:buFont typeface="Wingdings" pitchFamily="2" charset="2"/>
              <a:buChar char="§"/>
            </a:pPr>
            <a:r>
              <a:rPr lang="en-US" sz="2400" dirty="0" smtClean="0"/>
              <a:t>saving</a:t>
            </a:r>
          </a:p>
          <a:p>
            <a:pPr marL="747713" lvl="1" indent="-290513">
              <a:buFont typeface="Wingdings" pitchFamily="2" charset="2"/>
              <a:buChar char="§"/>
            </a:pPr>
            <a:endParaRPr lang="en-US" sz="2400" dirty="0" smtClean="0"/>
          </a:p>
          <a:p>
            <a:pPr marL="747713" lvl="1" indent="-290513">
              <a:buFont typeface="Wingdings" pitchFamily="2" charset="2"/>
              <a:buChar char="§"/>
            </a:pPr>
            <a:r>
              <a:rPr lang="en-US" sz="2400" dirty="0" smtClean="0"/>
              <a:t>spending</a:t>
            </a:r>
          </a:p>
          <a:p>
            <a:pPr marL="747713" lvl="1" indent="-290513">
              <a:buFont typeface="Wingdings" pitchFamily="2" charset="2"/>
              <a:buChar char="§"/>
            </a:pPr>
            <a:endParaRPr lang="en-US" sz="2400" dirty="0" smtClean="0"/>
          </a:p>
          <a:p>
            <a:pPr marL="747713" lvl="1" indent="-290513">
              <a:buFont typeface="Wingdings" pitchFamily="2" charset="2"/>
              <a:buChar char="§"/>
            </a:pPr>
            <a:r>
              <a:rPr lang="en-US" sz="2400" dirty="0" smtClean="0"/>
              <a:t>investing </a:t>
            </a:r>
          </a:p>
        </p:txBody>
      </p:sp>
      <p:sp>
        <p:nvSpPr>
          <p:cNvPr id="8" name="TextBox 7"/>
          <p:cNvSpPr txBox="1"/>
          <p:nvPr/>
        </p:nvSpPr>
        <p:spPr>
          <a:xfrm>
            <a:off x="4429124" y="1928802"/>
            <a:ext cx="3643338" cy="4154984"/>
          </a:xfrm>
          <a:prstGeom prst="rect">
            <a:avLst/>
          </a:prstGeom>
          <a:noFill/>
          <a:ln>
            <a:solidFill>
              <a:schemeClr val="accent1"/>
            </a:solidFill>
          </a:ln>
        </p:spPr>
        <p:txBody>
          <a:bodyPr wrap="square" rtlCol="0">
            <a:spAutoFit/>
          </a:bodyPr>
          <a:lstStyle/>
          <a:p>
            <a:pPr marL="234950" indent="-234950">
              <a:buFont typeface="Wingdings" pitchFamily="2" charset="2"/>
              <a:buChar char="§"/>
            </a:pPr>
            <a:r>
              <a:rPr lang="en-US" sz="2400" dirty="0" smtClean="0"/>
              <a:t>budgeting</a:t>
            </a:r>
          </a:p>
          <a:p>
            <a:pPr marL="234950" indent="-234950">
              <a:buFont typeface="Wingdings" pitchFamily="2" charset="2"/>
              <a:buChar char="§"/>
            </a:pPr>
            <a:endParaRPr lang="en-US" sz="2400" dirty="0" smtClean="0"/>
          </a:p>
          <a:p>
            <a:pPr marL="234950" indent="-234950">
              <a:buFont typeface="Wingdings" pitchFamily="2" charset="2"/>
              <a:buChar char="§"/>
            </a:pPr>
            <a:r>
              <a:rPr lang="en-US" sz="2400" dirty="0" smtClean="0"/>
              <a:t>credit and borrowing </a:t>
            </a:r>
          </a:p>
          <a:p>
            <a:pPr marL="234950" indent="-234950">
              <a:buFont typeface="Wingdings" pitchFamily="2" charset="2"/>
              <a:buChar char="§"/>
            </a:pPr>
            <a:endParaRPr lang="en-US" sz="2400" dirty="0" smtClean="0"/>
          </a:p>
          <a:p>
            <a:pPr marL="234950" indent="-234950">
              <a:buFont typeface="Wingdings" pitchFamily="2" charset="2"/>
              <a:buChar char="§"/>
            </a:pPr>
            <a:r>
              <a:rPr lang="en-US" sz="2400" dirty="0" smtClean="0"/>
              <a:t>risks and rewards</a:t>
            </a:r>
          </a:p>
          <a:p>
            <a:pPr marL="234950" indent="-234950">
              <a:buFont typeface="Wingdings" pitchFamily="2" charset="2"/>
              <a:buChar char="§"/>
            </a:pPr>
            <a:endParaRPr lang="en-US" sz="2400" dirty="0" smtClean="0"/>
          </a:p>
          <a:p>
            <a:pPr marL="234950" indent="-234950">
              <a:buFont typeface="Wingdings" pitchFamily="2" charset="2"/>
              <a:buChar char="§"/>
            </a:pPr>
            <a:r>
              <a:rPr lang="en-US" sz="2400" dirty="0" smtClean="0"/>
              <a:t>compound interest </a:t>
            </a:r>
          </a:p>
          <a:p>
            <a:pPr marL="234950" indent="-234950">
              <a:buFont typeface="Wingdings" pitchFamily="2" charset="2"/>
              <a:buChar char="§"/>
            </a:pPr>
            <a:endParaRPr lang="en-US" sz="2400" dirty="0" smtClean="0"/>
          </a:p>
          <a:p>
            <a:pPr marL="234950" indent="-234950">
              <a:buFont typeface="Wingdings" pitchFamily="2" charset="2"/>
              <a:buChar char="§"/>
            </a:pPr>
            <a:r>
              <a:rPr lang="en-US" sz="2400" dirty="0" smtClean="0"/>
              <a:t>pensions</a:t>
            </a:r>
          </a:p>
          <a:p>
            <a:pPr marL="234950" indent="-234950">
              <a:buFont typeface="Wingdings" pitchFamily="2" charset="2"/>
              <a:buChar char="§"/>
            </a:pPr>
            <a:endParaRPr lang="en-US" sz="2400" dirty="0" smtClean="0"/>
          </a:p>
          <a:p>
            <a:pPr marL="234950" indent="-234950">
              <a:buFont typeface="Wingdings" pitchFamily="2" charset="2"/>
              <a:buChar char="§"/>
            </a:pPr>
            <a:r>
              <a:rPr lang="en-US" sz="2400" dirty="0" smtClean="0"/>
              <a:t>insurance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336704" cy="1077218"/>
          </a:xfrm>
          <a:prstGeom prst="rect">
            <a:avLst/>
          </a:prstGeom>
          <a:noFill/>
        </p:spPr>
        <p:txBody>
          <a:bodyPr wrap="square" rtlCol="0">
            <a:spAutoFit/>
          </a:bodyPr>
          <a:lstStyle/>
          <a:p>
            <a:r>
              <a:rPr lang="en-CA" sz="3200" dirty="0" smtClean="0"/>
              <a:t>FINANCIAL LITERACY IN </a:t>
            </a:r>
          </a:p>
          <a:p>
            <a:r>
              <a:rPr lang="en-CA" sz="3200" dirty="0" smtClean="0"/>
              <a:t>ELEMENTARY MATHEMATICS</a:t>
            </a:r>
            <a:endParaRPr lang="en-CA" sz="3200" dirty="0"/>
          </a:p>
        </p:txBody>
      </p:sp>
      <p:sp>
        <p:nvSpPr>
          <p:cNvPr id="6" name="Rectangle 5"/>
          <p:cNvSpPr/>
          <p:nvPr/>
        </p:nvSpPr>
        <p:spPr>
          <a:xfrm>
            <a:off x="571472" y="1714488"/>
            <a:ext cx="7929618" cy="3416320"/>
          </a:xfrm>
          <a:prstGeom prst="rect">
            <a:avLst/>
          </a:prstGeom>
        </p:spPr>
        <p:txBody>
          <a:bodyPr wrap="square">
            <a:spAutoFit/>
          </a:bodyPr>
          <a:lstStyle/>
          <a:p>
            <a:pPr marL="346075" indent="-346075">
              <a:buFont typeface="Wingdings" pitchFamily="2" charset="2"/>
              <a:buChar char="§"/>
            </a:pPr>
            <a:r>
              <a:rPr lang="en-US" sz="2400" dirty="0" smtClean="0"/>
              <a:t>In elementary mathematics, students develop skills in problem solving and an understanding of numbers, quantity, proportional relationships, and equations.</a:t>
            </a:r>
          </a:p>
          <a:p>
            <a:pPr marL="346075" indent="-346075">
              <a:buFont typeface="Wingdings" pitchFamily="2" charset="2"/>
              <a:buChar char="§"/>
            </a:pPr>
            <a:endParaRPr lang="en-US" sz="2400" dirty="0" smtClean="0"/>
          </a:p>
          <a:p>
            <a:pPr marL="346075" indent="-346075">
              <a:buFont typeface="Wingdings" pitchFamily="2" charset="2"/>
              <a:buChar char="§"/>
            </a:pPr>
            <a:r>
              <a:rPr lang="en-US" sz="2400" dirty="0" smtClean="0"/>
              <a:t>In </a:t>
            </a:r>
            <a:r>
              <a:rPr lang="en-US" sz="2400" dirty="0" smtClean="0"/>
              <a:t>the FL lessons developed for Grade </a:t>
            </a:r>
            <a:r>
              <a:rPr lang="en-US" sz="2400" dirty="0" smtClean="0"/>
              <a:t>7 &amp; 8, students analyze dollars spent by charities on expenditures, practice financial planning, </a:t>
            </a:r>
            <a:r>
              <a:rPr lang="en-US" sz="2400" dirty="0" smtClean="0"/>
              <a:t>and use </a:t>
            </a:r>
            <a:r>
              <a:rPr lang="en-US" sz="2400" dirty="0" smtClean="0"/>
              <a:t>tools of financial planning.</a:t>
            </a:r>
          </a:p>
          <a:p>
            <a:pPr marL="346075" indent="-346075">
              <a:buFont typeface="Wingdings" pitchFamily="2" charset="2"/>
              <a:buChar char="§"/>
            </a:pPr>
            <a:endParaRPr lang="en-US" sz="2400" dirty="0" smtClean="0"/>
          </a:p>
          <a:p>
            <a:pPr marL="346075" indent="-346075">
              <a:buFont typeface="Wingdings" pitchFamily="2" charset="2"/>
              <a:buChar char="§"/>
            </a:pPr>
            <a:endParaRPr lang="en-US" sz="24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336704" cy="1077218"/>
          </a:xfrm>
          <a:prstGeom prst="rect">
            <a:avLst/>
          </a:prstGeom>
          <a:noFill/>
        </p:spPr>
        <p:txBody>
          <a:bodyPr wrap="square" rtlCol="0">
            <a:spAutoFit/>
          </a:bodyPr>
          <a:lstStyle/>
          <a:p>
            <a:r>
              <a:rPr lang="en-CA" sz="3200" dirty="0" smtClean="0"/>
              <a:t>FINANCIAL LITERACY IN </a:t>
            </a:r>
          </a:p>
          <a:p>
            <a:r>
              <a:rPr lang="en-CA" sz="3200" dirty="0" smtClean="0"/>
              <a:t>SECONDARY MATHEMATICS</a:t>
            </a:r>
            <a:endParaRPr lang="en-CA" sz="3200" dirty="0"/>
          </a:p>
        </p:txBody>
      </p:sp>
      <p:sp>
        <p:nvSpPr>
          <p:cNvPr id="6" name="Rectangle 5"/>
          <p:cNvSpPr/>
          <p:nvPr/>
        </p:nvSpPr>
        <p:spPr>
          <a:xfrm>
            <a:off x="571472" y="1857364"/>
            <a:ext cx="7929618" cy="3046988"/>
          </a:xfrm>
          <a:prstGeom prst="rect">
            <a:avLst/>
          </a:prstGeom>
        </p:spPr>
        <p:txBody>
          <a:bodyPr wrap="square">
            <a:spAutoFit/>
          </a:bodyPr>
          <a:lstStyle/>
          <a:p>
            <a:pPr marL="346075" indent="-346075">
              <a:buFont typeface="Wingdings" pitchFamily="2" charset="2"/>
              <a:buChar char="§"/>
            </a:pPr>
            <a:r>
              <a:rPr lang="en-US" sz="2400" dirty="0" smtClean="0"/>
              <a:t>There are many opportunities for mathematics students to acquire some of the fundamental skills needed for financial literacy.</a:t>
            </a:r>
          </a:p>
          <a:p>
            <a:pPr marL="346075" indent="-346075">
              <a:buFont typeface="Wingdings" pitchFamily="2" charset="2"/>
              <a:buChar char="§"/>
            </a:pPr>
            <a:endParaRPr lang="en-US" sz="2400" dirty="0" smtClean="0"/>
          </a:p>
          <a:p>
            <a:pPr marL="346075" indent="-346075">
              <a:buFont typeface="Wingdings" pitchFamily="2" charset="2"/>
              <a:buChar char="§"/>
            </a:pPr>
            <a:r>
              <a:rPr lang="en-US" sz="2400" dirty="0" smtClean="0"/>
              <a:t>In mathematic and as well as other disciplines, financial topics may be the focus of several expectations or of a section within a course or the focus of an entire course.</a:t>
            </a:r>
          </a:p>
          <a:p>
            <a:pPr marL="346075" indent="-346075"/>
            <a:endParaRPr lang="en-US" sz="24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Title 8"/>
          <p:cNvSpPr>
            <a:spLocks noGrp="1"/>
          </p:cNvSpPr>
          <p:nvPr>
            <p:ph type="title"/>
          </p:nvPr>
        </p:nvSpPr>
        <p:spPr>
          <a:xfrm>
            <a:off x="457200" y="274638"/>
            <a:ext cx="8229600" cy="1511288"/>
          </a:xfrm>
        </p:spPr>
        <p:txBody>
          <a:bodyPr>
            <a:normAutofit fontScale="90000"/>
          </a:bodyPr>
          <a:lstStyle/>
          <a:p>
            <a:r>
              <a:rPr lang="en-US" dirty="0" smtClean="0"/>
              <a:t> 		</a:t>
            </a:r>
            <a:r>
              <a:rPr lang="en-CA" dirty="0" smtClean="0"/>
              <a:t>WHERE’S THE MATH? ACTIVITY </a:t>
            </a:r>
            <a:br>
              <a:rPr lang="en-CA" dirty="0" smtClean="0"/>
            </a:br>
            <a:endParaRPr lang="en-CA" dirty="0"/>
          </a:p>
        </p:txBody>
      </p:sp>
      <p:sp>
        <p:nvSpPr>
          <p:cNvPr id="10" name="Content Placeholder 9"/>
          <p:cNvSpPr>
            <a:spLocks noGrp="1"/>
          </p:cNvSpPr>
          <p:nvPr>
            <p:ph idx="1"/>
          </p:nvPr>
        </p:nvSpPr>
        <p:spPr>
          <a:xfrm>
            <a:off x="571472" y="4286256"/>
            <a:ext cx="8229600" cy="2143140"/>
          </a:xfrm>
        </p:spPr>
        <p:txBody>
          <a:bodyPr>
            <a:normAutofit lnSpcReduction="10000"/>
          </a:bodyPr>
          <a:lstStyle/>
          <a:p>
            <a:pPr>
              <a:buNone/>
            </a:pPr>
            <a:endParaRPr lang="en-CA" i="1" dirty="0" smtClean="0"/>
          </a:p>
          <a:p>
            <a:pPr>
              <a:buClrTx/>
              <a:buNone/>
            </a:pPr>
            <a:endParaRPr lang="en-CA" dirty="0" smtClean="0"/>
          </a:p>
          <a:p>
            <a:pPr algn="ctr">
              <a:buClrTx/>
              <a:buNone/>
            </a:pPr>
            <a:r>
              <a:rPr lang="en-CA" sz="6000" b="1" dirty="0" smtClean="0">
                <a:effectLst>
                  <a:outerShdw blurRad="38100" dist="38100" dir="2700000" algn="tl">
                    <a:srgbClr val="000000">
                      <a:alpha val="43137"/>
                    </a:srgbClr>
                  </a:outerShdw>
                </a:effectLst>
              </a:rPr>
              <a:t>ACTION !</a:t>
            </a:r>
          </a:p>
          <a:p>
            <a:pPr>
              <a:buNone/>
            </a:pPr>
            <a:endParaRPr lang="en-CA" dirty="0" smtClean="0"/>
          </a:p>
          <a:p>
            <a:pPr>
              <a:buClrTx/>
              <a:buNone/>
            </a:pPr>
            <a:endParaRPr lang="en-CA" sz="1400" dirty="0"/>
          </a:p>
        </p:txBody>
      </p:sp>
      <p:pic>
        <p:nvPicPr>
          <p:cNvPr id="2" name="Picture 2" descr="C:\Users\MINE\AppData\Local\Microsoft\Windows\Temporary Internet Files\Content.IE5\M21D2XW9\MM900185589[1].gif"/>
          <p:cNvPicPr>
            <a:picLocks noChangeAspect="1" noChangeArrowheads="1" noCrop="1"/>
          </p:cNvPicPr>
          <p:nvPr/>
        </p:nvPicPr>
        <p:blipFill>
          <a:blip r:embed="rId4" cstate="print"/>
          <a:srcRect/>
          <a:stretch>
            <a:fillRect/>
          </a:stretch>
        </p:blipFill>
        <p:spPr bwMode="auto">
          <a:xfrm>
            <a:off x="3141407" y="1909918"/>
            <a:ext cx="3141406" cy="3141406"/>
          </a:xfrm>
          <a:prstGeom prst="rect">
            <a:avLst/>
          </a:prstGeom>
          <a:noFill/>
        </p:spPr>
      </p:pic>
    </p:spTree>
  </p:cSld>
  <p:clrMapOvr>
    <a:masterClrMapping/>
  </p:clrMapOvr>
  <p:transition>
    <p:wedg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7" name="TextBox 6"/>
          <p:cNvSpPr txBox="1"/>
          <p:nvPr/>
        </p:nvSpPr>
        <p:spPr>
          <a:xfrm>
            <a:off x="2357422" y="500042"/>
            <a:ext cx="6572296" cy="723275"/>
          </a:xfrm>
          <a:prstGeom prst="rect">
            <a:avLst/>
          </a:prstGeom>
          <a:noFill/>
        </p:spPr>
        <p:txBody>
          <a:bodyPr wrap="square" rtlCol="0">
            <a:spAutoFit/>
          </a:bodyPr>
          <a:lstStyle/>
          <a:p>
            <a:r>
              <a:rPr lang="en-CA" sz="4100" b="1" dirty="0" smtClean="0">
                <a:solidFill>
                  <a:srgbClr val="7030A0"/>
                </a:solidFill>
                <a:effectLst>
                  <a:outerShdw blurRad="38100" dist="38100" dir="2700000" algn="tl">
                    <a:srgbClr val="000000">
                      <a:alpha val="43137"/>
                    </a:srgbClr>
                  </a:outerShdw>
                </a:effectLst>
              </a:rPr>
              <a:t>Presentation Agenda</a:t>
            </a:r>
            <a:endParaRPr lang="en-CA" dirty="0">
              <a:solidFill>
                <a:srgbClr val="7030A0"/>
              </a:solidFill>
              <a:effectLst>
                <a:outerShdw blurRad="38100" dist="38100" dir="2700000" algn="tl">
                  <a:srgbClr val="000000">
                    <a:alpha val="43137"/>
                  </a:srgbClr>
                </a:outerShdw>
              </a:effectLst>
            </a:endParaRPr>
          </a:p>
        </p:txBody>
      </p:sp>
      <p:sp>
        <p:nvSpPr>
          <p:cNvPr id="9" name="TextBox 8"/>
          <p:cNvSpPr txBox="1"/>
          <p:nvPr/>
        </p:nvSpPr>
        <p:spPr>
          <a:xfrm>
            <a:off x="1000100" y="2285992"/>
            <a:ext cx="6786610" cy="1446550"/>
          </a:xfrm>
          <a:prstGeom prst="rect">
            <a:avLst/>
          </a:prstGeom>
          <a:noFill/>
        </p:spPr>
        <p:txBody>
          <a:bodyPr wrap="square" rtlCol="0">
            <a:spAutoFit/>
          </a:bodyPr>
          <a:lstStyle/>
          <a:p>
            <a:pPr algn="ctr"/>
            <a:r>
              <a:rPr lang="en-CA" sz="4400" b="1" dirty="0" smtClean="0"/>
              <a:t>5. FINANCIAL LITERACY RESOURCES</a:t>
            </a:r>
            <a:endParaRPr lang="en-CA" sz="4400"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11760" y="620688"/>
            <a:ext cx="6336704" cy="584775"/>
          </a:xfrm>
          <a:prstGeom prst="rect">
            <a:avLst/>
          </a:prstGeom>
          <a:noFill/>
        </p:spPr>
        <p:txBody>
          <a:bodyPr wrap="square" rtlCol="0">
            <a:spAutoFit/>
          </a:bodyPr>
          <a:lstStyle/>
          <a:p>
            <a:r>
              <a:rPr lang="en-CA" sz="3200" dirty="0" smtClean="0"/>
              <a:t>LESSON PLANNING TEMPLATE</a:t>
            </a:r>
            <a:endParaRPr lang="en-CA" sz="3200" dirty="0"/>
          </a:p>
        </p:txBody>
      </p:sp>
      <p:sp>
        <p:nvSpPr>
          <p:cNvPr id="8" name="Rectangle 7"/>
          <p:cNvSpPr/>
          <p:nvPr/>
        </p:nvSpPr>
        <p:spPr>
          <a:xfrm>
            <a:off x="571472" y="1643050"/>
            <a:ext cx="7929618" cy="461665"/>
          </a:xfrm>
          <a:prstGeom prst="rect">
            <a:avLst/>
          </a:prstGeom>
        </p:spPr>
        <p:txBody>
          <a:bodyPr wrap="square">
            <a:spAutoFit/>
          </a:bodyPr>
          <a:lstStyle/>
          <a:p>
            <a:pPr>
              <a:buClrTx/>
              <a:buNone/>
            </a:pPr>
            <a:endParaRPr lang="en-CA" sz="2400" dirty="0" smtClean="0"/>
          </a:p>
        </p:txBody>
      </p:sp>
      <p:pic>
        <p:nvPicPr>
          <p:cNvPr id="7" name="Picture 2"/>
          <p:cNvPicPr>
            <a:picLocks noChangeAspect="1" noChangeArrowheads="1"/>
          </p:cNvPicPr>
          <p:nvPr/>
        </p:nvPicPr>
        <p:blipFill>
          <a:blip r:embed="rId4" cstate="print"/>
          <a:srcRect/>
          <a:stretch>
            <a:fillRect/>
          </a:stretch>
        </p:blipFill>
        <p:spPr bwMode="auto">
          <a:xfrm>
            <a:off x="571472" y="1428736"/>
            <a:ext cx="8296275" cy="49720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500858" cy="954107"/>
          </a:xfrm>
          <a:prstGeom prst="rect">
            <a:avLst/>
          </a:prstGeom>
          <a:noFill/>
        </p:spPr>
        <p:txBody>
          <a:bodyPr wrap="square" rtlCol="0">
            <a:spAutoFit/>
          </a:bodyPr>
          <a:lstStyle/>
          <a:p>
            <a:r>
              <a:rPr lang="en-CA" sz="2800" dirty="0" smtClean="0"/>
              <a:t>FINANCIAL LITERACY CONNECTIONS FOR GRADE 7 and 8 MATHEMATICS </a:t>
            </a:r>
          </a:p>
        </p:txBody>
      </p:sp>
      <p:sp>
        <p:nvSpPr>
          <p:cNvPr id="2" name="Rectangle 2"/>
          <p:cNvSpPr>
            <a:spLocks noChangeArrowheads="1"/>
          </p:cNvSpPr>
          <p:nvPr/>
        </p:nvSpPr>
        <p:spPr bwMode="auto">
          <a:xfrm>
            <a:off x="357158" y="1747980"/>
            <a:ext cx="878684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1313" lvl="0" indent="-341313"/>
            <a:r>
              <a:rPr lang="en-CA" sz="2400" b="1" u="sng" dirty="0" smtClean="0"/>
              <a:t>LESSON 1: CHOOSING A CHARITY</a:t>
            </a:r>
          </a:p>
          <a:p>
            <a:pPr marL="341313" lvl="0" indent="-341313"/>
            <a:endParaRPr lang="en-CA" sz="2400" b="1" dirty="0" smtClean="0"/>
          </a:p>
          <a:p>
            <a:pPr marL="341313" indent="-341313"/>
            <a:r>
              <a:rPr lang="en-CA" sz="2400" b="1" dirty="0" smtClean="0">
                <a:cs typeface="Arial" pitchFamily="34" charset="0"/>
              </a:rPr>
              <a:t>Number Sense and Numeration, Data Management and Probability </a:t>
            </a:r>
            <a:r>
              <a:rPr lang="en-CA" sz="2400" b="1" dirty="0" smtClean="0"/>
              <a:t>Connections to Financial Literacy </a:t>
            </a:r>
          </a:p>
          <a:p>
            <a:pPr marL="341313" lvl="0" indent="-341313">
              <a:buFont typeface="Wingdings" pitchFamily="2" charset="2"/>
              <a:buChar char="§"/>
            </a:pPr>
            <a:endParaRPr lang="en-CA" sz="2400" dirty="0" smtClean="0"/>
          </a:p>
          <a:p>
            <a:pPr lvl="0">
              <a:buFont typeface="Wingdings" pitchFamily="2" charset="2"/>
              <a:buChar char="§"/>
            </a:pPr>
            <a:r>
              <a:rPr lang="en-CA" sz="2400" dirty="0" smtClean="0">
                <a:solidFill>
                  <a:schemeClr val="dk1"/>
                </a:solidFill>
                <a:latin typeface="Arial" pitchFamily="34" charset="0"/>
                <a:cs typeface="Arial" pitchFamily="34" charset="0"/>
              </a:rPr>
              <a:t> </a:t>
            </a:r>
            <a:r>
              <a:rPr lang="en-US" sz="2400" dirty="0" smtClean="0">
                <a:solidFill>
                  <a:schemeClr val="dk1"/>
                </a:solidFill>
                <a:cs typeface="Arial" pitchFamily="34" charset="0"/>
              </a:rPr>
              <a:t>Build consumer awareness by analyzing dollars spent by charities on expenditures.</a:t>
            </a:r>
            <a:endParaRPr lang="en-CA" sz="2400" dirty="0" smtClean="0">
              <a:solidFill>
                <a:schemeClr val="dk1"/>
              </a:solidFill>
              <a:cs typeface="Arial" pitchFamily="34" charset="0"/>
            </a:endParaRPr>
          </a:p>
          <a:p>
            <a:pPr lvl="0">
              <a:buFont typeface="Wingdings" pitchFamily="2" charset="2"/>
              <a:buChar char="§"/>
            </a:pPr>
            <a:r>
              <a:rPr lang="en-US" sz="2400" dirty="0" smtClean="0">
                <a:solidFill>
                  <a:schemeClr val="dk1"/>
                </a:solidFill>
                <a:cs typeface="Arial" pitchFamily="34" charset="0"/>
              </a:rPr>
              <a:t> Consider social, ethical and environmental implications of financial decisions.</a:t>
            </a:r>
            <a:endParaRPr lang="en-CA" sz="2400" dirty="0" smtClean="0">
              <a:solidFill>
                <a:schemeClr val="dk1"/>
              </a:solidFill>
              <a:cs typeface="Arial" pitchFamily="34" charset="0"/>
            </a:endParaRPr>
          </a:p>
          <a:p>
            <a:pPr lvl="0">
              <a:buFont typeface="Wingdings" pitchFamily="2" charset="2"/>
              <a:buChar char="§"/>
            </a:pPr>
            <a:r>
              <a:rPr lang="en-US" sz="2400" dirty="0" smtClean="0">
                <a:solidFill>
                  <a:schemeClr val="dk1"/>
                </a:solidFill>
                <a:cs typeface="Arial" pitchFamily="34" charset="0"/>
              </a:rPr>
              <a:t> Consider their role in active citizenship.</a:t>
            </a:r>
            <a:endParaRPr lang="en-CA" sz="2400" dirty="0" smtClean="0">
              <a:solidFill>
                <a:schemeClr val="dk1"/>
              </a:solidFill>
              <a:cs typeface="Arial" pitchFamily="34" charset="0"/>
            </a:endParaRPr>
          </a:p>
          <a:p>
            <a:pPr>
              <a:buFont typeface="Wingdings" pitchFamily="2" charset="2"/>
              <a:buChar char="§"/>
            </a:pPr>
            <a:r>
              <a:rPr lang="en-US" sz="2400" dirty="0" smtClean="0">
                <a:solidFill>
                  <a:schemeClr val="dk1"/>
                </a:solidFill>
                <a:cs typeface="Arial" pitchFamily="34" charset="0"/>
              </a:rPr>
              <a:t> Begin to understand the economy of a small community-based project</a:t>
            </a:r>
            <a:r>
              <a:rPr lang="en-US" sz="2400" dirty="0" smtClean="0"/>
              <a:t>.</a:t>
            </a:r>
          </a:p>
          <a:p>
            <a:pPr lvl="0"/>
            <a:endParaRPr lang="en-CA" sz="2400" dirty="0" smtClean="0"/>
          </a:p>
          <a:p>
            <a:r>
              <a:rPr lang="en-US" sz="2400" i="1" dirty="0" smtClean="0"/>
              <a:t> </a:t>
            </a:r>
            <a:endParaRPr lang="en-CA" sz="2400" dirty="0" smtClean="0"/>
          </a:p>
          <a:p>
            <a:pPr marL="346075" lvl="0" indent="-346075">
              <a:buFont typeface="Wingdings" pitchFamily="2" charset="2"/>
              <a:buChar char="§"/>
            </a:pPr>
            <a:endParaRPr lang="en-US" sz="2400" dirty="0"/>
          </a:p>
        </p:txBody>
      </p:sp>
      <p:pic>
        <p:nvPicPr>
          <p:cNvPr id="7" name="Picture 5" descr="OAME-logo-e1303918460546.jpg"/>
          <p:cNvPicPr>
            <a:picLocks noChangeAspect="1"/>
          </p:cNvPicPr>
          <p:nvPr/>
        </p:nvPicPr>
        <p:blipFill>
          <a:blip r:embed="rId4" cstate="print"/>
          <a:srcRect/>
          <a:stretch>
            <a:fillRect/>
          </a:stretch>
        </p:blipFill>
        <p:spPr bwMode="auto">
          <a:xfrm>
            <a:off x="8072462" y="5929330"/>
            <a:ext cx="835055" cy="7397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6" name="Text Box 5"/>
          <p:cNvSpPr txBox="1">
            <a:spLocks noChangeArrowheads="1"/>
          </p:cNvSpPr>
          <p:nvPr/>
        </p:nvSpPr>
        <p:spPr bwMode="auto">
          <a:xfrm>
            <a:off x="500034" y="2428868"/>
            <a:ext cx="8643966" cy="4278094"/>
          </a:xfrm>
          <a:prstGeom prst="rect">
            <a:avLst/>
          </a:prstGeom>
          <a:noFill/>
          <a:ln w="9525">
            <a:noFill/>
            <a:miter lim="800000"/>
            <a:headEnd/>
            <a:tailEnd/>
          </a:ln>
        </p:spPr>
        <p:txBody>
          <a:bodyPr wrap="square">
            <a:spAutoFit/>
          </a:bodyPr>
          <a:lstStyle/>
          <a:p>
            <a:pPr marL="514350" indent="-514350"/>
            <a:r>
              <a:rPr lang="en-CA" sz="2800" b="1" dirty="0" smtClean="0"/>
              <a:t>1.  Global</a:t>
            </a:r>
          </a:p>
          <a:p>
            <a:pPr marL="514350" indent="-514350"/>
            <a:endParaRPr lang="en-CA" sz="2800" b="1" dirty="0" smtClean="0"/>
          </a:p>
          <a:p>
            <a:pPr marL="514350" indent="-514350"/>
            <a:r>
              <a:rPr lang="en-CA" sz="2800" b="1" dirty="0" smtClean="0"/>
              <a:t>2.  National </a:t>
            </a:r>
          </a:p>
          <a:p>
            <a:pPr marL="514350" indent="-514350"/>
            <a:endParaRPr lang="en-CA" sz="2800" b="1" dirty="0" smtClean="0"/>
          </a:p>
          <a:p>
            <a:pPr marL="449263" indent="-449263">
              <a:buAutoNum type="arabicPeriod" startAt="3"/>
            </a:pPr>
            <a:r>
              <a:rPr lang="en-CA" sz="2800" b="1" dirty="0" smtClean="0"/>
              <a:t>Education in Ontario – </a:t>
            </a:r>
            <a:r>
              <a:rPr lang="en-CA" sz="2800" b="1" i="1" dirty="0" smtClean="0"/>
              <a:t>A Sound Investment</a:t>
            </a:r>
          </a:p>
          <a:p>
            <a:pPr marL="514350" indent="-514350"/>
            <a:endParaRPr lang="en-CA" sz="2800" b="1" i="1" dirty="0" smtClean="0"/>
          </a:p>
          <a:p>
            <a:pPr marL="514350" indent="-514350"/>
            <a:r>
              <a:rPr lang="en-CA" sz="2800" b="1" dirty="0" smtClean="0"/>
              <a:t>4.  Mathematics Education in Ontario</a:t>
            </a:r>
          </a:p>
          <a:p>
            <a:pPr marL="514350" indent="-514350"/>
            <a:endParaRPr lang="en-CA" sz="2800" b="1" dirty="0" smtClean="0"/>
          </a:p>
          <a:p>
            <a:pPr marL="514350" indent="-514350"/>
            <a:r>
              <a:rPr lang="en-CA" sz="2800" b="1" dirty="0" smtClean="0"/>
              <a:t>5.  Resources</a:t>
            </a:r>
          </a:p>
          <a:p>
            <a:endParaRPr lang="en-US" sz="2000" i="1" dirty="0">
              <a:latin typeface="Lucida Sans Unicode" pitchFamily="34" charset="0"/>
            </a:endParaRPr>
          </a:p>
        </p:txBody>
      </p:sp>
      <p:sp>
        <p:nvSpPr>
          <p:cNvPr id="7" name="TextBox 6"/>
          <p:cNvSpPr txBox="1"/>
          <p:nvPr/>
        </p:nvSpPr>
        <p:spPr>
          <a:xfrm>
            <a:off x="2357422" y="500042"/>
            <a:ext cx="6572296" cy="723275"/>
          </a:xfrm>
          <a:prstGeom prst="rect">
            <a:avLst/>
          </a:prstGeom>
          <a:noFill/>
        </p:spPr>
        <p:txBody>
          <a:bodyPr wrap="square" rtlCol="0">
            <a:spAutoFit/>
          </a:bodyPr>
          <a:lstStyle/>
          <a:p>
            <a:r>
              <a:rPr lang="en-CA" sz="4100" b="1" dirty="0" smtClean="0">
                <a:solidFill>
                  <a:srgbClr val="7030A0"/>
                </a:solidFill>
                <a:effectLst>
                  <a:outerShdw blurRad="38100" dist="38100" dir="2700000" algn="tl">
                    <a:srgbClr val="000000">
                      <a:alpha val="43137"/>
                    </a:srgbClr>
                  </a:outerShdw>
                </a:effectLst>
              </a:rPr>
              <a:t>PresentationOverview</a:t>
            </a:r>
            <a:endParaRPr lang="en-CA" dirty="0">
              <a:solidFill>
                <a:srgbClr val="7030A0"/>
              </a:solidFill>
              <a:effectLst>
                <a:outerShdw blurRad="38100" dist="38100" dir="2700000" algn="tl">
                  <a:srgbClr val="000000">
                    <a:alpha val="43137"/>
                  </a:srgbClr>
                </a:outerShdw>
              </a:effectLst>
            </a:endParaRPr>
          </a:p>
        </p:txBody>
      </p:sp>
      <p:sp>
        <p:nvSpPr>
          <p:cNvPr id="9" name="TextBox 8"/>
          <p:cNvSpPr txBox="1"/>
          <p:nvPr/>
        </p:nvSpPr>
        <p:spPr>
          <a:xfrm>
            <a:off x="428596" y="1571612"/>
            <a:ext cx="6786610" cy="584775"/>
          </a:xfrm>
          <a:prstGeom prst="rect">
            <a:avLst/>
          </a:prstGeom>
          <a:noFill/>
        </p:spPr>
        <p:txBody>
          <a:bodyPr wrap="square" rtlCol="0">
            <a:spAutoFit/>
          </a:bodyPr>
          <a:lstStyle/>
          <a:p>
            <a:r>
              <a:rPr lang="en-CA" sz="3200" b="1" dirty="0" smtClean="0"/>
              <a:t>Financial Literacy Perspectives</a:t>
            </a:r>
            <a:endParaRPr lang="en-CA" sz="3200"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500858" cy="954107"/>
          </a:xfrm>
          <a:prstGeom prst="rect">
            <a:avLst/>
          </a:prstGeom>
          <a:noFill/>
        </p:spPr>
        <p:txBody>
          <a:bodyPr wrap="square" rtlCol="0">
            <a:spAutoFit/>
          </a:bodyPr>
          <a:lstStyle/>
          <a:p>
            <a:r>
              <a:rPr lang="en-CA" sz="2800" dirty="0" smtClean="0"/>
              <a:t>FINANCIAL LITERACY CONNECTIONS FOR GRADE 7 and 8 MATHEMATICS </a:t>
            </a:r>
          </a:p>
        </p:txBody>
      </p:sp>
      <p:sp>
        <p:nvSpPr>
          <p:cNvPr id="2" name="Rectangle 2"/>
          <p:cNvSpPr>
            <a:spLocks noChangeArrowheads="1"/>
          </p:cNvSpPr>
          <p:nvPr/>
        </p:nvSpPr>
        <p:spPr bwMode="auto">
          <a:xfrm>
            <a:off x="357158" y="1747980"/>
            <a:ext cx="878684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1313" lvl="0" indent="-341313"/>
            <a:r>
              <a:rPr lang="en-CA" sz="2400" b="1" u="sng" dirty="0" smtClean="0"/>
              <a:t>LESSON 2: BUDGETING</a:t>
            </a:r>
          </a:p>
          <a:p>
            <a:pPr marL="341313" lvl="0" indent="-341313"/>
            <a:endParaRPr lang="en-CA" sz="2400" b="1" dirty="0" smtClean="0"/>
          </a:p>
          <a:p>
            <a:pPr marL="341313" indent="-341313"/>
            <a:r>
              <a:rPr lang="en-CA" sz="2400" b="1" dirty="0" smtClean="0">
                <a:cs typeface="Arial" pitchFamily="34" charset="0"/>
              </a:rPr>
              <a:t>Number Sense and Numeration, Data Management and Probability </a:t>
            </a:r>
            <a:r>
              <a:rPr lang="en-CA" sz="2400" b="1" dirty="0" smtClean="0"/>
              <a:t>Connections to Financial Literacy </a:t>
            </a:r>
          </a:p>
          <a:p>
            <a:pPr marL="341313" lvl="0" indent="-341313">
              <a:buFont typeface="Wingdings" pitchFamily="2" charset="2"/>
              <a:buChar char="§"/>
            </a:pPr>
            <a:endParaRPr lang="en-CA" sz="2400" dirty="0" smtClean="0"/>
          </a:p>
          <a:p>
            <a:pPr lvl="0">
              <a:buFont typeface="Wingdings" pitchFamily="2" charset="2"/>
              <a:buChar char="§"/>
            </a:pPr>
            <a:r>
              <a:rPr lang="en-CA" sz="2400" dirty="0" smtClean="0">
                <a:solidFill>
                  <a:schemeClr val="dk1"/>
                </a:solidFill>
                <a:cs typeface="Arial" pitchFamily="34" charset="0"/>
              </a:rPr>
              <a:t>  </a:t>
            </a:r>
            <a:r>
              <a:rPr lang="en-US" sz="2400" dirty="0" smtClean="0">
                <a:solidFill>
                  <a:schemeClr val="dk1"/>
                </a:solidFill>
                <a:cs typeface="Arial" pitchFamily="34" charset="0"/>
              </a:rPr>
              <a:t>Practice financial planning dealing with expenditures, income, and profits. </a:t>
            </a:r>
            <a:endParaRPr lang="en-CA" sz="2400" dirty="0" smtClean="0">
              <a:solidFill>
                <a:schemeClr val="dk1"/>
              </a:solidFill>
              <a:cs typeface="Arial" pitchFamily="34" charset="0"/>
            </a:endParaRPr>
          </a:p>
          <a:p>
            <a:pPr lvl="0">
              <a:buFont typeface="Wingdings" pitchFamily="2" charset="2"/>
              <a:buChar char="§"/>
            </a:pPr>
            <a:r>
              <a:rPr lang="en-US" sz="2400" dirty="0" smtClean="0">
                <a:solidFill>
                  <a:schemeClr val="dk1"/>
                </a:solidFill>
                <a:cs typeface="Arial" pitchFamily="34" charset="0"/>
              </a:rPr>
              <a:t> Consider social, ethical and environmental implications of financial decisions.</a:t>
            </a:r>
            <a:endParaRPr lang="en-CA" sz="2400" dirty="0" smtClean="0">
              <a:solidFill>
                <a:schemeClr val="dk1"/>
              </a:solidFill>
              <a:cs typeface="Arial" pitchFamily="34" charset="0"/>
            </a:endParaRPr>
          </a:p>
          <a:p>
            <a:pPr lvl="0">
              <a:buFont typeface="Wingdings" pitchFamily="2" charset="2"/>
              <a:buChar char="§"/>
            </a:pPr>
            <a:r>
              <a:rPr lang="en-US" sz="2400" dirty="0" smtClean="0">
                <a:solidFill>
                  <a:schemeClr val="dk1"/>
                </a:solidFill>
                <a:cs typeface="Arial" pitchFamily="34" charset="0"/>
              </a:rPr>
              <a:t> Consider their role in active citizenship.</a:t>
            </a:r>
            <a:endParaRPr lang="en-CA" sz="2400" dirty="0" smtClean="0">
              <a:solidFill>
                <a:schemeClr val="dk1"/>
              </a:solidFill>
              <a:cs typeface="Arial" pitchFamily="34" charset="0"/>
            </a:endParaRPr>
          </a:p>
          <a:p>
            <a:pPr>
              <a:buFont typeface="Wingdings" pitchFamily="2" charset="2"/>
              <a:buChar char="§"/>
            </a:pPr>
            <a:r>
              <a:rPr lang="en-US" sz="2400" dirty="0" smtClean="0">
                <a:solidFill>
                  <a:schemeClr val="dk1"/>
                </a:solidFill>
                <a:cs typeface="Arial" pitchFamily="34" charset="0"/>
              </a:rPr>
              <a:t> Begin to understand the economy of a small community-based project.</a:t>
            </a:r>
            <a:endParaRPr lang="en-CA" sz="2400" dirty="0" smtClean="0">
              <a:solidFill>
                <a:schemeClr val="dk1"/>
              </a:solidFill>
              <a:cs typeface="Arial" pitchFamily="34" charset="0"/>
            </a:endParaRPr>
          </a:p>
          <a:p>
            <a:pPr lvl="0">
              <a:buFont typeface="Wingdings" pitchFamily="2" charset="2"/>
              <a:buChar char="§"/>
            </a:pPr>
            <a:endParaRPr lang="en-CA" sz="2400" dirty="0" smtClean="0"/>
          </a:p>
          <a:p>
            <a:r>
              <a:rPr lang="en-US" sz="2400" i="1" dirty="0" smtClean="0"/>
              <a:t> </a:t>
            </a:r>
            <a:endParaRPr lang="en-CA" sz="2400" dirty="0" smtClean="0"/>
          </a:p>
          <a:p>
            <a:pPr marL="346075" lvl="0" indent="-346075">
              <a:buFont typeface="Wingdings" pitchFamily="2" charset="2"/>
              <a:buChar char="§"/>
            </a:pPr>
            <a:endParaRPr lang="en-US" sz="2400" dirty="0"/>
          </a:p>
        </p:txBody>
      </p:sp>
      <p:pic>
        <p:nvPicPr>
          <p:cNvPr id="7" name="Picture 5" descr="OAME-logo-e1303918460546.jpg"/>
          <p:cNvPicPr>
            <a:picLocks noChangeAspect="1"/>
          </p:cNvPicPr>
          <p:nvPr/>
        </p:nvPicPr>
        <p:blipFill>
          <a:blip r:embed="rId4" cstate="print"/>
          <a:srcRect/>
          <a:stretch>
            <a:fillRect/>
          </a:stretch>
        </p:blipFill>
        <p:spPr bwMode="auto">
          <a:xfrm>
            <a:off x="8072462" y="5929330"/>
            <a:ext cx="835055" cy="7397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500858" cy="954107"/>
          </a:xfrm>
          <a:prstGeom prst="rect">
            <a:avLst/>
          </a:prstGeom>
          <a:noFill/>
        </p:spPr>
        <p:txBody>
          <a:bodyPr wrap="square" rtlCol="0">
            <a:spAutoFit/>
          </a:bodyPr>
          <a:lstStyle/>
          <a:p>
            <a:r>
              <a:rPr lang="en-CA" sz="2800" dirty="0" smtClean="0"/>
              <a:t>FINANCIAL LITERACY CONNECTIONS FOR GRADE 7 and 8 MATHEMATICS </a:t>
            </a:r>
          </a:p>
        </p:txBody>
      </p:sp>
      <p:sp>
        <p:nvSpPr>
          <p:cNvPr id="2" name="Rectangle 2"/>
          <p:cNvSpPr>
            <a:spLocks noChangeArrowheads="1"/>
          </p:cNvSpPr>
          <p:nvPr/>
        </p:nvSpPr>
        <p:spPr bwMode="auto">
          <a:xfrm>
            <a:off x="357158" y="1747980"/>
            <a:ext cx="878684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1313" lvl="0" indent="-341313"/>
            <a:r>
              <a:rPr lang="en-CA" sz="2400" b="1" u="sng" dirty="0" smtClean="0"/>
              <a:t>LESSON 3: BUDGETS ON SPREADSHEETS FOR FUNDRAISERS</a:t>
            </a:r>
          </a:p>
          <a:p>
            <a:pPr marL="341313" lvl="0" indent="-341313"/>
            <a:endParaRPr lang="en-CA" sz="2400" b="1" dirty="0" smtClean="0"/>
          </a:p>
          <a:p>
            <a:pPr marL="341313" indent="-341313"/>
            <a:r>
              <a:rPr lang="en-CA" sz="2400" b="1" dirty="0" smtClean="0">
                <a:cs typeface="Arial" pitchFamily="34" charset="0"/>
              </a:rPr>
              <a:t>Number Sense and Numeration, Patterning and Algebra (Grade 7), Data Management and Probability </a:t>
            </a:r>
            <a:r>
              <a:rPr lang="en-CA" sz="2400" b="1" dirty="0" smtClean="0"/>
              <a:t>Connections to Financial Literacy </a:t>
            </a:r>
          </a:p>
          <a:p>
            <a:pPr marL="341313" lvl="0" indent="-341313">
              <a:buFont typeface="Wingdings" pitchFamily="2" charset="2"/>
              <a:buChar char="§"/>
            </a:pPr>
            <a:endParaRPr lang="en-CA" sz="2400" dirty="0" smtClean="0"/>
          </a:p>
          <a:p>
            <a:pPr lvl="0">
              <a:buFont typeface="Wingdings" pitchFamily="2" charset="2"/>
              <a:buChar char="§"/>
            </a:pPr>
            <a:r>
              <a:rPr lang="en-CA" sz="2400" dirty="0" smtClean="0">
                <a:solidFill>
                  <a:schemeClr val="dk1"/>
                </a:solidFill>
                <a:cs typeface="Arial" pitchFamily="34" charset="0"/>
              </a:rPr>
              <a:t> </a:t>
            </a:r>
            <a:r>
              <a:rPr lang="en-US" sz="2400" dirty="0" smtClean="0">
                <a:solidFill>
                  <a:schemeClr val="dk1"/>
                </a:solidFill>
                <a:latin typeface="Calibri" pitchFamily="34" charset="0"/>
                <a:cs typeface="Calibri" pitchFamily="34" charset="0"/>
              </a:rPr>
              <a:t>Engage in financial planning (e.g., budgeting, potential income, expected expenses).</a:t>
            </a:r>
            <a:endParaRPr lang="en-CA" sz="2400" dirty="0" smtClean="0">
              <a:solidFill>
                <a:schemeClr val="dk1"/>
              </a:solidFill>
              <a:latin typeface="Calibri" pitchFamily="34" charset="0"/>
              <a:cs typeface="Calibri" pitchFamily="34" charset="0"/>
            </a:endParaRPr>
          </a:p>
          <a:p>
            <a:pPr lvl="0">
              <a:buFont typeface="Wingdings" pitchFamily="2" charset="2"/>
              <a:buChar char="§"/>
            </a:pPr>
            <a:r>
              <a:rPr lang="en-US" sz="2400" dirty="0" smtClean="0">
                <a:solidFill>
                  <a:schemeClr val="dk1"/>
                </a:solidFill>
                <a:latin typeface="Calibri" pitchFamily="34" charset="0"/>
                <a:cs typeface="Calibri" pitchFamily="34" charset="0"/>
              </a:rPr>
              <a:t> Consider social implications of active citizenship (e.g., raising money for charities).</a:t>
            </a:r>
            <a:endParaRPr lang="en-CA" sz="2400" dirty="0" smtClean="0">
              <a:solidFill>
                <a:schemeClr val="dk1"/>
              </a:solidFill>
              <a:latin typeface="Calibri" pitchFamily="34" charset="0"/>
              <a:cs typeface="Calibri" pitchFamily="34" charset="0"/>
            </a:endParaRPr>
          </a:p>
          <a:p>
            <a:pPr lvl="0">
              <a:buFont typeface="Wingdings" pitchFamily="2" charset="2"/>
              <a:buChar char="§"/>
            </a:pPr>
            <a:endParaRPr lang="en-CA" sz="2400" dirty="0" smtClean="0"/>
          </a:p>
          <a:p>
            <a:r>
              <a:rPr lang="en-US" sz="2400" i="1" dirty="0" smtClean="0"/>
              <a:t> </a:t>
            </a:r>
            <a:endParaRPr lang="en-CA" sz="2400" dirty="0" smtClean="0"/>
          </a:p>
          <a:p>
            <a:pPr marL="346075" lvl="0" indent="-346075">
              <a:buFont typeface="Wingdings" pitchFamily="2" charset="2"/>
              <a:buChar char="§"/>
            </a:pPr>
            <a:endParaRPr lang="en-US" sz="2400" dirty="0"/>
          </a:p>
        </p:txBody>
      </p:sp>
      <p:pic>
        <p:nvPicPr>
          <p:cNvPr id="7" name="Picture 5" descr="OAME-logo-e1303918460546.jpg"/>
          <p:cNvPicPr>
            <a:picLocks noChangeAspect="1"/>
          </p:cNvPicPr>
          <p:nvPr/>
        </p:nvPicPr>
        <p:blipFill>
          <a:blip r:embed="rId4" cstate="print"/>
          <a:srcRect/>
          <a:stretch>
            <a:fillRect/>
          </a:stretch>
        </p:blipFill>
        <p:spPr bwMode="auto">
          <a:xfrm>
            <a:off x="8072462" y="5929330"/>
            <a:ext cx="835055" cy="7397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500858" cy="954107"/>
          </a:xfrm>
          <a:prstGeom prst="rect">
            <a:avLst/>
          </a:prstGeom>
          <a:noFill/>
        </p:spPr>
        <p:txBody>
          <a:bodyPr wrap="square" rtlCol="0">
            <a:spAutoFit/>
          </a:bodyPr>
          <a:lstStyle/>
          <a:p>
            <a:r>
              <a:rPr lang="en-CA" sz="2800" dirty="0" smtClean="0"/>
              <a:t>FINANCIAL LITERACY CONNECTIONS FOR GRADE 7 and 8 MATHEMATICS </a:t>
            </a:r>
          </a:p>
        </p:txBody>
      </p:sp>
      <p:sp>
        <p:nvSpPr>
          <p:cNvPr id="2" name="Rectangle 2"/>
          <p:cNvSpPr>
            <a:spLocks noChangeArrowheads="1"/>
          </p:cNvSpPr>
          <p:nvPr/>
        </p:nvSpPr>
        <p:spPr bwMode="auto">
          <a:xfrm>
            <a:off x="357158" y="1428736"/>
            <a:ext cx="8786842"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1313" lvl="0" indent="-341313"/>
            <a:r>
              <a:rPr lang="en-CA" sz="2400" b="1" u="sng" dirty="0" smtClean="0"/>
              <a:t>LESSON 4: GRAPHING AND ANALYSING PROPOSALS</a:t>
            </a:r>
          </a:p>
          <a:p>
            <a:pPr marL="341313" lvl="0" indent="-341313"/>
            <a:endParaRPr lang="en-CA" sz="2400" b="1" dirty="0" smtClean="0"/>
          </a:p>
          <a:p>
            <a:pPr marL="341313" indent="-341313"/>
            <a:r>
              <a:rPr lang="en-CA" sz="2400" b="1" dirty="0" smtClean="0">
                <a:cs typeface="Arial" pitchFamily="34" charset="0"/>
              </a:rPr>
              <a:t>Number Sense and Numeration, Patterning and Algebra (Grade 7), Data Management and Probability </a:t>
            </a:r>
            <a:r>
              <a:rPr lang="en-CA" sz="2400" b="1" dirty="0" smtClean="0"/>
              <a:t>Connections to Financial Literacy </a:t>
            </a:r>
            <a:endParaRPr lang="en-CA" sz="2400" dirty="0" smtClean="0"/>
          </a:p>
          <a:p>
            <a:pPr lvl="0">
              <a:buFont typeface="Wingdings" pitchFamily="2" charset="2"/>
              <a:buChar char="§"/>
            </a:pPr>
            <a:r>
              <a:rPr lang="en-CA" sz="2400" dirty="0" smtClean="0">
                <a:solidFill>
                  <a:schemeClr val="dk1"/>
                </a:solidFill>
                <a:cs typeface="Arial" pitchFamily="34" charset="0"/>
              </a:rPr>
              <a:t> </a:t>
            </a:r>
            <a:r>
              <a:rPr lang="en-US" sz="2200" dirty="0" smtClean="0">
                <a:solidFill>
                  <a:schemeClr val="dk1"/>
                </a:solidFill>
                <a:cs typeface="Arial" pitchFamily="34" charset="0"/>
              </a:rPr>
              <a:t>Use mathematical strategies and tools of financial planning (e.g., budgeting, spending and generating a way to collect money (income)) to synthesize charity fundraising events.</a:t>
            </a:r>
            <a:endParaRPr lang="en-CA" sz="2200" dirty="0" smtClean="0">
              <a:solidFill>
                <a:schemeClr val="dk1"/>
              </a:solidFill>
              <a:cs typeface="Arial" pitchFamily="34" charset="0"/>
            </a:endParaRPr>
          </a:p>
          <a:p>
            <a:pPr lvl="0">
              <a:buFont typeface="Wingdings" pitchFamily="2" charset="2"/>
              <a:buChar char="§"/>
            </a:pPr>
            <a:r>
              <a:rPr lang="en-US" sz="2200" dirty="0" smtClean="0">
                <a:solidFill>
                  <a:schemeClr val="dk1"/>
                </a:solidFill>
                <a:cs typeface="Arial" pitchFamily="34" charset="0"/>
              </a:rPr>
              <a:t> Represent financial data graphically and adapt decisions to change profit margins.</a:t>
            </a:r>
            <a:endParaRPr lang="en-CA" sz="2200" dirty="0" smtClean="0">
              <a:solidFill>
                <a:schemeClr val="dk1"/>
              </a:solidFill>
              <a:cs typeface="Arial" pitchFamily="34" charset="0"/>
            </a:endParaRPr>
          </a:p>
          <a:p>
            <a:pPr lvl="0">
              <a:buFont typeface="Wingdings" pitchFamily="2" charset="2"/>
              <a:buChar char="§"/>
            </a:pPr>
            <a:r>
              <a:rPr lang="en-US" sz="2200" dirty="0" smtClean="0">
                <a:solidFill>
                  <a:schemeClr val="dk1"/>
                </a:solidFill>
                <a:cs typeface="Arial" pitchFamily="34" charset="0"/>
              </a:rPr>
              <a:t> Reflect on their roles as active citizens as they analyse budget proposals for charity fundraisers. </a:t>
            </a:r>
            <a:endParaRPr lang="en-CA" sz="2200" dirty="0" smtClean="0">
              <a:solidFill>
                <a:schemeClr val="dk1"/>
              </a:solidFill>
              <a:cs typeface="Arial" pitchFamily="34" charset="0"/>
            </a:endParaRPr>
          </a:p>
          <a:p>
            <a:pPr lvl="0">
              <a:buFont typeface="Wingdings" pitchFamily="2" charset="2"/>
              <a:buChar char="§"/>
            </a:pPr>
            <a:r>
              <a:rPr lang="en-US" sz="2200" dirty="0" smtClean="0">
                <a:solidFill>
                  <a:schemeClr val="dk1"/>
                </a:solidFill>
                <a:cs typeface="Arial" pitchFamily="34" charset="0"/>
              </a:rPr>
              <a:t> Communicate about social and ethical implications of financial decisions to support charities.</a:t>
            </a:r>
            <a:endParaRPr lang="en-CA" sz="2200" dirty="0" smtClean="0">
              <a:solidFill>
                <a:schemeClr val="dk1"/>
              </a:solidFill>
              <a:cs typeface="Arial" pitchFamily="34" charset="0"/>
            </a:endParaRPr>
          </a:p>
          <a:p>
            <a:pPr lvl="0">
              <a:buFont typeface="Wingdings" pitchFamily="2" charset="2"/>
              <a:buChar char="§"/>
            </a:pPr>
            <a:endParaRPr lang="en-CA" sz="2400" dirty="0" smtClean="0"/>
          </a:p>
          <a:p>
            <a:r>
              <a:rPr lang="en-US" sz="2400" i="1" dirty="0" smtClean="0"/>
              <a:t> </a:t>
            </a:r>
            <a:endParaRPr lang="en-CA" sz="2400" dirty="0" smtClean="0"/>
          </a:p>
          <a:p>
            <a:pPr marL="346075" lvl="0" indent="-346075">
              <a:buFont typeface="Wingdings" pitchFamily="2" charset="2"/>
              <a:buChar char="§"/>
            </a:pPr>
            <a:endParaRPr lang="en-US" sz="2400" dirty="0"/>
          </a:p>
        </p:txBody>
      </p:sp>
      <p:pic>
        <p:nvPicPr>
          <p:cNvPr id="7" name="Picture 5" descr="OAME-logo-e1303918460546.jpg"/>
          <p:cNvPicPr>
            <a:picLocks noChangeAspect="1"/>
          </p:cNvPicPr>
          <p:nvPr/>
        </p:nvPicPr>
        <p:blipFill>
          <a:blip r:embed="rId4" cstate="print"/>
          <a:srcRect/>
          <a:stretch>
            <a:fillRect/>
          </a:stretch>
        </p:blipFill>
        <p:spPr bwMode="auto">
          <a:xfrm>
            <a:off x="8308945" y="6118227"/>
            <a:ext cx="835055" cy="7397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500858" cy="1384995"/>
          </a:xfrm>
          <a:prstGeom prst="rect">
            <a:avLst/>
          </a:prstGeom>
          <a:noFill/>
        </p:spPr>
        <p:txBody>
          <a:bodyPr wrap="square" rtlCol="0">
            <a:spAutoFit/>
          </a:bodyPr>
          <a:lstStyle/>
          <a:p>
            <a:r>
              <a:rPr lang="en-CA" sz="2800" dirty="0" smtClean="0"/>
              <a:t>FINANCIAL LITERACY CONNECTIONS FOR GRADE 9 MATHEMATICS </a:t>
            </a:r>
          </a:p>
          <a:p>
            <a:r>
              <a:rPr lang="en-CA" sz="2800" dirty="0" smtClean="0"/>
              <a:t>(Academic and Applied)</a:t>
            </a:r>
            <a:endParaRPr lang="en-CA" sz="2800" dirty="0"/>
          </a:p>
        </p:txBody>
      </p:sp>
      <p:sp>
        <p:nvSpPr>
          <p:cNvPr id="2" name="Rectangle 2"/>
          <p:cNvSpPr>
            <a:spLocks noChangeArrowheads="1"/>
          </p:cNvSpPr>
          <p:nvPr/>
        </p:nvSpPr>
        <p:spPr bwMode="auto">
          <a:xfrm>
            <a:off x="357158" y="1747980"/>
            <a:ext cx="8358246"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1313" lvl="0" indent="-341313"/>
            <a:r>
              <a:rPr lang="en-CA" sz="2400" b="1" u="sng" dirty="0" smtClean="0"/>
              <a:t>LESSON 1: HOW MUCH WILL IT REALLY COST?</a:t>
            </a:r>
          </a:p>
          <a:p>
            <a:pPr marL="341313" lvl="0" indent="-341313"/>
            <a:endParaRPr lang="en-CA" sz="2400" b="1" dirty="0" smtClean="0"/>
          </a:p>
          <a:p>
            <a:pPr marL="341313" lvl="0" indent="-341313"/>
            <a:r>
              <a:rPr lang="en-CA" sz="2400" b="1" dirty="0" smtClean="0"/>
              <a:t>Linear Relations Connections to Financial Literacy </a:t>
            </a:r>
          </a:p>
          <a:p>
            <a:pPr marL="341313" lvl="0" indent="-341313"/>
            <a:endParaRPr lang="en-CA" sz="2400" dirty="0" smtClean="0"/>
          </a:p>
          <a:p>
            <a:pPr marL="346075" lvl="0" indent="-346075">
              <a:buFont typeface="Wingdings" pitchFamily="2" charset="2"/>
              <a:buChar char="§"/>
            </a:pPr>
            <a:r>
              <a:rPr lang="en-US" sz="2400" dirty="0" smtClean="0"/>
              <a:t>Consumer protection and awareness as students consider the actual cost of installment purchases and service contracts</a:t>
            </a:r>
          </a:p>
          <a:p>
            <a:pPr marL="346075" lvl="0" indent="-346075">
              <a:buFont typeface="Wingdings" pitchFamily="2" charset="2"/>
              <a:buChar char="§"/>
            </a:pPr>
            <a:endParaRPr lang="en-US" sz="2400" dirty="0" smtClean="0"/>
          </a:p>
          <a:p>
            <a:pPr marL="346075" lvl="0" indent="-346075">
              <a:buFont typeface="Wingdings" pitchFamily="2" charset="2"/>
              <a:buChar char="§"/>
            </a:pPr>
            <a:r>
              <a:rPr lang="en-US" sz="2400" dirty="0" smtClean="0"/>
              <a:t>Understanding needs and wants as students reflect upon the appropriateness of purchasing by installment or service contracts.</a:t>
            </a:r>
          </a:p>
          <a:p>
            <a:pPr lvl="0"/>
            <a:endParaRPr lang="en-CA" sz="2400" dirty="0" smtClean="0"/>
          </a:p>
          <a:p>
            <a:r>
              <a:rPr lang="en-US" sz="2400" i="1" dirty="0" smtClean="0"/>
              <a:t> </a:t>
            </a:r>
            <a:endParaRPr lang="en-CA" sz="2400" dirty="0" smtClean="0"/>
          </a:p>
          <a:p>
            <a:pPr marL="346075" lvl="0" indent="-346075">
              <a:buFont typeface="Wingdings" pitchFamily="2" charset="2"/>
              <a:buChar char="§"/>
            </a:pPr>
            <a:endParaRPr lang="en-US" sz="2400" dirty="0"/>
          </a:p>
        </p:txBody>
      </p:sp>
      <p:pic>
        <p:nvPicPr>
          <p:cNvPr id="7" name="Picture 5" descr="OAME-logo-e1303918460546.jpg"/>
          <p:cNvPicPr>
            <a:picLocks noChangeAspect="1"/>
          </p:cNvPicPr>
          <p:nvPr/>
        </p:nvPicPr>
        <p:blipFill>
          <a:blip r:embed="rId4" cstate="print"/>
          <a:srcRect/>
          <a:stretch>
            <a:fillRect/>
          </a:stretch>
        </p:blipFill>
        <p:spPr bwMode="auto">
          <a:xfrm>
            <a:off x="7761276" y="5786454"/>
            <a:ext cx="835055" cy="7397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500858" cy="1815882"/>
          </a:xfrm>
          <a:prstGeom prst="rect">
            <a:avLst/>
          </a:prstGeom>
          <a:noFill/>
        </p:spPr>
        <p:txBody>
          <a:bodyPr wrap="square" rtlCol="0">
            <a:spAutoFit/>
          </a:bodyPr>
          <a:lstStyle/>
          <a:p>
            <a:r>
              <a:rPr lang="en-CA" sz="2800" dirty="0" smtClean="0"/>
              <a:t>FINANCIAL LITERACY CONNECTIONS FOR GRADE 9 MATHEMATICS</a:t>
            </a:r>
          </a:p>
          <a:p>
            <a:r>
              <a:rPr lang="en-CA" sz="2800" dirty="0" smtClean="0"/>
              <a:t>(Academic and Applied)</a:t>
            </a:r>
          </a:p>
          <a:p>
            <a:endParaRPr lang="en-CA" sz="2800" dirty="0"/>
          </a:p>
        </p:txBody>
      </p:sp>
      <p:sp>
        <p:nvSpPr>
          <p:cNvPr id="2" name="Rectangle 2"/>
          <p:cNvSpPr>
            <a:spLocks noChangeArrowheads="1"/>
          </p:cNvSpPr>
          <p:nvPr/>
        </p:nvSpPr>
        <p:spPr bwMode="auto">
          <a:xfrm>
            <a:off x="357158" y="1807940"/>
            <a:ext cx="8358246" cy="36933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41313" lvl="0" indent="-341313"/>
            <a:r>
              <a:rPr lang="en-CA" sz="2400" b="1" u="sng" dirty="0" smtClean="0"/>
              <a:t>LESSON 2: MONEY GROWS: VERY INTERESTING!</a:t>
            </a:r>
          </a:p>
          <a:p>
            <a:pPr marL="341313" lvl="0" indent="-341313"/>
            <a:endParaRPr lang="en-CA" sz="2400" b="1" dirty="0" smtClean="0"/>
          </a:p>
          <a:p>
            <a:pPr marL="341313" lvl="0" indent="-341313"/>
            <a:r>
              <a:rPr lang="en-CA" sz="2400" b="1" dirty="0" smtClean="0"/>
              <a:t>Linear Relations Connections to Financial Literacy </a:t>
            </a:r>
          </a:p>
          <a:p>
            <a:pPr marL="341313" lvl="0" indent="-341313"/>
            <a:endParaRPr lang="en-CA" sz="2400" dirty="0" smtClean="0"/>
          </a:p>
          <a:p>
            <a:pPr marL="346075" lvl="0" indent="-346075">
              <a:buFont typeface="Wingdings" pitchFamily="2" charset="2"/>
              <a:buChar char="§"/>
            </a:pPr>
            <a:r>
              <a:rPr lang="en-US" sz="2400" dirty="0" smtClean="0"/>
              <a:t>Consumer protection and consumer awareness as students investigate and communicate the difference between simple and compound interest</a:t>
            </a:r>
          </a:p>
          <a:p>
            <a:pPr marL="346075" lvl="0" indent="-346075">
              <a:buFont typeface="Wingdings" pitchFamily="2" charset="2"/>
              <a:buChar char="§"/>
            </a:pPr>
            <a:endParaRPr/>
          </a:p>
          <a:p>
            <a:pPr marL="346075" lvl="0" indent="-346075">
              <a:buFont typeface="Wingdings" pitchFamily="2" charset="2"/>
              <a:buChar char="§"/>
            </a:pPr>
            <a:r>
              <a:rPr lang="en-US" sz="2400" dirty="0" smtClean="0"/>
              <a:t>Personal financial planning by considering various saving and investing options (e.g., RRSP, RESP)</a:t>
            </a:r>
            <a:endParaRPr lang="en-US" sz="2400" dirty="0"/>
          </a:p>
        </p:txBody>
      </p:sp>
      <p:pic>
        <p:nvPicPr>
          <p:cNvPr id="7" name="Picture 5" descr="OAME-logo-e1303918460546.jpg"/>
          <p:cNvPicPr>
            <a:picLocks noChangeAspect="1"/>
          </p:cNvPicPr>
          <p:nvPr/>
        </p:nvPicPr>
        <p:blipFill>
          <a:blip r:embed="rId4" cstate="print"/>
          <a:srcRect/>
          <a:stretch>
            <a:fillRect/>
          </a:stretch>
        </p:blipFill>
        <p:spPr bwMode="auto">
          <a:xfrm>
            <a:off x="7761276" y="5786454"/>
            <a:ext cx="835055" cy="7397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336704" cy="1815882"/>
          </a:xfrm>
          <a:prstGeom prst="rect">
            <a:avLst/>
          </a:prstGeom>
          <a:noFill/>
        </p:spPr>
        <p:txBody>
          <a:bodyPr wrap="square" rtlCol="0">
            <a:spAutoFit/>
          </a:bodyPr>
          <a:lstStyle/>
          <a:p>
            <a:r>
              <a:rPr lang="en-CA" sz="2800" dirty="0" smtClean="0"/>
              <a:t>CONNECTIONS TO FINANCIAL LITERACY </a:t>
            </a:r>
          </a:p>
          <a:p>
            <a:r>
              <a:rPr lang="en-CA" sz="2800" dirty="0" smtClean="0"/>
              <a:t>IN GRADES 9 &amp; 10 MATH </a:t>
            </a:r>
          </a:p>
          <a:p>
            <a:r>
              <a:rPr lang="en-CA" sz="2800" dirty="0" smtClean="0"/>
              <a:t>(Academic and Applied)</a:t>
            </a:r>
          </a:p>
          <a:p>
            <a:endParaRPr lang="en-CA" sz="2800" dirty="0"/>
          </a:p>
        </p:txBody>
      </p:sp>
      <p:sp>
        <p:nvSpPr>
          <p:cNvPr id="2" name="Rectangle 2"/>
          <p:cNvSpPr>
            <a:spLocks noChangeArrowheads="1"/>
          </p:cNvSpPr>
          <p:nvPr/>
        </p:nvSpPr>
        <p:spPr bwMode="auto">
          <a:xfrm>
            <a:off x="357158" y="1718000"/>
            <a:ext cx="8358246" cy="40626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31775" indent="-231775" eaLnBrk="0" fontAlgn="base" hangingPunct="0">
              <a:spcBef>
                <a:spcPct val="0"/>
              </a:spcBef>
              <a:spcAft>
                <a:spcPct val="0"/>
              </a:spcAft>
              <a:tabLst>
                <a:tab pos="463550" algn="l"/>
              </a:tabLst>
            </a:pPr>
            <a:r>
              <a:rPr lang="en-CA" sz="2400" b="1" u="sng" dirty="0" smtClean="0"/>
              <a:t>LESSON 3: THIS JOB SUITS ME FINE!</a:t>
            </a:r>
          </a:p>
          <a:p>
            <a:pPr marL="231775" indent="-231775" eaLnBrk="0" fontAlgn="base" hangingPunct="0">
              <a:spcBef>
                <a:spcPct val="0"/>
              </a:spcBef>
              <a:spcAft>
                <a:spcPct val="0"/>
              </a:spcAft>
              <a:tabLst>
                <a:tab pos="463550" algn="l"/>
              </a:tabLst>
            </a:pPr>
            <a:endParaRPr lang="en-CA" sz="2400" b="1" u="sng" dirty="0" smtClean="0"/>
          </a:p>
          <a:p>
            <a:pPr marL="231775" indent="-231775" eaLnBrk="0" fontAlgn="base" hangingPunct="0">
              <a:spcBef>
                <a:spcPct val="0"/>
              </a:spcBef>
              <a:spcAft>
                <a:spcPct val="0"/>
              </a:spcAft>
              <a:tabLst>
                <a:tab pos="463550" algn="l"/>
              </a:tabLst>
            </a:pPr>
            <a:r>
              <a:rPr lang="en-CA" sz="2400" b="1" dirty="0" smtClean="0"/>
              <a:t>Linear Relations/Analytic  Geometry/Modelling Linear Relations</a:t>
            </a:r>
          </a:p>
          <a:p>
            <a:pPr marL="341313" lvl="0" indent="-341313"/>
            <a:r>
              <a:rPr lang="en-CA" sz="2400" b="1" dirty="0" smtClean="0"/>
              <a:t>Connections to Financial Literacy </a:t>
            </a:r>
          </a:p>
          <a:p>
            <a:pPr marL="231775" indent="-231775" eaLnBrk="0" fontAlgn="base" hangingPunct="0">
              <a:spcBef>
                <a:spcPct val="0"/>
              </a:spcBef>
              <a:spcAft>
                <a:spcPct val="0"/>
              </a:spcAft>
              <a:tabLst>
                <a:tab pos="463550" algn="l"/>
              </a:tabLst>
            </a:pPr>
            <a:endParaRPr lang="en-CA" sz="2400" dirty="0" smtClean="0"/>
          </a:p>
          <a:p>
            <a:pPr marL="346075" lvl="0" indent="-346075">
              <a:buFont typeface="Wingdings" pitchFamily="2" charset="2"/>
              <a:buChar char="§"/>
            </a:pPr>
            <a:r>
              <a:rPr lang="en-US" sz="2400" dirty="0" smtClean="0"/>
              <a:t>Planning for the future as students compare and make decisions related to different employee remuneration options</a:t>
            </a:r>
          </a:p>
          <a:p>
            <a:pPr marL="346075" lvl="0" indent="-346075">
              <a:buFont typeface="Wingdings" pitchFamily="2" charset="2"/>
              <a:buChar char="§"/>
            </a:pPr>
            <a:endParaRPr/>
          </a:p>
          <a:p>
            <a:pPr marL="346075" indent="-346075">
              <a:buFont typeface="Wingdings" pitchFamily="2" charset="2"/>
              <a:buChar char="§"/>
            </a:pPr>
            <a:r>
              <a:rPr lang="en-US" sz="2400" dirty="0" smtClean="0"/>
              <a:t>Personal financial planning as students compare and make decisions related to different employee remuneration options considering personal debt.</a:t>
            </a:r>
          </a:p>
        </p:txBody>
      </p:sp>
      <p:pic>
        <p:nvPicPr>
          <p:cNvPr id="7" name="Picture 5" descr="OAME-logo-e1303918460546.jpg"/>
          <p:cNvPicPr>
            <a:picLocks noChangeAspect="1"/>
          </p:cNvPicPr>
          <p:nvPr/>
        </p:nvPicPr>
        <p:blipFill>
          <a:blip r:embed="rId4" cstate="print"/>
          <a:srcRect/>
          <a:stretch>
            <a:fillRect/>
          </a:stretch>
        </p:blipFill>
        <p:spPr bwMode="auto">
          <a:xfrm>
            <a:off x="7761276" y="5786454"/>
            <a:ext cx="835055" cy="7397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285728"/>
            <a:ext cx="6336704" cy="954107"/>
          </a:xfrm>
          <a:prstGeom prst="rect">
            <a:avLst/>
          </a:prstGeom>
          <a:noFill/>
        </p:spPr>
        <p:txBody>
          <a:bodyPr wrap="square" rtlCol="0">
            <a:spAutoFit/>
          </a:bodyPr>
          <a:lstStyle/>
          <a:p>
            <a:r>
              <a:rPr lang="en-CA" sz="2800" dirty="0" smtClean="0"/>
              <a:t>CONNECTIONS TO FINANCIAL LITERACY </a:t>
            </a:r>
          </a:p>
          <a:p>
            <a:r>
              <a:rPr lang="en-CA" sz="2800" dirty="0" smtClean="0"/>
              <a:t>IN GRADE 10 ACADEMIC MATHEMATICS</a:t>
            </a:r>
            <a:endParaRPr lang="en-CA" sz="2800" dirty="0"/>
          </a:p>
        </p:txBody>
      </p:sp>
      <p:sp>
        <p:nvSpPr>
          <p:cNvPr id="2" name="Rectangle 2"/>
          <p:cNvSpPr>
            <a:spLocks noChangeArrowheads="1"/>
          </p:cNvSpPr>
          <p:nvPr/>
        </p:nvSpPr>
        <p:spPr bwMode="auto">
          <a:xfrm>
            <a:off x="357158" y="1500174"/>
            <a:ext cx="835824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31775" indent="-231775" eaLnBrk="0" fontAlgn="base" hangingPunct="0">
              <a:spcBef>
                <a:spcPct val="0"/>
              </a:spcBef>
              <a:spcAft>
                <a:spcPct val="0"/>
              </a:spcAft>
              <a:tabLst>
                <a:tab pos="463550" algn="l"/>
              </a:tabLst>
            </a:pPr>
            <a:r>
              <a:rPr lang="en-CA" sz="2400" b="1" u="sng" dirty="0" smtClean="0"/>
              <a:t>LESSON 4: CALCULATING WHICH IS THE BEST DEAL</a:t>
            </a:r>
          </a:p>
          <a:p>
            <a:pPr marL="341313" lvl="0" indent="-341313"/>
            <a:endParaRPr lang="en-CA" sz="2400" b="1" dirty="0" smtClean="0"/>
          </a:p>
          <a:p>
            <a:pPr marL="341313" lvl="0" indent="-341313"/>
            <a:r>
              <a:rPr lang="en-CA" sz="2400" b="1" dirty="0" smtClean="0"/>
              <a:t>Analytic  Geometry Connections to Financial Literacy </a:t>
            </a:r>
          </a:p>
          <a:p>
            <a:pPr marL="341313" lvl="0" indent="-341313"/>
            <a:endParaRPr lang="en-CA" sz="2400" dirty="0" smtClean="0"/>
          </a:p>
          <a:p>
            <a:pPr marL="231775" lvl="0" indent="-231775" eaLnBrk="0" fontAlgn="base" hangingPunct="0">
              <a:spcBef>
                <a:spcPct val="0"/>
              </a:spcBef>
              <a:spcAft>
                <a:spcPct val="0"/>
              </a:spcAft>
              <a:buFont typeface="Wingdings" pitchFamily="2" charset="2"/>
              <a:buChar char="§"/>
              <a:tabLst>
                <a:tab pos="463550" algn="l"/>
              </a:tabLst>
            </a:pPr>
            <a:r>
              <a:rPr lang="en-US" sz="2400" dirty="0" smtClean="0"/>
              <a:t>increase consumer protection and consumer awareness while considering actual costs of a purchase (e.g., cell phone plan)</a:t>
            </a:r>
          </a:p>
          <a:p>
            <a:pPr marL="231775" lvl="0" indent="-231775" eaLnBrk="0" fontAlgn="base" hangingPunct="0">
              <a:spcBef>
                <a:spcPct val="0"/>
              </a:spcBef>
              <a:spcAft>
                <a:spcPct val="0"/>
              </a:spcAft>
              <a:buFont typeface="Wingdings" pitchFamily="2" charset="2"/>
              <a:buChar char="§"/>
              <a:tabLst>
                <a:tab pos="463550" algn="l"/>
              </a:tabLst>
            </a:pPr>
            <a:endParaRPr lang="en-US" sz="2400" dirty="0" smtClean="0"/>
          </a:p>
          <a:p>
            <a:pPr marL="231775" lvl="0" indent="-231775" eaLnBrk="0" fontAlgn="base" hangingPunct="0">
              <a:spcBef>
                <a:spcPct val="0"/>
              </a:spcBef>
              <a:spcAft>
                <a:spcPct val="0"/>
              </a:spcAft>
              <a:buFont typeface="Wingdings" pitchFamily="2" charset="2"/>
              <a:buChar char="§"/>
              <a:tabLst>
                <a:tab pos="463550" algn="l"/>
              </a:tabLst>
            </a:pPr>
            <a:r>
              <a:rPr lang="en-US" sz="2400" dirty="0" smtClean="0"/>
              <a:t>understand the difference between needs and wants related to a purchase</a:t>
            </a:r>
          </a:p>
          <a:p>
            <a:pPr marL="231775" lvl="0" indent="-231775" eaLnBrk="0" fontAlgn="base" hangingPunct="0">
              <a:spcBef>
                <a:spcPct val="0"/>
              </a:spcBef>
              <a:spcAft>
                <a:spcPct val="0"/>
              </a:spcAft>
              <a:buFont typeface="Wingdings" pitchFamily="2" charset="2"/>
              <a:buChar char="§"/>
              <a:tabLst>
                <a:tab pos="463550" algn="l"/>
              </a:tabLst>
            </a:pPr>
            <a:endParaRPr lang="en-US" sz="2400" dirty="0" smtClean="0"/>
          </a:p>
          <a:p>
            <a:pPr marL="231775" lvl="0" indent="-231775" eaLnBrk="0" fontAlgn="base" hangingPunct="0">
              <a:spcBef>
                <a:spcPct val="0"/>
              </a:spcBef>
              <a:spcAft>
                <a:spcPct val="0"/>
              </a:spcAft>
              <a:buFont typeface="Wingdings" pitchFamily="2" charset="2"/>
              <a:buChar char="§"/>
              <a:tabLst>
                <a:tab pos="463550" algn="l"/>
              </a:tabLst>
            </a:pPr>
            <a:r>
              <a:rPr lang="en-US" sz="2400" dirty="0" smtClean="0"/>
              <a:t>reflect critically as consumers about the costs presented in advertising.</a:t>
            </a:r>
          </a:p>
        </p:txBody>
      </p:sp>
      <p:pic>
        <p:nvPicPr>
          <p:cNvPr id="7" name="Picture 5" descr="OAME-logo-e1303918460546.jpg"/>
          <p:cNvPicPr>
            <a:picLocks noChangeAspect="1"/>
          </p:cNvPicPr>
          <p:nvPr/>
        </p:nvPicPr>
        <p:blipFill>
          <a:blip r:embed="rId4" cstate="print"/>
          <a:srcRect/>
          <a:stretch>
            <a:fillRect/>
          </a:stretch>
        </p:blipFill>
        <p:spPr bwMode="auto">
          <a:xfrm>
            <a:off x="7761276" y="5786454"/>
            <a:ext cx="835055" cy="7397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428604"/>
            <a:ext cx="6336704" cy="1077218"/>
          </a:xfrm>
          <a:prstGeom prst="rect">
            <a:avLst/>
          </a:prstGeom>
          <a:noFill/>
        </p:spPr>
        <p:txBody>
          <a:bodyPr wrap="square" rtlCol="0">
            <a:spAutoFit/>
          </a:bodyPr>
          <a:lstStyle/>
          <a:p>
            <a:r>
              <a:rPr lang="en-CA" sz="3200" dirty="0" smtClean="0"/>
              <a:t>USE OF TECHNOLOGY IN FINANCIAL LITERACY</a:t>
            </a:r>
            <a:endParaRPr lang="en-CA" sz="3200" dirty="0"/>
          </a:p>
        </p:txBody>
      </p:sp>
      <p:sp>
        <p:nvSpPr>
          <p:cNvPr id="8" name="TextBox 7"/>
          <p:cNvSpPr txBox="1"/>
          <p:nvPr/>
        </p:nvSpPr>
        <p:spPr>
          <a:xfrm>
            <a:off x="428596" y="1643050"/>
            <a:ext cx="8429684" cy="4524315"/>
          </a:xfrm>
          <a:prstGeom prst="rect">
            <a:avLst/>
          </a:prstGeom>
          <a:noFill/>
        </p:spPr>
        <p:txBody>
          <a:bodyPr wrap="square" rtlCol="0">
            <a:spAutoFit/>
          </a:bodyPr>
          <a:lstStyle/>
          <a:p>
            <a:pPr marL="341313" indent="-341313">
              <a:buFont typeface="Wingdings" pitchFamily="2" charset="2"/>
              <a:buChar char="§"/>
            </a:pPr>
            <a:r>
              <a:rPr lang="en-US" sz="2400" dirty="0" smtClean="0"/>
              <a:t>Effective use of technology can include interactive software, including simulations of real-life scenarios, and web-based resources.</a:t>
            </a:r>
          </a:p>
          <a:p>
            <a:pPr marL="341313" indent="-341313">
              <a:buFont typeface="Wingdings" pitchFamily="2" charset="2"/>
              <a:buChar char="§"/>
            </a:pPr>
            <a:endParaRPr lang="en-US" sz="2400" dirty="0" smtClean="0"/>
          </a:p>
          <a:p>
            <a:pPr marL="341313" indent="-341313">
              <a:buFont typeface="Wingdings" pitchFamily="2" charset="2"/>
              <a:buChar char="§"/>
            </a:pPr>
            <a:r>
              <a:rPr lang="en-US" sz="2400" dirty="0" smtClean="0"/>
              <a:t>Financial literacy education should engage students by connecting the learning to real-life experiences. For example, this can include a variety of games, simulations, and web-based tools that reflect real situations. (see slide on other sources)</a:t>
            </a:r>
          </a:p>
          <a:p>
            <a:pPr marL="341313" indent="-341313">
              <a:buFont typeface="Wingdings" pitchFamily="2" charset="2"/>
              <a:buChar char="§"/>
            </a:pPr>
            <a:endParaRPr lang="en-US" sz="2400" dirty="0" smtClean="0"/>
          </a:p>
          <a:p>
            <a:pPr marL="341313" indent="-341313">
              <a:buFont typeface="Wingdings" pitchFamily="2" charset="2"/>
              <a:buChar char="§"/>
            </a:pPr>
            <a:r>
              <a:rPr lang="en-US" sz="2400" dirty="0" smtClean="0"/>
              <a:t>Technology is a complementary tool; it does not replace effective instruction.</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11760" y="620688"/>
            <a:ext cx="6336704" cy="584775"/>
          </a:xfrm>
          <a:prstGeom prst="rect">
            <a:avLst/>
          </a:prstGeom>
          <a:noFill/>
        </p:spPr>
        <p:txBody>
          <a:bodyPr wrap="square" rtlCol="0">
            <a:spAutoFit/>
          </a:bodyPr>
          <a:lstStyle/>
          <a:p>
            <a:r>
              <a:rPr lang="en-CA" sz="3200" dirty="0" smtClean="0"/>
              <a:t>SUPPORT</a:t>
            </a:r>
            <a:endParaRPr lang="en-CA" sz="3200" dirty="0"/>
          </a:p>
        </p:txBody>
      </p:sp>
      <p:sp>
        <p:nvSpPr>
          <p:cNvPr id="7" name="Rectangle 3"/>
          <p:cNvSpPr txBox="1">
            <a:spLocks noChangeArrowheads="1"/>
          </p:cNvSpPr>
          <p:nvPr/>
        </p:nvSpPr>
        <p:spPr>
          <a:xfrm>
            <a:off x="571472" y="1643050"/>
            <a:ext cx="8196291" cy="4714908"/>
          </a:xfrm>
          <a:prstGeom prst="rect">
            <a:avLst/>
          </a:prstGeom>
        </p:spPr>
        <p:txBody>
          <a:bodyPr vert="horz" lIns="45720" rIns="45720">
            <a:normAutofit lnSpcReduction="10000"/>
          </a:bodyPr>
          <a:lstStyle/>
          <a:p>
            <a:pPr marL="346075" lvl="0" indent="-346075">
              <a:buFont typeface="Wingdings" pitchFamily="2" charset="2"/>
              <a:buChar char="§"/>
            </a:pPr>
            <a:r>
              <a:rPr lang="en-CA" sz="3000" dirty="0" smtClean="0"/>
              <a:t>Elementary and Secondary English-language and French-language video clips and supporting materials are scheduled for release starting fall 2011</a:t>
            </a:r>
          </a:p>
          <a:p>
            <a:pPr marL="346075" lvl="0" indent="-346075">
              <a:buFont typeface="Wingdings" pitchFamily="2" charset="2"/>
              <a:buChar char="§"/>
            </a:pPr>
            <a:endParaRPr lang="en-US" sz="3000" dirty="0" smtClean="0"/>
          </a:p>
          <a:p>
            <a:pPr marL="346075" lvl="0" indent="-346075">
              <a:buFont typeface="Wingdings" pitchFamily="2" charset="2"/>
              <a:buChar char="§"/>
            </a:pPr>
            <a:r>
              <a:rPr lang="en-CA" sz="3000" dirty="0" smtClean="0"/>
              <a:t>Licensed software available through OSAPAC (e.g. Go Venture Personal Finance, Go Venture Financial Literacy resource CDs and Simulations)</a:t>
            </a:r>
            <a:endParaRPr lang="en-US" sz="3000" dirty="0" smtClean="0"/>
          </a:p>
          <a:p>
            <a:pPr marL="346075" lvl="0" indent="-346075">
              <a:buFont typeface="Wingdings" pitchFamily="2" charset="2"/>
              <a:buChar char="§"/>
            </a:pPr>
            <a:endParaRPr lang="en-CA" sz="3000" dirty="0" smtClean="0"/>
          </a:p>
          <a:p>
            <a:pPr marL="346075" lvl="0" indent="-346075">
              <a:buFont typeface="Wingdings" pitchFamily="2" charset="2"/>
              <a:buChar char="§"/>
            </a:pPr>
            <a:r>
              <a:rPr lang="en-CA" sz="3000" dirty="0" smtClean="0"/>
              <a:t>The Ontario Education Resource Bank (OERB) includes financial literacy resources</a:t>
            </a:r>
            <a:endParaRPr kumimoji="0" lang="en-CA" sz="3000" b="0" i="0" u="none" strike="noStrike" kern="1200" cap="none" spc="0" normalizeH="0" baseline="0" noProof="0" dirty="0" smtClean="0">
              <a:ln>
                <a:noFill/>
              </a:ln>
              <a:solidFill>
                <a:schemeClr val="tx2"/>
              </a:solidFill>
              <a:effectLst/>
              <a:uLnTx/>
              <a:uFillTx/>
              <a:latin typeface="+mn-lt"/>
              <a:ea typeface="+mn-ea"/>
              <a:cs typeface="+mn-cs"/>
            </a:endParaRPr>
          </a:p>
          <a:p>
            <a:pPr marL="0" marR="64008" lvl="0" indent="0" algn="r" defTabSz="914400" rtl="0" eaLnBrk="1" fontAlgn="auto" latinLnBrk="0" hangingPunct="1">
              <a:lnSpc>
                <a:spcPct val="90000"/>
              </a:lnSpc>
              <a:spcBef>
                <a:spcPts val="400"/>
              </a:spcBef>
              <a:spcAft>
                <a:spcPts val="0"/>
              </a:spcAft>
              <a:buClr>
                <a:schemeClr val="accent1"/>
              </a:buClr>
              <a:buSzPct val="68000"/>
              <a:buFont typeface="Wingdings 3"/>
              <a:buNone/>
              <a:tabLst/>
              <a:defRPr/>
            </a:pPr>
            <a:endParaRPr kumimoji="0" lang="en-CA" sz="2800" b="0" i="0" u="none" strike="noStrike" kern="1200" cap="none" spc="0" normalizeH="0" baseline="0" noProof="0" dirty="0" smtClean="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11760" y="620688"/>
            <a:ext cx="6336704" cy="584775"/>
          </a:xfrm>
          <a:prstGeom prst="rect">
            <a:avLst/>
          </a:prstGeom>
          <a:noFill/>
        </p:spPr>
        <p:txBody>
          <a:bodyPr wrap="square" rtlCol="0">
            <a:spAutoFit/>
          </a:bodyPr>
          <a:lstStyle/>
          <a:p>
            <a:r>
              <a:rPr lang="en-CA" sz="3200" dirty="0" smtClean="0"/>
              <a:t>OTHER SOURCES</a:t>
            </a:r>
            <a:endParaRPr lang="en-CA" sz="3200" dirty="0"/>
          </a:p>
        </p:txBody>
      </p:sp>
      <p:sp>
        <p:nvSpPr>
          <p:cNvPr id="7" name="Rectangle 3"/>
          <p:cNvSpPr txBox="1">
            <a:spLocks noChangeArrowheads="1"/>
          </p:cNvSpPr>
          <p:nvPr/>
        </p:nvSpPr>
        <p:spPr>
          <a:xfrm>
            <a:off x="809625" y="1643050"/>
            <a:ext cx="7958138" cy="4357718"/>
          </a:xfrm>
          <a:prstGeom prst="rect">
            <a:avLst/>
          </a:prstGeom>
        </p:spPr>
        <p:txBody>
          <a:bodyPr vert="horz" lIns="45720" rIns="45720">
            <a:normAutofit/>
          </a:bodyPr>
          <a:lstStyle/>
          <a:p>
            <a:pPr marL="346075" marR="64008" lvl="0" indent="-346075" defTabSz="914400" rtl="0" eaLnBrk="1" fontAlgn="auto" latinLnBrk="0" hangingPunct="1">
              <a:lnSpc>
                <a:spcPct val="90000"/>
              </a:lnSpc>
              <a:spcBef>
                <a:spcPts val="400"/>
              </a:spcBef>
              <a:spcAft>
                <a:spcPts val="0"/>
              </a:spcAft>
              <a:buSzPct val="100000"/>
              <a:buFont typeface="Wingdings" pitchFamily="2" charset="2"/>
              <a:buChar char="§"/>
              <a:tabLst/>
              <a:defRPr/>
            </a:pPr>
            <a:r>
              <a:rPr kumimoji="0" lang="en-CA" sz="2800" b="0" i="0" u="none" strike="noStrike" kern="1200" cap="none" spc="0" normalizeH="0" baseline="0" noProof="0" dirty="0" smtClean="0">
                <a:ln>
                  <a:noFill/>
                </a:ln>
                <a:effectLst/>
                <a:uLnTx/>
                <a:uFillTx/>
                <a:latin typeface="+mn-lt"/>
                <a:ea typeface="+mn-ea"/>
                <a:cs typeface="+mn-cs"/>
              </a:rPr>
              <a:t>Investor Education</a:t>
            </a:r>
            <a:r>
              <a:rPr kumimoji="0" lang="en-CA" sz="2800" b="0" i="0" u="none" strike="noStrike" kern="1200" cap="none" spc="0" normalizeH="0" noProof="0" dirty="0" smtClean="0">
                <a:ln>
                  <a:noFill/>
                </a:ln>
                <a:effectLst/>
                <a:uLnTx/>
                <a:uFillTx/>
                <a:latin typeface="+mn-lt"/>
                <a:ea typeface="+mn-ea"/>
                <a:cs typeface="+mn-cs"/>
              </a:rPr>
              <a:t> Fund at</a:t>
            </a:r>
            <a:endParaRPr kumimoji="0" lang="en-CA" sz="2800" b="0" i="0" u="none" strike="noStrike" kern="1200" cap="none" spc="0" normalizeH="0" baseline="0" noProof="0" dirty="0" smtClean="0">
              <a:ln>
                <a:noFill/>
              </a:ln>
              <a:effectLst/>
              <a:uLnTx/>
              <a:uFillTx/>
              <a:latin typeface="+mn-lt"/>
              <a:ea typeface="+mn-ea"/>
              <a:cs typeface="+mn-cs"/>
              <a:hlinkClick r:id="rId4"/>
            </a:endParaRPr>
          </a:p>
          <a:p>
            <a:pPr marL="346075" marR="64008" lvl="0" indent="-346075" defTabSz="914400" rtl="0" eaLnBrk="1" fontAlgn="auto" latinLnBrk="0" hangingPunct="1">
              <a:lnSpc>
                <a:spcPct val="90000"/>
              </a:lnSpc>
              <a:spcBef>
                <a:spcPts val="400"/>
              </a:spcBef>
              <a:spcAft>
                <a:spcPts val="0"/>
              </a:spcAft>
              <a:buSzPct val="100000"/>
              <a:tabLst/>
              <a:defRPr/>
            </a:pPr>
            <a:r>
              <a:rPr kumimoji="0" lang="en-CA" sz="2800" b="0" i="0" u="none" strike="noStrike" kern="1200" cap="none" spc="0" normalizeH="0" baseline="0" noProof="0" dirty="0" smtClean="0">
                <a:ln>
                  <a:noFill/>
                </a:ln>
                <a:effectLst/>
                <a:uLnTx/>
                <a:uFillTx/>
                <a:latin typeface="+mn-lt"/>
                <a:ea typeface="+mn-ea"/>
                <a:cs typeface="+mn-cs"/>
                <a:hlinkClick r:id="rId4"/>
              </a:rPr>
              <a:t>www.getsmarteraboutmoney.ca</a:t>
            </a:r>
            <a:endParaRPr kumimoji="0" lang="en-CA" sz="2800" b="0" i="0" u="none" strike="noStrike" kern="1200" cap="none" spc="0" normalizeH="0" baseline="0" noProof="0" dirty="0" smtClean="0">
              <a:ln>
                <a:noFill/>
              </a:ln>
              <a:effectLst/>
              <a:uLnTx/>
              <a:uFillTx/>
              <a:latin typeface="+mn-lt"/>
              <a:ea typeface="+mn-ea"/>
              <a:cs typeface="+mn-cs"/>
            </a:endParaRPr>
          </a:p>
          <a:p>
            <a:pPr marL="346075" marR="64008" lvl="0" indent="-346075" defTabSz="914400" rtl="0" eaLnBrk="1" fontAlgn="auto" latinLnBrk="0" hangingPunct="1">
              <a:lnSpc>
                <a:spcPct val="90000"/>
              </a:lnSpc>
              <a:spcBef>
                <a:spcPts val="400"/>
              </a:spcBef>
              <a:spcAft>
                <a:spcPts val="0"/>
              </a:spcAft>
              <a:buSzPct val="100000"/>
              <a:buFont typeface="Wingdings" pitchFamily="2" charset="2"/>
              <a:buChar char="§"/>
              <a:tabLst/>
              <a:defRPr/>
            </a:pPr>
            <a:endParaRPr kumimoji="0" lang="en-CA" sz="2800" b="0" i="0" u="none" strike="noStrike" kern="1200" cap="none" spc="0" normalizeH="0" baseline="0" noProof="0" dirty="0" smtClean="0">
              <a:ln>
                <a:noFill/>
              </a:ln>
              <a:effectLst/>
              <a:uLnTx/>
              <a:uFillTx/>
              <a:latin typeface="+mn-lt"/>
              <a:ea typeface="+mn-ea"/>
              <a:cs typeface="+mn-cs"/>
            </a:endParaRPr>
          </a:p>
          <a:p>
            <a:pPr marL="346075" marR="64008" lvl="0" indent="-346075" defTabSz="914400" rtl="0" eaLnBrk="1" fontAlgn="auto" latinLnBrk="0" hangingPunct="1">
              <a:lnSpc>
                <a:spcPct val="90000"/>
              </a:lnSpc>
              <a:spcBef>
                <a:spcPts val="400"/>
              </a:spcBef>
              <a:spcAft>
                <a:spcPts val="0"/>
              </a:spcAft>
              <a:buSzPct val="100000"/>
              <a:buFont typeface="Wingdings" pitchFamily="2" charset="2"/>
              <a:buChar char="§"/>
              <a:tabLst/>
              <a:defRPr/>
            </a:pPr>
            <a:r>
              <a:rPr lang="en-CA" sz="2800" dirty="0" smtClean="0"/>
              <a:t>Free Funny Money presentations for secondary schools</a:t>
            </a:r>
          </a:p>
          <a:p>
            <a:pPr marL="346075" marR="64008" lvl="0" indent="-346075">
              <a:lnSpc>
                <a:spcPct val="90000"/>
              </a:lnSpc>
              <a:spcBef>
                <a:spcPts val="400"/>
              </a:spcBef>
              <a:buSzPct val="100000"/>
              <a:defRPr/>
            </a:pPr>
            <a:r>
              <a:rPr lang="en-CA" sz="2800" dirty="0" smtClean="0">
                <a:hlinkClick r:id="rId5"/>
              </a:rPr>
              <a:t>www.getsmarterwithfunnymoney.ca</a:t>
            </a:r>
          </a:p>
          <a:p>
            <a:pPr marL="346075" marR="64008" lvl="0" indent="-346075">
              <a:lnSpc>
                <a:spcPct val="90000"/>
              </a:lnSpc>
              <a:spcBef>
                <a:spcPts val="400"/>
              </a:spcBef>
              <a:buSzPct val="100000"/>
              <a:buFont typeface="Wingdings" pitchFamily="2" charset="2"/>
              <a:buChar char="§"/>
              <a:defRPr/>
            </a:pPr>
            <a:endParaRPr kumimoji="0" lang="en-CA" sz="2800" b="0" i="0" u="none" strike="noStrike" kern="1200" cap="none" spc="0" normalizeH="0" baseline="0" noProof="0" dirty="0" smtClean="0">
              <a:ln>
                <a:noFill/>
              </a:ln>
              <a:effectLst/>
              <a:uLnTx/>
              <a:uFillTx/>
              <a:latin typeface="+mn-lt"/>
              <a:ea typeface="+mn-ea"/>
              <a:cs typeface="+mn-cs"/>
            </a:endParaRPr>
          </a:p>
          <a:p>
            <a:pPr marL="346075" marR="64008" indent="-346075">
              <a:lnSpc>
                <a:spcPct val="90000"/>
              </a:lnSpc>
              <a:spcBef>
                <a:spcPts val="400"/>
              </a:spcBef>
              <a:buSzPct val="100000"/>
              <a:buFont typeface="Wingdings" pitchFamily="2" charset="2"/>
              <a:buChar char="§"/>
            </a:pPr>
            <a:r>
              <a:rPr lang="en-US" sz="2800" dirty="0" smtClean="0"/>
              <a:t>Financial Consumer Agency of Canada at</a:t>
            </a:r>
          </a:p>
          <a:p>
            <a:pPr marL="346075" marR="64008" indent="-346075">
              <a:lnSpc>
                <a:spcPct val="90000"/>
              </a:lnSpc>
              <a:spcBef>
                <a:spcPts val="400"/>
              </a:spcBef>
              <a:buSzPct val="100000"/>
            </a:pPr>
            <a:r>
              <a:rPr lang="en-US" sz="2800" dirty="0" smtClean="0">
                <a:hlinkClick r:id="rId6"/>
              </a:rPr>
              <a:t>www.themoneybelt.ca/home-accueil-eng.asp</a:t>
            </a:r>
            <a:endParaRPr kumimoji="0" lang="en-CA" sz="2800" b="0" i="0" u="none" strike="noStrike" kern="1200" cap="none" spc="0" normalizeH="0" baseline="0" noProof="0" dirty="0" smtClean="0">
              <a:ln>
                <a:noFill/>
              </a:ln>
              <a:effectLst/>
              <a:uLnTx/>
              <a:uFillTx/>
              <a:latin typeface="+mn-lt"/>
              <a:ea typeface="+mn-ea"/>
              <a:cs typeface="+mn-cs"/>
            </a:endParaRPr>
          </a:p>
          <a:p>
            <a:pPr marL="0" marR="64008" lvl="0" indent="0" defTabSz="914400" rtl="0" eaLnBrk="1" fontAlgn="auto" latinLnBrk="0" hangingPunct="1">
              <a:lnSpc>
                <a:spcPct val="90000"/>
              </a:lnSpc>
              <a:spcBef>
                <a:spcPts val="400"/>
              </a:spcBef>
              <a:spcAft>
                <a:spcPts val="0"/>
              </a:spcAft>
              <a:buClr>
                <a:schemeClr val="accent1"/>
              </a:buClr>
              <a:buSzPct val="68000"/>
              <a:buFont typeface="Wingdings 3"/>
              <a:buNone/>
              <a:tabLst/>
              <a:defRPr/>
            </a:pPr>
            <a:endParaRPr kumimoji="0" lang="en-CA" sz="2800" b="0" i="0" u="none" strike="noStrike" kern="1200" cap="none" spc="0" normalizeH="0" baseline="0" noProof="0" dirty="0" smtClean="0">
              <a:ln>
                <a:noFill/>
              </a:ln>
              <a:solidFill>
                <a:schemeClr val="tx2"/>
              </a:solidFill>
              <a:effectLst/>
              <a:uLnTx/>
              <a:uFillTx/>
              <a:latin typeface="+mn-lt"/>
              <a:ea typeface="+mn-ea"/>
              <a:cs typeface="+mn-cs"/>
            </a:endParaRPr>
          </a:p>
          <a:p>
            <a:pPr marL="0" marR="64008" lvl="0" indent="0" defTabSz="914400" rtl="0" eaLnBrk="1" fontAlgn="auto" latinLnBrk="0" hangingPunct="1">
              <a:lnSpc>
                <a:spcPct val="90000"/>
              </a:lnSpc>
              <a:spcBef>
                <a:spcPts val="400"/>
              </a:spcBef>
              <a:spcAft>
                <a:spcPts val="0"/>
              </a:spcAft>
              <a:buClr>
                <a:schemeClr val="accent1"/>
              </a:buClr>
              <a:buSzPct val="68000"/>
              <a:buFont typeface="Wingdings 3"/>
              <a:buNone/>
              <a:tabLst/>
              <a:defRPr/>
            </a:pPr>
            <a:endParaRPr kumimoji="0" lang="en-CA" sz="2800" b="0" i="0" u="none" strike="noStrike" kern="1200" cap="none" spc="0" normalizeH="0" baseline="0" noProof="0" dirty="0" smtClean="0">
              <a:ln>
                <a:noFill/>
              </a:ln>
              <a:solidFill>
                <a:schemeClr val="tx2"/>
              </a:solidFill>
              <a:effectLst/>
              <a:uLnTx/>
              <a:uFillTx/>
              <a:latin typeface="+mn-lt"/>
              <a:ea typeface="+mn-ea"/>
              <a:cs typeface="+mn-cs"/>
            </a:endParaRPr>
          </a:p>
          <a:p>
            <a:pPr marL="0" marR="64008" lvl="0" indent="0" algn="r" defTabSz="914400" rtl="0" eaLnBrk="1" fontAlgn="auto" latinLnBrk="0" hangingPunct="1">
              <a:lnSpc>
                <a:spcPct val="90000"/>
              </a:lnSpc>
              <a:spcBef>
                <a:spcPts val="400"/>
              </a:spcBef>
              <a:spcAft>
                <a:spcPts val="0"/>
              </a:spcAft>
              <a:buClr>
                <a:schemeClr val="accent1"/>
              </a:buClr>
              <a:buSzPct val="68000"/>
              <a:buFont typeface="Wingdings 3"/>
              <a:buNone/>
              <a:tabLst/>
              <a:defRPr/>
            </a:pPr>
            <a:endParaRPr kumimoji="0" lang="en-CA" sz="2800" b="0" i="0" u="none" strike="noStrike" kern="1200" cap="none" spc="0" normalizeH="0" baseline="0" noProof="0" dirty="0" smtClean="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7" name="TextBox 6"/>
          <p:cNvSpPr txBox="1"/>
          <p:nvPr/>
        </p:nvSpPr>
        <p:spPr>
          <a:xfrm>
            <a:off x="2357422" y="500042"/>
            <a:ext cx="6572296" cy="723275"/>
          </a:xfrm>
          <a:prstGeom prst="rect">
            <a:avLst/>
          </a:prstGeom>
          <a:noFill/>
        </p:spPr>
        <p:txBody>
          <a:bodyPr wrap="square" rtlCol="0">
            <a:spAutoFit/>
          </a:bodyPr>
          <a:lstStyle/>
          <a:p>
            <a:r>
              <a:rPr lang="en-CA" sz="4100" b="1" dirty="0" smtClean="0">
                <a:solidFill>
                  <a:srgbClr val="7030A0"/>
                </a:solidFill>
                <a:effectLst>
                  <a:outerShdw blurRad="38100" dist="38100" dir="2700000" algn="tl">
                    <a:srgbClr val="000000">
                      <a:alpha val="43137"/>
                    </a:srgbClr>
                  </a:outerShdw>
                </a:effectLst>
              </a:rPr>
              <a:t>Presentation Agenda</a:t>
            </a:r>
            <a:endParaRPr lang="en-CA" dirty="0">
              <a:solidFill>
                <a:srgbClr val="7030A0"/>
              </a:solidFill>
              <a:effectLst>
                <a:outerShdw blurRad="38100" dist="38100" dir="2700000" algn="tl">
                  <a:srgbClr val="000000">
                    <a:alpha val="43137"/>
                  </a:srgbClr>
                </a:outerShdw>
              </a:effectLst>
            </a:endParaRPr>
          </a:p>
        </p:txBody>
      </p:sp>
      <p:sp>
        <p:nvSpPr>
          <p:cNvPr id="9" name="TextBox 8"/>
          <p:cNvSpPr txBox="1"/>
          <p:nvPr/>
        </p:nvSpPr>
        <p:spPr>
          <a:xfrm>
            <a:off x="1000100" y="2285992"/>
            <a:ext cx="6786610" cy="1446550"/>
          </a:xfrm>
          <a:prstGeom prst="rect">
            <a:avLst/>
          </a:prstGeom>
          <a:noFill/>
        </p:spPr>
        <p:txBody>
          <a:bodyPr wrap="square" rtlCol="0">
            <a:spAutoFit/>
          </a:bodyPr>
          <a:lstStyle/>
          <a:p>
            <a:pPr algn="ctr"/>
            <a:r>
              <a:rPr lang="en-CA" sz="4400" b="1" dirty="0" smtClean="0"/>
              <a:t>1. GLOBAL FINANCIAL LITERACY PERSPECTIVES</a:t>
            </a:r>
            <a:endParaRPr lang="en-CA" sz="4400" b="1"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1214422"/>
            <a:ext cx="7772400" cy="5248299"/>
          </a:xfrm>
        </p:spPr>
        <p:txBody>
          <a:bodyPr>
            <a:normAutofit/>
          </a:bodyPr>
          <a:lstStyle/>
          <a:p>
            <a:pPr algn="ctr"/>
            <a:r>
              <a:rPr lang="en-CA" sz="3600" dirty="0" smtClean="0"/>
              <a:t/>
            </a:r>
            <a:br>
              <a:rPr lang="en-CA" sz="3600" dirty="0" smtClean="0"/>
            </a:br>
            <a:endParaRPr lang="en-CA" sz="4000" dirty="0"/>
          </a:p>
        </p:txBody>
      </p:sp>
      <p:pic>
        <p:nvPicPr>
          <p:cNvPr id="1026" name="Picture 2"/>
          <p:cNvPicPr>
            <a:picLocks noChangeAspect="1" noChangeArrowheads="1"/>
          </p:cNvPicPr>
          <p:nvPr/>
        </p:nvPicPr>
        <p:blipFill>
          <a:blip r:embed="rId3" cstate="print"/>
          <a:srcRect/>
          <a:stretch>
            <a:fillRect/>
          </a:stretch>
        </p:blipFill>
        <p:spPr bwMode="auto">
          <a:xfrm>
            <a:off x="539552" y="260649"/>
            <a:ext cx="1634008" cy="1096650"/>
          </a:xfrm>
          <a:prstGeom prst="rect">
            <a:avLst/>
          </a:prstGeom>
          <a:noFill/>
          <a:ln w="9525">
            <a:noFill/>
            <a:miter lim="800000"/>
            <a:headEnd/>
            <a:tailEnd/>
          </a:ln>
          <a:effectLst/>
        </p:spPr>
      </p:pic>
      <p:pic>
        <p:nvPicPr>
          <p:cNvPr id="6" name="Picture 5" descr="OAME-logo-e1303918460546.jpg"/>
          <p:cNvPicPr>
            <a:picLocks noChangeAspect="1"/>
          </p:cNvPicPr>
          <p:nvPr/>
        </p:nvPicPr>
        <p:blipFill>
          <a:blip r:embed="rId4" cstate="print"/>
          <a:stretch>
            <a:fillRect/>
          </a:stretch>
        </p:blipFill>
        <p:spPr>
          <a:xfrm>
            <a:off x="7286644" y="285728"/>
            <a:ext cx="1262058" cy="1118183"/>
          </a:xfrm>
          <a:prstGeom prst="rect">
            <a:avLst/>
          </a:prstGeom>
        </p:spPr>
      </p:pic>
      <p:pic>
        <p:nvPicPr>
          <p:cNvPr id="4098" name="Picture 2" descr="C:\Users\MINE\AppData\Local\Microsoft\Windows\Temporary Internet Files\Content.IE5\J1V9GIXQ\MM900254500[1].gif"/>
          <p:cNvPicPr>
            <a:picLocks noChangeAspect="1" noChangeArrowheads="1" noCrop="1"/>
          </p:cNvPicPr>
          <p:nvPr/>
        </p:nvPicPr>
        <p:blipFill>
          <a:blip r:embed="rId5" cstate="print"/>
          <a:srcRect/>
          <a:stretch>
            <a:fillRect/>
          </a:stretch>
        </p:blipFill>
        <p:spPr bwMode="auto">
          <a:xfrm>
            <a:off x="3428992" y="2071678"/>
            <a:ext cx="2262200" cy="2262200"/>
          </a:xfrm>
          <a:prstGeom prst="rect">
            <a:avLst/>
          </a:prstGeom>
          <a:noFill/>
        </p:spPr>
      </p:pic>
      <p:sp>
        <p:nvSpPr>
          <p:cNvPr id="8" name="TextBox 7"/>
          <p:cNvSpPr txBox="1"/>
          <p:nvPr/>
        </p:nvSpPr>
        <p:spPr>
          <a:xfrm>
            <a:off x="2571736" y="571480"/>
            <a:ext cx="4214842" cy="769441"/>
          </a:xfrm>
          <a:prstGeom prst="rect">
            <a:avLst/>
          </a:prstGeom>
          <a:noFill/>
        </p:spPr>
        <p:txBody>
          <a:bodyPr wrap="square" rtlCol="0">
            <a:spAutoFit/>
          </a:bodyPr>
          <a:lstStyle/>
          <a:p>
            <a:pPr algn="ctr"/>
            <a:r>
              <a:rPr lang="en-CA" sz="4400" b="1" dirty="0" smtClean="0">
                <a:solidFill>
                  <a:schemeClr val="tx2"/>
                </a:solidFill>
                <a:effectLst>
                  <a:outerShdw blurRad="38100" dist="38100" dir="2700000" algn="tl">
                    <a:srgbClr val="000000">
                      <a:alpha val="43137"/>
                    </a:srgbClr>
                  </a:outerShdw>
                </a:effectLst>
              </a:rPr>
              <a:t>Q &amp; A</a:t>
            </a:r>
            <a:endParaRPr lang="en-CA" sz="4400" b="1" dirty="0">
              <a:solidFill>
                <a:schemeClr val="tx2"/>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428596" y="500042"/>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Content Placeholder 9"/>
          <p:cNvSpPr>
            <a:spLocks noGrp="1"/>
          </p:cNvSpPr>
          <p:nvPr>
            <p:ph idx="1"/>
          </p:nvPr>
        </p:nvSpPr>
        <p:spPr/>
        <p:txBody>
          <a:bodyPr>
            <a:normAutofit/>
          </a:bodyPr>
          <a:lstStyle/>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p:txBody>
      </p:sp>
      <p:sp>
        <p:nvSpPr>
          <p:cNvPr id="9" name="Title 8"/>
          <p:cNvSpPr>
            <a:spLocks noGrp="1"/>
          </p:cNvSpPr>
          <p:nvPr>
            <p:ph type="title"/>
          </p:nvPr>
        </p:nvSpPr>
        <p:spPr/>
        <p:txBody>
          <a:bodyPr>
            <a:normAutofit/>
          </a:bodyPr>
          <a:lstStyle/>
          <a:p>
            <a:r>
              <a:rPr lang="en-US" dirty="0" smtClean="0"/>
              <a:t> 		</a:t>
            </a:r>
            <a:endParaRPr lang="en-CA" dirty="0"/>
          </a:p>
        </p:txBody>
      </p:sp>
      <p:pic>
        <p:nvPicPr>
          <p:cNvPr id="7" name="Picture 6" descr="OAME-logo-e1303918460546.jpg"/>
          <p:cNvPicPr>
            <a:picLocks noChangeAspect="1"/>
          </p:cNvPicPr>
          <p:nvPr/>
        </p:nvPicPr>
        <p:blipFill>
          <a:blip r:embed="rId4" cstate="print"/>
          <a:stretch>
            <a:fillRect/>
          </a:stretch>
        </p:blipFill>
        <p:spPr>
          <a:xfrm>
            <a:off x="7143768" y="571480"/>
            <a:ext cx="1262058" cy="1118183"/>
          </a:xfrm>
          <a:prstGeom prst="rect">
            <a:avLst/>
          </a:prstGeom>
        </p:spPr>
      </p:pic>
      <p:sp>
        <p:nvSpPr>
          <p:cNvPr id="8" name="Rectangle 7"/>
          <p:cNvSpPr/>
          <p:nvPr/>
        </p:nvSpPr>
        <p:spPr>
          <a:xfrm>
            <a:off x="1071538" y="2274838"/>
            <a:ext cx="7429552" cy="3000821"/>
          </a:xfrm>
          <a:prstGeom prst="rect">
            <a:avLst/>
          </a:prstGeom>
        </p:spPr>
        <p:txBody>
          <a:bodyPr wrap="square">
            <a:spAutoFit/>
          </a:bodyPr>
          <a:lstStyle/>
          <a:p>
            <a:pPr algn="ctr"/>
            <a:r>
              <a:rPr lang="en-CA" sz="2700" b="1" dirty="0" smtClean="0"/>
              <a:t>Thank you  for attention and participation in this presentation. </a:t>
            </a:r>
          </a:p>
          <a:p>
            <a:pPr algn="ctr"/>
            <a:r>
              <a:rPr lang="en-CA" sz="2700" b="1" dirty="0" smtClean="0"/>
              <a:t/>
            </a:r>
            <a:br>
              <a:rPr lang="en-CA" sz="2700" b="1" dirty="0" smtClean="0"/>
            </a:br>
            <a:r>
              <a:rPr lang="en-CA" sz="2700" b="1" dirty="0" smtClean="0"/>
              <a:t>We hope that you enjoy the lessons that have been </a:t>
            </a:r>
            <a:r>
              <a:rPr lang="en-CA" sz="2700" b="1" dirty="0" smtClean="0"/>
              <a:t>created for you and your students </a:t>
            </a:r>
            <a:r>
              <a:rPr lang="en-CA" sz="2700" b="1" dirty="0" smtClean="0"/>
              <a:t>by OAME to assist you in meeting financial literacy expectations.</a:t>
            </a:r>
            <a:endParaRPr lang="en-CA" sz="27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357422" y="357166"/>
            <a:ext cx="6336704" cy="1077218"/>
          </a:xfrm>
          <a:prstGeom prst="rect">
            <a:avLst/>
          </a:prstGeom>
          <a:noFill/>
        </p:spPr>
        <p:txBody>
          <a:bodyPr wrap="square" rtlCol="0">
            <a:spAutoFit/>
          </a:bodyPr>
          <a:lstStyle/>
          <a:p>
            <a:r>
              <a:rPr lang="en-CA" sz="3200" dirty="0" smtClean="0"/>
              <a:t>SO WHAT IS FINANCIAL LITERACY?</a:t>
            </a:r>
            <a:endParaRPr lang="en-CA" sz="3200" dirty="0"/>
          </a:p>
        </p:txBody>
      </p:sp>
      <p:sp>
        <p:nvSpPr>
          <p:cNvPr id="8" name="Rectangle 7"/>
          <p:cNvSpPr/>
          <p:nvPr/>
        </p:nvSpPr>
        <p:spPr>
          <a:xfrm>
            <a:off x="357158" y="1643050"/>
            <a:ext cx="8215370" cy="4524315"/>
          </a:xfrm>
          <a:prstGeom prst="rect">
            <a:avLst/>
          </a:prstGeom>
        </p:spPr>
        <p:txBody>
          <a:bodyPr wrap="square">
            <a:spAutoFit/>
          </a:bodyPr>
          <a:lstStyle/>
          <a:p>
            <a:pPr marL="341313" indent="-341313">
              <a:buFont typeface="Wingdings" pitchFamily="2" charset="2"/>
              <a:buChar char="§"/>
            </a:pPr>
            <a:r>
              <a:rPr lang="en-US" sz="2400" dirty="0" smtClean="0"/>
              <a:t>Wikipedia defines financial literacy as “the ability to understand finance”. </a:t>
            </a:r>
          </a:p>
          <a:p>
            <a:pPr marL="341313" indent="-341313">
              <a:buFont typeface="Wingdings" pitchFamily="2" charset="2"/>
              <a:buChar char="§"/>
            </a:pPr>
            <a:endParaRPr lang="en-US" sz="2400" dirty="0" smtClean="0"/>
          </a:p>
          <a:p>
            <a:pPr marL="341313" indent="-341313">
              <a:buFont typeface="Wingdings" pitchFamily="2" charset="2"/>
              <a:buChar char="§"/>
            </a:pPr>
            <a:r>
              <a:rPr lang="en-US" sz="2400" dirty="0" smtClean="0"/>
              <a:t>More specifically, it refers to the set of skills and knowledge that allows an individual to make informed and effective decisions through their understanding of finances</a:t>
            </a:r>
          </a:p>
          <a:p>
            <a:pPr marL="341313" indent="-341313">
              <a:buFont typeface="Wingdings" pitchFamily="2" charset="2"/>
              <a:buChar char="§"/>
            </a:pPr>
            <a:endParaRPr lang="en-US" sz="2400" dirty="0" smtClean="0"/>
          </a:p>
          <a:p>
            <a:pPr marL="341313" indent="-341313">
              <a:buFont typeface="Wingdings" pitchFamily="2" charset="2"/>
              <a:buChar char="§"/>
            </a:pPr>
            <a:r>
              <a:rPr lang="en-US" sz="2400" dirty="0" smtClean="0"/>
              <a:t>Simply put, financial literacy can refer to an individual's ability to make informed judgments and effective decisions about the use and management of their money. </a:t>
            </a:r>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1428728" y="3929066"/>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28860" y="357166"/>
            <a:ext cx="6336704" cy="1077218"/>
          </a:xfrm>
          <a:prstGeom prst="rect">
            <a:avLst/>
          </a:prstGeom>
          <a:noFill/>
        </p:spPr>
        <p:txBody>
          <a:bodyPr wrap="square" rtlCol="0">
            <a:spAutoFit/>
          </a:bodyPr>
          <a:lstStyle/>
          <a:p>
            <a:r>
              <a:rPr lang="en-CA" sz="3200" dirty="0" smtClean="0"/>
              <a:t>GLOBAL IMPORTANCE OF FINANCIAL EDUCATION</a:t>
            </a:r>
            <a:endParaRPr lang="en-CA" sz="3200" dirty="0"/>
          </a:p>
        </p:txBody>
      </p:sp>
      <p:sp>
        <p:nvSpPr>
          <p:cNvPr id="6" name="Rectangle 5"/>
          <p:cNvSpPr/>
          <p:nvPr/>
        </p:nvSpPr>
        <p:spPr>
          <a:xfrm>
            <a:off x="500034" y="2143116"/>
            <a:ext cx="8072494" cy="2677656"/>
          </a:xfrm>
          <a:prstGeom prst="rect">
            <a:avLst/>
          </a:prstGeom>
          <a:ln>
            <a:solidFill>
              <a:schemeClr val="accent1"/>
            </a:solidFill>
          </a:ln>
        </p:spPr>
        <p:txBody>
          <a:bodyPr wrap="square">
            <a:spAutoFit/>
          </a:bodyPr>
          <a:lstStyle/>
          <a:p>
            <a:r>
              <a:rPr lang="en-US" sz="2400" dirty="0" smtClean="0"/>
              <a:t>“Financial education can benefit consumers of all ages and income levels. For young adults just beginning their working lives, it can provide basic tools for budgeting and saving so that expenses and debt can be kept under control. “</a:t>
            </a:r>
          </a:p>
          <a:p>
            <a:endParaRPr lang="en-US" sz="2400" dirty="0" smtClean="0"/>
          </a:p>
          <a:p>
            <a:r>
              <a:rPr lang="en-US" sz="2400" dirty="0" smtClean="0"/>
              <a:t>– OECD, </a:t>
            </a:r>
            <a:r>
              <a:rPr lang="en-US" sz="2400" i="1" dirty="0" smtClean="0"/>
              <a:t>Improving Financial Literacy: Analysis of Issues and Policies, 2005</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357422" y="285728"/>
            <a:ext cx="6572296" cy="1077218"/>
          </a:xfrm>
          <a:prstGeom prst="rect">
            <a:avLst/>
          </a:prstGeom>
          <a:noFill/>
        </p:spPr>
        <p:txBody>
          <a:bodyPr wrap="square" rtlCol="0">
            <a:spAutoFit/>
          </a:bodyPr>
          <a:lstStyle/>
          <a:p>
            <a:r>
              <a:rPr lang="en-CA" sz="3200" dirty="0" smtClean="0"/>
              <a:t>AWARENESS OF FINANCIAL LITERACY IN THE U.S. </a:t>
            </a:r>
            <a:endParaRPr lang="en-CA" sz="3200" dirty="0"/>
          </a:p>
        </p:txBody>
      </p:sp>
      <p:sp>
        <p:nvSpPr>
          <p:cNvPr id="6" name="Rectangle 5"/>
          <p:cNvSpPr/>
          <p:nvPr/>
        </p:nvSpPr>
        <p:spPr>
          <a:xfrm>
            <a:off x="500034" y="1785926"/>
            <a:ext cx="8215370" cy="4154983"/>
          </a:xfrm>
          <a:prstGeom prst="rect">
            <a:avLst/>
          </a:prstGeom>
        </p:spPr>
        <p:txBody>
          <a:bodyPr wrap="square">
            <a:spAutoFit/>
          </a:bodyPr>
          <a:lstStyle/>
          <a:p>
            <a:pPr marL="352425" indent="-352425">
              <a:buFont typeface="Wingdings" charset="2"/>
              <a:buChar char="§"/>
            </a:pPr>
            <a:r>
              <a:rPr lang="en-CA" sz="2400" dirty="0" smtClean="0"/>
              <a:t>2003: U.S. Senate designated April as </a:t>
            </a:r>
            <a:r>
              <a:rPr lang="en-CA" sz="2400" i="1" dirty="0" smtClean="0"/>
              <a:t>Financial Literacy for Youth Month</a:t>
            </a:r>
          </a:p>
          <a:p>
            <a:pPr marL="352425" indent="-352425">
              <a:buFont typeface="Wingdings" charset="2"/>
              <a:buChar char="§"/>
            </a:pPr>
            <a:endParaRPr lang="en-CA" sz="2400" dirty="0" smtClean="0"/>
          </a:p>
          <a:p>
            <a:pPr marL="352425" indent="-352425">
              <a:buFont typeface="Wingdings" charset="2"/>
              <a:buChar char="§"/>
            </a:pPr>
            <a:r>
              <a:rPr lang="en-CA" sz="2400" dirty="0" smtClean="0"/>
              <a:t>2004: Senate passes Resolution 316 that officially recognizes April as </a:t>
            </a:r>
            <a:r>
              <a:rPr lang="en-CA" sz="2400" i="1" dirty="0" smtClean="0"/>
              <a:t>National Financial Literacy Month</a:t>
            </a:r>
          </a:p>
          <a:p>
            <a:pPr marL="352425" indent="-352425">
              <a:buFont typeface="Wingdings" charset="2"/>
              <a:buChar char="§"/>
            </a:pPr>
            <a:endParaRPr lang="en-CA" sz="2400" i="1" dirty="0" smtClean="0"/>
          </a:p>
          <a:p>
            <a:pPr marL="352425" indent="-352425">
              <a:buFont typeface="Wingdings" charset="2"/>
              <a:buChar char="§"/>
            </a:pPr>
            <a:r>
              <a:rPr lang="en-CA" sz="2400" dirty="0" smtClean="0"/>
              <a:t>2011: </a:t>
            </a:r>
            <a:r>
              <a:rPr lang="en-CA" sz="2400" dirty="0" smtClean="0">
                <a:solidFill>
                  <a:srgbClr val="C00000"/>
                </a:solidFill>
                <a:hlinkClick r:id="rId4"/>
              </a:rPr>
              <a:t>Presidential Proclamation – National Financial Literacy Month</a:t>
            </a:r>
            <a:endParaRPr lang="en-CA" sz="2400" dirty="0" smtClean="0">
              <a:solidFill>
                <a:srgbClr val="C00000"/>
              </a:solidFill>
            </a:endParaRPr>
          </a:p>
          <a:p>
            <a:pPr>
              <a:buFont typeface="Arial" pitchFamily="34" charset="0"/>
              <a:buChar char="•"/>
            </a:pPr>
            <a:endParaRPr lang="en-CA"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539552" y="260648"/>
            <a:ext cx="1656184" cy="1111533"/>
          </a:xfrm>
          <a:prstGeom prst="rect">
            <a:avLst/>
          </a:prstGeom>
          <a:noFill/>
          <a:ln w="9525">
            <a:noFill/>
            <a:miter lim="800000"/>
            <a:headEnd/>
            <a:tailEnd/>
          </a:ln>
          <a:effectLst/>
        </p:spPr>
      </p:pic>
      <p:sp>
        <p:nvSpPr>
          <p:cNvPr id="2064" name="Rectangle 1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CA"/>
          </a:p>
        </p:txBody>
      </p:sp>
      <p:sp>
        <p:nvSpPr>
          <p:cNvPr id="2071" name="Rectangle 23"/>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TextBox 24"/>
          <p:cNvSpPr txBox="1"/>
          <p:nvPr/>
        </p:nvSpPr>
        <p:spPr>
          <a:xfrm>
            <a:off x="2438400" y="152400"/>
            <a:ext cx="6477000" cy="1077218"/>
          </a:xfrm>
          <a:prstGeom prst="rect">
            <a:avLst/>
          </a:prstGeom>
          <a:noFill/>
        </p:spPr>
        <p:txBody>
          <a:bodyPr wrap="square" rtlCol="0">
            <a:spAutoFit/>
          </a:bodyPr>
          <a:lstStyle/>
          <a:p>
            <a:r>
              <a:rPr lang="en-CA" sz="3200" dirty="0" smtClean="0"/>
              <a:t>AWARENESS OF FINANCIAL LITERACY IN NEW ZEALAND</a:t>
            </a:r>
            <a:endParaRPr lang="en-CA" sz="3200" dirty="0"/>
          </a:p>
        </p:txBody>
      </p:sp>
      <p:sp>
        <p:nvSpPr>
          <p:cNvPr id="6" name="Rectangle 5"/>
          <p:cNvSpPr/>
          <p:nvPr/>
        </p:nvSpPr>
        <p:spPr>
          <a:xfrm>
            <a:off x="533400" y="1981200"/>
            <a:ext cx="8215370" cy="4154984"/>
          </a:xfrm>
          <a:prstGeom prst="rect">
            <a:avLst/>
          </a:prstGeom>
        </p:spPr>
        <p:txBody>
          <a:bodyPr wrap="square">
            <a:spAutoFit/>
          </a:bodyPr>
          <a:lstStyle/>
          <a:p>
            <a:r>
              <a:rPr lang="en-US" sz="2400" dirty="0" smtClean="0"/>
              <a:t>The </a:t>
            </a:r>
            <a:r>
              <a:rPr lang="en-US" sz="2400" dirty="0" smtClean="0">
                <a:hlinkClick r:id="rId4"/>
              </a:rPr>
              <a:t>New Zealand Network For Financial Literacy </a:t>
            </a:r>
            <a:r>
              <a:rPr lang="en-US" sz="2400" dirty="0" smtClean="0"/>
              <a:t> is one of many global organizations focusing on financial education. The level of your financial literacy affects your quality of life profoundly. It shapes your ability to:</a:t>
            </a:r>
          </a:p>
          <a:p>
            <a:endParaRPr lang="en-US" sz="2400" dirty="0" smtClean="0"/>
          </a:p>
          <a:p>
            <a:pPr marL="346075" indent="-346075">
              <a:buFont typeface="Wingdings" pitchFamily="2" charset="2"/>
              <a:buChar char="§"/>
            </a:pPr>
            <a:r>
              <a:rPr lang="en-US" sz="2400" dirty="0" smtClean="0"/>
              <a:t>provide for yourself and your family </a:t>
            </a:r>
          </a:p>
          <a:p>
            <a:pPr marL="346075" indent="-346075">
              <a:buFont typeface="Wingdings" pitchFamily="2" charset="2"/>
              <a:buChar char="§"/>
            </a:pPr>
            <a:endParaRPr lang="en-US" sz="2400" dirty="0" smtClean="0"/>
          </a:p>
          <a:p>
            <a:pPr marL="346075" indent="-346075">
              <a:buFont typeface="Wingdings" pitchFamily="2" charset="2"/>
              <a:buChar char="§"/>
            </a:pPr>
            <a:r>
              <a:rPr lang="en-US" sz="2400" dirty="0" smtClean="0"/>
              <a:t>invest in your future and the future of your children </a:t>
            </a:r>
          </a:p>
          <a:p>
            <a:pPr marL="346075" indent="-346075">
              <a:buFont typeface="Wingdings" pitchFamily="2" charset="2"/>
              <a:buChar char="§"/>
            </a:pPr>
            <a:endParaRPr lang="en-US" sz="2400" dirty="0" smtClean="0"/>
          </a:p>
          <a:p>
            <a:pPr marL="346075" indent="-346075">
              <a:buFont typeface="Wingdings" pitchFamily="2" charset="2"/>
              <a:buChar char="§"/>
            </a:pPr>
            <a:r>
              <a:rPr lang="en-US" sz="2400" dirty="0" smtClean="0"/>
              <a:t>contribute to your community as a good citizen</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Financial Literacy Education in Ontario Schools&amp;quot;&quot;/&gt;&lt;property id=&quot;20307&quot; value=&quot;256&quot;/&gt;&lt;/object&gt;&lt;object type=&quot;3&quot; unique_id=&quot;10005&quot;&gt;&lt;property id=&quot;20148&quot; value=&quot;5&quot;/&gt;&lt;property id=&quot;20300&quot; value=&quot;Slide 2 - &amp;quot;A product of the Ontario Association for Mathematics Education  funded by the Ministry of Education&amp;#x0D;&amp;#x0A;&amp;#x0D;&amp;#x0A;&amp;quot;&quot;/&gt;&lt;property id=&quot;20307&quot; value=&quot;277&quot;/&gt;&lt;/object&gt;&lt;object type=&quot;3&quot; unique_id=&quot;10006&quot;&gt;&lt;property id=&quot;20148&quot; value=&quot;5&quot;/&gt;&lt;property id=&quot;20300&quot; value=&quot;Slide 3&quot;/&gt;&lt;property id=&quot;20307&quot; value=&quot;279&quot;/&gt;&lt;/object&gt;&lt;object type=&quot;3&quot; unique_id=&quot;10007&quot;&gt;&lt;property id=&quot;20148&quot; value=&quot;5&quot;/&gt;&lt;property id=&quot;20300&quot; value=&quot;Slide 4&quot;/&gt;&lt;property id=&quot;20307&quot; value=&quot;322&quot;/&gt;&lt;/object&gt;&lt;object type=&quot;3&quot; unique_id=&quot;10008&quot;&gt;&lt;property id=&quot;20148&quot; value=&quot;5&quot;/&gt;&lt;property id=&quot;20300&quot; value=&quot;Slide 5&quot;/&gt;&lt;property id=&quot;20307&quot; value=&quot;326&quot;/&gt;&lt;/object&gt;&lt;object type=&quot;3&quot; unique_id=&quot;10009&quot;&gt;&lt;property id=&quot;20148&quot; value=&quot;5&quot;/&gt;&lt;property id=&quot;20300&quot; value=&quot;Slide 6&quot;/&gt;&lt;property id=&quot;20307&quot; value=&quot;265&quot;/&gt;&lt;/object&gt;&lt;object type=&quot;3&quot; unique_id=&quot;10010&quot;&gt;&lt;property id=&quot;20148&quot; value=&quot;5&quot;/&gt;&lt;property id=&quot;20300&quot; value=&quot;Slide 7&quot;/&gt;&lt;property id=&quot;20307&quot; value=&quot;296&quot;/&gt;&lt;/object&gt;&lt;object type=&quot;3&quot; unique_id=&quot;10011&quot;&gt;&lt;property id=&quot;20148&quot; value=&quot;5&quot;/&gt;&lt;property id=&quot;20300&quot; value=&quot;Slide 8&quot;/&gt;&lt;property id=&quot;20307&quot; value=&quot;323&quot;/&gt;&lt;/object&gt;&lt;object type=&quot;3&quot; unique_id=&quot;10012&quot;&gt;&lt;property id=&quot;20148&quot; value=&quot;5&quot;/&gt;&lt;property id=&quot;20300&quot; value=&quot;Slide 9&quot;/&gt;&lt;property id=&quot;20307&quot; value=&quot;309&quot;/&gt;&lt;/object&gt;&lt;object type=&quot;3&quot; unique_id=&quot;10013&quot;&gt;&lt;property id=&quot;20148&quot; value=&quot;5&quot;/&gt;&lt;property id=&quot;20300&quot; value=&quot;Slide 10&quot;/&gt;&lt;property id=&quot;20307&quot; value=&quot;325&quot;/&gt;&lt;/object&gt;&lt;object type=&quot;3&quot; unique_id=&quot;10014&quot;&gt;&lt;property id=&quot;20148&quot; value=&quot;5&quot;/&gt;&lt;property id=&quot;20300&quot; value=&quot;Slide 11&quot;/&gt;&lt;property id=&quot;20307&quot; value=&quot;327&quot;/&gt;&lt;/object&gt;&lt;object type=&quot;3&quot; unique_id=&quot;10015&quot;&gt;&lt;property id=&quot;20148&quot; value=&quot;5&quot;/&gt;&lt;property id=&quot;20300&quot; value=&quot;Slide 12&quot;/&gt;&lt;property id=&quot;20307&quot; value=&quot;321&quot;/&gt;&lt;/object&gt;&lt;object type=&quot;3&quot; unique_id=&quot;10016&quot;&gt;&lt;property id=&quot;20148&quot; value=&quot;5&quot;/&gt;&lt;property id=&quot;20300&quot; value=&quot;Slide 13&quot;/&gt;&lt;property id=&quot;20307&quot; value=&quot;301&quot;/&gt;&lt;/object&gt;&lt;object type=&quot;3&quot; unique_id=&quot;10017&quot;&gt;&lt;property id=&quot;20148&quot; value=&quot;5&quot;/&gt;&lt;property id=&quot;20300&quot; value=&quot;Slide 14&quot;/&gt;&lt;property id=&quot;20307&quot; value=&quot;288&quot;/&gt;&lt;/object&gt;&lt;object type=&quot;3&quot; unique_id=&quot;10018&quot;&gt;&lt;property id=&quot;20148&quot; value=&quot;5&quot;/&gt;&lt;property id=&quot;20300&quot; value=&quot;Slide 15&quot;/&gt;&lt;property id=&quot;20307&quot; value=&quot;328&quot;/&gt;&lt;/object&gt;&lt;object type=&quot;3&quot; unique_id=&quot;10019&quot;&gt;&lt;property id=&quot;20148&quot; value=&quot;5&quot;/&gt;&lt;property id=&quot;20300&quot; value=&quot;Slide 16&quot;/&gt;&lt;property id=&quot;20307&quot; value=&quot;299&quot;/&gt;&lt;/object&gt;&lt;object type=&quot;3&quot; unique_id=&quot;10020&quot;&gt;&lt;property id=&quot;20148&quot; value=&quot;5&quot;/&gt;&lt;property id=&quot;20300&quot; value=&quot;Slide 17&quot;/&gt;&lt;property id=&quot;20307&quot; value=&quot;292&quot;/&gt;&lt;/object&gt;&lt;object type=&quot;3&quot; unique_id=&quot;10021&quot;&gt;&lt;property id=&quot;20148&quot; value=&quot;5&quot;/&gt;&lt;property id=&quot;20300&quot; value=&quot;Slide 18&quot;/&gt;&lt;property id=&quot;20307&quot; value=&quot;305&quot;/&gt;&lt;/object&gt;&lt;object type=&quot;3&quot; unique_id=&quot;10022&quot;&gt;&lt;property id=&quot;20148&quot; value=&quot;5&quot;/&gt;&lt;property id=&quot;20300&quot; value=&quot;Slide 19&quot;/&gt;&lt;property id=&quot;20307&quot; value=&quot;310&quot;/&gt;&lt;/object&gt;&lt;object type=&quot;3&quot; unique_id=&quot;10023&quot;&gt;&lt;property id=&quot;20148&quot; value=&quot;5&quot;/&gt;&lt;property id=&quot;20300&quot; value=&quot;Slide 20&quot;/&gt;&lt;property id=&quot;20307&quot; value=&quot;308&quot;/&gt;&lt;/object&gt;&lt;object type=&quot;3&quot; unique_id=&quot;10024&quot;&gt;&lt;property id=&quot;20148&quot; value=&quot;5&quot;/&gt;&lt;property id=&quot;20300&quot; value=&quot;Slide 21&quot;/&gt;&lt;property id=&quot;20307&quot; value=&quot;300&quot;/&gt;&lt;/object&gt;&lt;object type=&quot;3&quot; unique_id=&quot;10025&quot;&gt;&lt;property id=&quot;20148&quot; value=&quot;5&quot;/&gt;&lt;property id=&quot;20300&quot; value=&quot;Slide 22&quot;/&gt;&lt;property id=&quot;20307&quot; value=&quot;319&quot;/&gt;&lt;/object&gt;&lt;object type=&quot;3&quot; unique_id=&quot;10026&quot;&gt;&lt;property id=&quot;20148&quot; value=&quot;5&quot;/&gt;&lt;property id=&quot;20300&quot; value=&quot;Slide 23&quot;/&gt;&lt;property id=&quot;20307&quot; value=&quot;320&quot;/&gt;&lt;/object&gt;&lt;object type=&quot;3&quot; unique_id=&quot;10027&quot;&gt;&lt;property id=&quot;20148&quot; value=&quot;5&quot;/&gt;&lt;property id=&quot;20300&quot; value=&quot;Slide 24&quot;/&gt;&lt;property id=&quot;20307&quot; value=&quot;294&quot;/&gt;&lt;/object&gt;&lt;object type=&quot;3&quot; unique_id=&quot;10028&quot;&gt;&lt;property id=&quot;20148&quot; value=&quot;5&quot;/&gt;&lt;property id=&quot;20300&quot; value=&quot;Slide 25&quot;/&gt;&lt;property id=&quot;20307&quot; value=&quot;295&quot;/&gt;&lt;/object&gt;&lt;object type=&quot;3&quot; unique_id=&quot;10029&quot;&gt;&lt;property id=&quot;20148&quot; value=&quot;5&quot;/&gt;&lt;property id=&quot;20300&quot; value=&quot;Slide 26&quot;/&gt;&lt;property id=&quot;20307&quot; value=&quot;290&quot;/&gt;&lt;/object&gt;&lt;object type=&quot;3&quot; unique_id=&quot;10030&quot;&gt;&lt;property id=&quot;20148&quot; value=&quot;5&quot;/&gt;&lt;property id=&quot;20300&quot; value=&quot;Slide 27&quot;/&gt;&lt;property id=&quot;20307&quot; value=&quot;281&quot;/&gt;&lt;/object&gt;&lt;object type=&quot;3&quot; unique_id=&quot;10031&quot;&gt;&lt;property id=&quot;20148&quot; value=&quot;5&quot;/&gt;&lt;property id=&quot;20300&quot; value=&quot;Slide 28&quot;/&gt;&lt;property id=&quot;20307&quot; value=&quot;287&quot;/&gt;&lt;/object&gt;&lt;object type=&quot;3&quot; unique_id=&quot;10032&quot;&gt;&lt;property id=&quot;20148&quot; value=&quot;5&quot;/&gt;&lt;property id=&quot;20300&quot; value=&quot;Slide 29&quot;/&gt;&lt;property id=&quot;20307&quot; value=&quot;329&quot;/&gt;&lt;/object&gt;&lt;object type=&quot;3&quot; unique_id=&quot;10033&quot;&gt;&lt;property id=&quot;20148&quot; value=&quot;5&quot;/&gt;&lt;property id=&quot;20300&quot; value=&quot;Slide 30&quot;/&gt;&lt;property id=&quot;20307&quot; value=&quot;306&quot;/&gt;&lt;/object&gt;&lt;object type=&quot;3&quot; unique_id=&quot;10034&quot;&gt;&lt;property id=&quot;20148&quot; value=&quot;5&quot;/&gt;&lt;property id=&quot;20300&quot; value=&quot;Slide 31&quot;/&gt;&lt;property id=&quot;20307&quot; value=&quot;337&quot;/&gt;&lt;/object&gt;&lt;object type=&quot;3&quot; unique_id=&quot;10035&quot;&gt;&lt;property id=&quot;20148&quot; value=&quot;5&quot;/&gt;&lt;property id=&quot;20300&quot; value=&quot;Slide 32&quot;/&gt;&lt;property id=&quot;20307&quot; value=&quot;291&quot;/&gt;&lt;/object&gt;&lt;object type=&quot;3&quot; unique_id=&quot;10036&quot;&gt;&lt;property id=&quot;20148&quot; value=&quot;5&quot;/&gt;&lt;property id=&quot;20300&quot; value=&quot;Slide 33&quot;/&gt;&lt;property id=&quot;20307&quot; value=&quot;289&quot;/&gt;&lt;/object&gt;&lt;object type=&quot;3&quot; unique_id=&quot;10037&quot;&gt;&lt;property id=&quot;20148&quot; value=&quot;5&quot;/&gt;&lt;property id=&quot;20300&quot; value=&quot;Slide 34&quot;/&gt;&lt;property id=&quot;20307&quot; value=&quot;317&quot;/&gt;&lt;/object&gt;&lt;object type=&quot;3&quot; unique_id=&quot;10038&quot;&gt;&lt;property id=&quot;20148&quot; value=&quot;5&quot;/&gt;&lt;property id=&quot;20300&quot; value=&quot;Slide 35&quot;/&gt;&lt;property id=&quot;20307&quot; value=&quot;297&quot;/&gt;&lt;/object&gt;&lt;object type=&quot;3&quot; unique_id=&quot;10039&quot;&gt;&lt;property id=&quot;20148&quot; value=&quot;5&quot;/&gt;&lt;property id=&quot;20300&quot; value=&quot;Slide 36 - &amp;quot; &amp;amp;#x09;&amp;amp;#x09;WHERE’S THE MATH? ACTIVITY &amp;#x0D;&amp;#x0A;&amp;quot;&quot;/&gt;&lt;property id=&quot;20307&quot; value=&quot;336&quot;/&gt;&lt;/object&gt;&lt;object type=&quot;3&quot; unique_id=&quot;10040&quot;&gt;&lt;property id=&quot;20148&quot; value=&quot;5&quot;/&gt;&lt;property id=&quot;20300&quot; value=&quot;Slide 37&quot;/&gt;&lt;property id=&quot;20307&quot; value=&quot;330&quot;/&gt;&lt;/object&gt;&lt;object type=&quot;3&quot; unique_id=&quot;10041&quot;&gt;&lt;property id=&quot;20148&quot; value=&quot;5&quot;/&gt;&lt;property id=&quot;20300&quot; value=&quot;Slide 38&quot;/&gt;&lt;property id=&quot;20307&quot; value=&quot;313&quot;/&gt;&lt;/object&gt;&lt;object type=&quot;3&quot; unique_id=&quot;10042&quot;&gt;&lt;property id=&quot;20148&quot; value=&quot;5&quot;/&gt;&lt;property id=&quot;20300&quot; value=&quot;Slide 39&quot;/&gt;&lt;property id=&quot;20307&quot; value=&quot;341&quot;/&gt;&lt;/object&gt;&lt;object type=&quot;3&quot; unique_id=&quot;10043&quot;&gt;&lt;property id=&quot;20148&quot; value=&quot;5&quot;/&gt;&lt;property id=&quot;20300&quot; value=&quot;Slide 40&quot;/&gt;&lt;property id=&quot;20307&quot; value=&quot;342&quot;/&gt;&lt;/object&gt;&lt;object type=&quot;3&quot; unique_id=&quot;10044&quot;&gt;&lt;property id=&quot;20148&quot; value=&quot;5&quot;/&gt;&lt;property id=&quot;20300&quot; value=&quot;Slide 41&quot;/&gt;&lt;property id=&quot;20307&quot; value=&quot;343&quot;/&gt;&lt;/object&gt;&lt;object type=&quot;3&quot; unique_id=&quot;10045&quot;&gt;&lt;property id=&quot;20148&quot; value=&quot;5&quot;/&gt;&lt;property id=&quot;20300&quot; value=&quot;Slide 42&quot;/&gt;&lt;property id=&quot;20307&quot; value=&quot;344&quot;/&gt;&lt;/object&gt;&lt;object type=&quot;3&quot; unique_id=&quot;10046&quot;&gt;&lt;property id=&quot;20148&quot; value=&quot;5&quot;/&gt;&lt;property id=&quot;20300&quot; value=&quot;Slide 43&quot;/&gt;&lt;property id=&quot;20307&quot; value=&quot;338&quot;/&gt;&lt;/object&gt;&lt;object type=&quot;3&quot; unique_id=&quot;10047&quot;&gt;&lt;property id=&quot;20148&quot; value=&quot;5&quot;/&gt;&lt;property id=&quot;20300&quot; value=&quot;Slide 44&quot;/&gt;&lt;property id=&quot;20307&quot; value=&quot;303&quot;/&gt;&lt;/object&gt;&lt;object type=&quot;3&quot; unique_id=&quot;10048&quot;&gt;&lt;property id=&quot;20148&quot; value=&quot;5&quot;/&gt;&lt;property id=&quot;20300&quot; value=&quot;Slide 45&quot;/&gt;&lt;property id=&quot;20307&quot; value=&quot;331&quot;/&gt;&lt;/object&gt;&lt;object type=&quot;3&quot; unique_id=&quot;10049&quot;&gt;&lt;property id=&quot;20148&quot; value=&quot;5&quot;/&gt;&lt;property id=&quot;20300&quot; value=&quot;Slide 46&quot;/&gt;&lt;property id=&quot;20307&quot; value=&quot;315&quot;/&gt;&lt;/object&gt;&lt;object type=&quot;3&quot; unique_id=&quot;10050&quot;&gt;&lt;property id=&quot;20148&quot; value=&quot;5&quot;/&gt;&lt;property id=&quot;20300&quot; value=&quot;Slide 47&quot;/&gt;&lt;property id=&quot;20307&quot; value=&quot;284&quot;/&gt;&lt;/object&gt;&lt;object type=&quot;3&quot; unique_id=&quot;10051&quot;&gt;&lt;property id=&quot;20148&quot; value=&quot;5&quot;/&gt;&lt;property id=&quot;20300&quot; value=&quot;Slide 48&quot;/&gt;&lt;property id=&quot;20307&quot; value=&quot;285&quot;/&gt;&lt;/object&gt;&lt;object type=&quot;3&quot; unique_id=&quot;10052&quot;&gt;&lt;property id=&quot;20148&quot; value=&quot;5&quot;/&gt;&lt;property id=&quot;20300&quot; value=&quot;Slide 49&quot;/&gt;&lt;property id=&quot;20307&quot; value=&quot;314&quot;/&gt;&lt;/object&gt;&lt;object type=&quot;3&quot; unique_id=&quot;10053&quot;&gt;&lt;property id=&quot;20148&quot; value=&quot;5&quot;/&gt;&lt;property id=&quot;20300&quot; value=&quot;Slide 50 - &amp;quot;&amp;#x0D;&amp;#x0A;&amp;quot;&quot;/&gt;&lt;property id=&quot;20307&quot; value=&quot;334&quot;/&gt;&lt;/object&gt;&lt;object type=&quot;3&quot; unique_id=&quot;10054&quot;&gt;&lt;property id=&quot;20148&quot; value=&quot;5&quot;/&gt;&lt;property id=&quot;20300&quot; value=&quot;Slide 51 - &amp;quot; &amp;amp;#x09;&amp;amp;#x09;&amp;quot;&quot;/&gt;&lt;property id=&quot;20307&quot; value=&quot;335&quot;/&gt;&lt;/object&gt;&lt;/object&gt;&lt;/object&gt;&lt;/database&gt;"/>
  <p:tag name="SECTOMILLISECCONVERTED" val="1"/>
</p:tagLst>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5098</TotalTime>
  <Words>4500</Words>
  <Application>Microsoft Office PowerPoint</Application>
  <PresentationFormat>On-screen Show (4:3)</PresentationFormat>
  <Paragraphs>452</Paragraphs>
  <Slides>51</Slides>
  <Notes>51</Notes>
  <HiddenSlides>0</HiddenSlides>
  <MMClips>0</MMClips>
  <ScaleCrop>false</ScaleCrop>
  <HeadingPairs>
    <vt:vector size="4" baseType="variant">
      <vt:variant>
        <vt:lpstr>Theme</vt:lpstr>
      </vt:variant>
      <vt:variant>
        <vt:i4>5</vt:i4>
      </vt:variant>
      <vt:variant>
        <vt:lpstr>Slide Titles</vt:lpstr>
      </vt:variant>
      <vt:variant>
        <vt:i4>51</vt:i4>
      </vt:variant>
    </vt:vector>
  </HeadingPairs>
  <TitlesOfParts>
    <vt:vector size="56" baseType="lpstr">
      <vt:lpstr>Theme1</vt:lpstr>
      <vt:lpstr>1_Concourse</vt:lpstr>
      <vt:lpstr>2_Custom Design</vt:lpstr>
      <vt:lpstr>3_Custom Design</vt:lpstr>
      <vt:lpstr>1_Custom Design</vt:lpstr>
      <vt:lpstr>Financial Literacy Education in Ontario Schools</vt:lpstr>
      <vt:lpstr>A product of the Ontario Association for Mathematics Education  funded by the Ministry of Education  </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   WHERE’S THE MATH? ACTIVITY  </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Financial Literacy Education in Ontario Schools</dc:title>
  <dc:creator>Owner</dc:creator>
  <cp:lastModifiedBy>Rod Yeager</cp:lastModifiedBy>
  <cp:revision>181</cp:revision>
  <dcterms:created xsi:type="dcterms:W3CDTF">2011-07-26T02:44:37Z</dcterms:created>
  <dcterms:modified xsi:type="dcterms:W3CDTF">2011-12-05T19:17:11Z</dcterms:modified>
</cp:coreProperties>
</file>