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Layouts/slideLayout4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55.xml" ContentType="application/vnd.openxmlformats-officedocument.presentationml.slide+xml"/>
  <Override PartName="/ppt/slideLayouts/slideLayout18.xml" ContentType="application/vnd.openxmlformats-officedocument.presentationml.slideLayout+xml"/>
  <Override PartName="/ppt/theme/theme2.xml" ContentType="application/vnd.openxmlformats-officedocument.theme+xml"/>
  <Override PartName="/ppt/notesSlides/notesSlide57.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Masters/slideMaster5.xml" ContentType="application/vnd.openxmlformats-officedocument.presentationml.slideMaster+xml"/>
  <Override PartName="/ppt/slides/slide4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Layouts/slideLayout39.xml" ContentType="application/vnd.openxmlformats-officedocument.presentationml.slideLayout+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slideLayouts/slideLayout42.xml" ContentType="application/vnd.openxmlformats-officedocument.presentationml.slideLayout+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48.xml" ContentType="application/vnd.openxmlformats-officedocument.presentationml.slide+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tags/tag1.xml" ContentType="application/vnd.openxmlformats-officedocument.presentationml.tags+xml"/>
  <Override PartName="/ppt/slideLayouts/slideLayout14.xml" ContentType="application/vnd.openxmlformats-officedocument.presentationml.slideLayout+xml"/>
  <Override PartName="/ppt/notesSlides/notesSlide5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 id="2147483792" r:id="rId2"/>
    <p:sldMasterId id="2147483805" r:id="rId3"/>
    <p:sldMasterId id="2147483818" r:id="rId4"/>
    <p:sldMasterId id="2147483830" r:id="rId5"/>
  </p:sldMasterIdLst>
  <p:notesMasterIdLst>
    <p:notesMasterId r:id="rId97"/>
  </p:notesMasterIdLst>
  <p:handoutMasterIdLst>
    <p:handoutMasterId r:id="rId98"/>
  </p:handoutMasterIdLst>
  <p:sldIdLst>
    <p:sldId id="256" r:id="rId6"/>
    <p:sldId id="277" r:id="rId7"/>
    <p:sldId id="279" r:id="rId8"/>
    <p:sldId id="357" r:id="rId9"/>
    <p:sldId id="374" r:id="rId10"/>
    <p:sldId id="303" r:id="rId11"/>
    <p:sldId id="366" r:id="rId12"/>
    <p:sldId id="257" r:id="rId13"/>
    <p:sldId id="358" r:id="rId14"/>
    <p:sldId id="282" r:id="rId15"/>
    <p:sldId id="283" r:id="rId16"/>
    <p:sldId id="286" r:id="rId17"/>
    <p:sldId id="272" r:id="rId18"/>
    <p:sldId id="273" r:id="rId19"/>
    <p:sldId id="274" r:id="rId20"/>
    <p:sldId id="275" r:id="rId21"/>
    <p:sldId id="287" r:id="rId22"/>
    <p:sldId id="359" r:id="rId23"/>
    <p:sldId id="289" r:id="rId24"/>
    <p:sldId id="299" r:id="rId25"/>
    <p:sldId id="291" r:id="rId26"/>
    <p:sldId id="292" r:id="rId27"/>
    <p:sldId id="293" r:id="rId28"/>
    <p:sldId id="295" r:id="rId29"/>
    <p:sldId id="298" r:id="rId30"/>
    <p:sldId id="296" r:id="rId31"/>
    <p:sldId id="297" r:id="rId32"/>
    <p:sldId id="370" r:id="rId33"/>
    <p:sldId id="371" r:id="rId34"/>
    <p:sldId id="372" r:id="rId35"/>
    <p:sldId id="373" r:id="rId36"/>
    <p:sldId id="290" r:id="rId37"/>
    <p:sldId id="305" r:id="rId38"/>
    <p:sldId id="304" r:id="rId39"/>
    <p:sldId id="306" r:id="rId40"/>
    <p:sldId id="307" r:id="rId41"/>
    <p:sldId id="308" r:id="rId42"/>
    <p:sldId id="309" r:id="rId43"/>
    <p:sldId id="310" r:id="rId44"/>
    <p:sldId id="311" r:id="rId45"/>
    <p:sldId id="360" r:id="rId46"/>
    <p:sldId id="361" r:id="rId47"/>
    <p:sldId id="362" r:id="rId48"/>
    <p:sldId id="363" r:id="rId49"/>
    <p:sldId id="301" r:id="rId50"/>
    <p:sldId id="313" r:id="rId51"/>
    <p:sldId id="314" r:id="rId52"/>
    <p:sldId id="315" r:id="rId53"/>
    <p:sldId id="364" r:id="rId54"/>
    <p:sldId id="316" r:id="rId55"/>
    <p:sldId id="317" r:id="rId56"/>
    <p:sldId id="318" r:id="rId57"/>
    <p:sldId id="320" r:id="rId58"/>
    <p:sldId id="321" r:id="rId59"/>
    <p:sldId id="319" r:id="rId60"/>
    <p:sldId id="323" r:id="rId61"/>
    <p:sldId id="324" r:id="rId62"/>
    <p:sldId id="325" r:id="rId63"/>
    <p:sldId id="326" r:id="rId64"/>
    <p:sldId id="322" r:id="rId65"/>
    <p:sldId id="327" r:id="rId66"/>
    <p:sldId id="328" r:id="rId67"/>
    <p:sldId id="329" r:id="rId68"/>
    <p:sldId id="330" r:id="rId69"/>
    <p:sldId id="331" r:id="rId70"/>
    <p:sldId id="332" r:id="rId71"/>
    <p:sldId id="333" r:id="rId72"/>
    <p:sldId id="336" r:id="rId73"/>
    <p:sldId id="335" r:id="rId74"/>
    <p:sldId id="334" r:id="rId75"/>
    <p:sldId id="337" r:id="rId76"/>
    <p:sldId id="338" r:id="rId77"/>
    <p:sldId id="340" r:id="rId78"/>
    <p:sldId id="341" r:id="rId79"/>
    <p:sldId id="342" r:id="rId80"/>
    <p:sldId id="339" r:id="rId81"/>
    <p:sldId id="343" r:id="rId82"/>
    <p:sldId id="344" r:id="rId83"/>
    <p:sldId id="345" r:id="rId84"/>
    <p:sldId id="347" r:id="rId85"/>
    <p:sldId id="348" r:id="rId86"/>
    <p:sldId id="350" r:id="rId87"/>
    <p:sldId id="349" r:id="rId88"/>
    <p:sldId id="351" r:id="rId89"/>
    <p:sldId id="352" r:id="rId90"/>
    <p:sldId id="354" r:id="rId91"/>
    <p:sldId id="355" r:id="rId92"/>
    <p:sldId id="356" r:id="rId93"/>
    <p:sldId id="353" r:id="rId94"/>
    <p:sldId id="270" r:id="rId95"/>
    <p:sldId id="365" r:id="rId96"/>
  </p:sldIdLst>
  <p:sldSz cx="9144000" cy="6858000" type="screen4x3"/>
  <p:notesSz cx="6858000" cy="9144000"/>
  <p:custShowLst>
    <p:custShow name="FL Curriculum PD slide show" id="0">
      <p:sldLst>
        <p:sld r:id="rId6"/>
        <p:sld r:id="rId7"/>
        <p:sld r:id="rId8"/>
        <p:sld r:id="rId9"/>
        <p:sld r:id="rId11"/>
        <p:sld r:id="rId13"/>
        <p:sld r:id="rId22"/>
        <p:sld r:id="rId37"/>
        <p:sld r:id="rId50"/>
        <p:sld r:id="rId55"/>
        <p:sld r:id="rId60"/>
        <p:sld r:id="rId64"/>
        <p:sld r:id="rId71"/>
        <p:sld r:id="rId72"/>
        <p:sld r:id="rId74"/>
        <p:sld r:id="rId76"/>
        <p:sld r:id="rId82"/>
        <p:sld r:id="rId84"/>
        <p:sld r:id="rId89"/>
        <p:sld r:id="rId95"/>
        <p:sld r:id="rId96"/>
      </p:sldLst>
    </p:custShow>
  </p:custShowLst>
  <p:custDataLst>
    <p:tags r:id="rId9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099" autoAdjust="0"/>
    <p:restoredTop sz="76566" autoAdjust="0"/>
  </p:normalViewPr>
  <p:slideViewPr>
    <p:cSldViewPr>
      <p:cViewPr varScale="1">
        <p:scale>
          <a:sx n="64" d="100"/>
          <a:sy n="64" d="100"/>
        </p:scale>
        <p:origin x="-1258"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794" y="193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102" Type="http://schemas.openxmlformats.org/officeDocument/2006/relationships/theme" Target="theme/theme1.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slide" Target="slides/slide90.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100"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slide" Target="slides/slide88.xml"/><Relationship Id="rId98"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103" Type="http://schemas.openxmlformats.org/officeDocument/2006/relationships/tableStyles" Target="tableStyle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slide" Target="slides/slide9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tags" Target="tags/tag1.xml"/><Relationship Id="rId10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AD6CE44-ABBC-4AC7-9A6E-B731CEEDE818}" type="datetimeFigureOut">
              <a:rPr lang="en-CA" smtClean="0"/>
              <a:pPr/>
              <a:t>05/12/2011</a:t>
            </a:fld>
            <a:endParaRPr lang="en-CA"/>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D04A3F1-9D6E-40C0-94CC-E109484F425A}" type="slidenum">
              <a:rPr lang="en-CA" smtClean="0"/>
              <a:pPr/>
              <a:t>‹#›</a:t>
            </a:fld>
            <a:endParaRPr lang="en-C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96AC42-72F6-4F8B-BDC2-86A61C0C0D3A}" type="datetimeFigureOut">
              <a:rPr lang="en-CA" smtClean="0"/>
              <a:pPr/>
              <a:t>05/12/2011</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B890B2-2E1E-4718-A60A-A0967AF6283B}"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3" Type="http://schemas.openxmlformats.org/officeDocument/2006/relationships/hyperlink" Target="http://www.oame.on.ca/" TargetMode="External"/><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This presentation has been designed to be deliverable in 15 minutes. There is a companion </a:t>
            </a:r>
            <a:r>
              <a:rPr lang="en-CA" sz="1800" i="1" dirty="0" smtClean="0"/>
              <a:t>Facilitator’s Guide </a:t>
            </a:r>
            <a:r>
              <a:rPr lang="en-CA" sz="1800" dirty="0" smtClean="0"/>
              <a:t>in which you will find suggestions and activities for using these slides in a professional learning forum. Addition of activities will increase the time required for this presentation. </a:t>
            </a:r>
          </a:p>
          <a:p>
            <a:r>
              <a:rPr lang="en-CA" sz="1800" dirty="0" smtClean="0"/>
              <a:t>This presentation is one of 4 available for viewing on the OAME </a:t>
            </a:r>
            <a:r>
              <a:rPr lang="en-CA" sz="1800" dirty="0" smtClean="0"/>
              <a:t>website to support the FL lessons created by</a:t>
            </a:r>
            <a:r>
              <a:rPr lang="en-CA" sz="1800" baseline="0" dirty="0" smtClean="0"/>
              <a:t> OAME for grades 9/10</a:t>
            </a:r>
            <a:r>
              <a:rPr lang="en-CA" sz="1800" dirty="0" smtClean="0"/>
              <a:t>.</a:t>
            </a:r>
            <a:endParaRPr lang="en-CA" sz="1800" dirty="0" smtClean="0"/>
          </a:p>
          <a:p>
            <a:endParaRPr lang="en-CA"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10</a:t>
            </a:fld>
            <a:endParaRPr lang="en-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11</a:t>
            </a:fld>
            <a:endParaRPr lang="en-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12</a:t>
            </a:fld>
            <a:endParaRPr lang="en-C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13</a:t>
            </a:fld>
            <a:endParaRPr lang="en-C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14</a:t>
            </a:fld>
            <a:endParaRPr lang="en-C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15</a:t>
            </a:fld>
            <a:endParaRPr lang="en-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16</a:t>
            </a:fld>
            <a:endParaRPr lang="en-C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17</a:t>
            </a:fld>
            <a:endParaRPr lang="en-C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18</a:t>
            </a:fld>
            <a:endParaRPr lang="en-C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19</a:t>
            </a:fld>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In 2010 the Ontario Ministry of Education  provided the opportunity of interested parties to submit proposals to create resources to support the improvement of Ontario students’ literacy skills. OAME submitted 8 proposals and was awarded funding for 4 of these proposals.  This presentation describes the continuum of financial literacy expectations , from grades 4 through 12, identified by OAME.  </a:t>
            </a:r>
            <a:endParaRPr lang="en-CA" sz="1800"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2</a:t>
            </a:fld>
            <a:endParaRPr lang="en-C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20</a:t>
            </a:fld>
            <a:endParaRPr lang="en-C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21</a:t>
            </a:fld>
            <a:endParaRPr lang="en-CA"/>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22</a:t>
            </a:fld>
            <a:endParaRPr lang="en-CA"/>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23</a:t>
            </a:fld>
            <a:endParaRPr lang="en-CA"/>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24</a:t>
            </a:fld>
            <a:endParaRPr lang="en-CA"/>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25</a:t>
            </a:fld>
            <a:endParaRPr lang="en-C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26</a:t>
            </a:fld>
            <a:endParaRPr lang="en-C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27</a:t>
            </a:fld>
            <a:endParaRPr lang="en-CA"/>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full lessons are available on the OAME website at </a:t>
            </a:r>
          </a:p>
          <a:p>
            <a:r>
              <a:rPr lang="en-CA" sz="1800" dirty="0" smtClean="0"/>
              <a:t>www.oame.on.ca</a:t>
            </a:r>
            <a:endParaRPr lang="en-CA" sz="1800"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28</a:t>
            </a:fld>
            <a:endParaRPr lang="en-CA"/>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full lessons are available on the OAME website at </a:t>
            </a:r>
          </a:p>
          <a:p>
            <a:r>
              <a:rPr lang="en-CA" sz="1800" dirty="0" smtClean="0"/>
              <a:t>www.oame.on.ca</a:t>
            </a:r>
            <a:endParaRPr lang="en-CA" sz="1800"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29</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This is the Vision for Learning Mathematics adopted by OAME. Find out more about OAME by visiting their website: www.oame.on.ca</a:t>
            </a:r>
          </a:p>
          <a:p>
            <a:endParaRPr lang="en-CA" sz="1800"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3</a:t>
            </a:fld>
            <a:endParaRPr lang="en-CA"/>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full lessons are available on the OAME website at </a:t>
            </a:r>
          </a:p>
          <a:p>
            <a:r>
              <a:rPr lang="en-CA" sz="1800" dirty="0" smtClean="0"/>
              <a:t>www.oame.on.ca</a:t>
            </a:r>
            <a:endParaRPr lang="en-CA" sz="1800"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30</a:t>
            </a:fld>
            <a:endParaRPr lang="en-CA"/>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full lessons are available on the OAME website at </a:t>
            </a:r>
          </a:p>
          <a:p>
            <a:r>
              <a:rPr lang="en-CA" sz="1800" dirty="0" smtClean="0"/>
              <a:t>www.oame.on.ca</a:t>
            </a:r>
            <a:endParaRPr lang="en-CA" sz="1800"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31</a:t>
            </a:fld>
            <a:endParaRPr lang="en-CA"/>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32</a:t>
            </a:fld>
            <a:endParaRPr lang="en-CA"/>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33</a:t>
            </a:fld>
            <a:endParaRPr lang="en-CA"/>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34</a:t>
            </a:fld>
            <a:endParaRPr lang="en-CA"/>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35</a:t>
            </a:fld>
            <a:endParaRPr lang="en-CA"/>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36</a:t>
            </a:fld>
            <a:endParaRPr lang="en-CA"/>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37</a:t>
            </a:fld>
            <a:endParaRPr lang="en-CA"/>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38</a:t>
            </a:fld>
            <a:endParaRPr lang="en-CA"/>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39</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All OAME presentations, resources, lessons, and information about financial literacy are available at www.oame.ca</a:t>
            </a:r>
          </a:p>
          <a:p>
            <a:endParaRPr lang="en-CA" sz="1800"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4</a:t>
            </a:fld>
            <a:endParaRPr lang="en-CA"/>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40</a:t>
            </a:fld>
            <a:endParaRPr lang="en-CA"/>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full lessons are available on the OAME website at </a:t>
            </a:r>
          </a:p>
          <a:p>
            <a:r>
              <a:rPr lang="en-CA" sz="1800" dirty="0" smtClean="0"/>
              <a:t>www.oame.on.ca</a:t>
            </a:r>
            <a:endParaRPr lang="en-CA" sz="1800"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41</a:t>
            </a:fld>
            <a:endParaRPr lang="en-CA"/>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full lessons are available on the OAME website at </a:t>
            </a:r>
          </a:p>
          <a:p>
            <a:r>
              <a:rPr lang="en-CA" sz="1800" dirty="0" smtClean="0"/>
              <a:t>www.oame.on.ca</a:t>
            </a:r>
          </a:p>
          <a:p>
            <a:endParaRPr lang="en-CA" sz="1800"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42</a:t>
            </a:fld>
            <a:endParaRPr lang="en-CA"/>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full lessons are available on the OAME website at </a:t>
            </a:r>
          </a:p>
          <a:p>
            <a:r>
              <a:rPr lang="en-CA" sz="1800" dirty="0" smtClean="0"/>
              <a:t>www.oame.on.ca</a:t>
            </a:r>
            <a:endParaRPr lang="en-CA" sz="1800"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43</a:t>
            </a:fld>
            <a:endParaRPr lang="en-CA"/>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full lessons are available on the OAME website at </a:t>
            </a:r>
          </a:p>
          <a:p>
            <a:r>
              <a:rPr lang="en-CA" sz="1800" dirty="0" smtClean="0"/>
              <a:t>www.oame.on.ca</a:t>
            </a:r>
          </a:p>
          <a:p>
            <a:endParaRPr lang="en-CA"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44</a:t>
            </a:fld>
            <a:endParaRPr lang="en-CA"/>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45</a:t>
            </a:fld>
            <a:endParaRPr lang="en-CA"/>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46</a:t>
            </a:fld>
            <a:endParaRPr lang="en-CA"/>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The connection to Financial Literacy would be the type of question that may be modelled with a quadratic is one where there is a certain price for an item and as that price increases the demand decreases.</a:t>
            </a:r>
            <a:endParaRPr lang="en-CA"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47</a:t>
            </a:fld>
            <a:endParaRPr lang="en-CA"/>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48</a:t>
            </a:fld>
            <a:endParaRPr lang="en-CA"/>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full lessons are available on the OAME website at </a:t>
            </a:r>
          </a:p>
          <a:p>
            <a:r>
              <a:rPr lang="en-CA" sz="1800" dirty="0" smtClean="0"/>
              <a:t>www.oame.on.ca</a:t>
            </a:r>
          </a:p>
          <a:p>
            <a:endParaRPr lang="en-CA"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49</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baseline="0" dirty="0" smtClean="0"/>
              <a:t>All OAME presentations, resources, lessons, and information about financial literacy </a:t>
            </a:r>
            <a:r>
              <a:rPr lang="en-US" sz="1800" dirty="0" smtClean="0"/>
              <a:t>are</a:t>
            </a:r>
            <a:r>
              <a:rPr lang="en-US" sz="1800" baseline="0" dirty="0" smtClean="0"/>
              <a:t> also available at </a:t>
            </a:r>
            <a:r>
              <a:rPr lang="en-US" sz="1800" baseline="0" dirty="0" smtClean="0"/>
              <a:t>www.edugains.ca, or soon will be (presenter, please check status)</a:t>
            </a:r>
            <a:endParaRPr lang="en-US" sz="1800" dirty="0" smtClean="0"/>
          </a:p>
        </p:txBody>
      </p:sp>
      <p:sp>
        <p:nvSpPr>
          <p:cNvPr id="4" name="Slide Number Placeholder 3"/>
          <p:cNvSpPr>
            <a:spLocks noGrp="1"/>
          </p:cNvSpPr>
          <p:nvPr>
            <p:ph type="sldNum" sz="quarter" idx="10"/>
          </p:nvPr>
        </p:nvSpPr>
        <p:spPr/>
        <p:txBody>
          <a:bodyPr/>
          <a:lstStyle/>
          <a:p>
            <a:fld id="{EA607890-DA8C-4192-B7F4-20C3F427603B}"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50</a:t>
            </a:fld>
            <a:endParaRPr lang="en-CA"/>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51</a:t>
            </a:fld>
            <a:endParaRPr lang="en-CA"/>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52</a:t>
            </a:fld>
            <a:endParaRPr lang="en-CA"/>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53</a:t>
            </a:fld>
            <a:endParaRPr lang="en-CA"/>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54</a:t>
            </a:fld>
            <a:endParaRPr lang="en-CA"/>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55</a:t>
            </a:fld>
            <a:endParaRPr lang="en-CA"/>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56</a:t>
            </a:fld>
            <a:endParaRPr lang="en-CA"/>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57</a:t>
            </a:fld>
            <a:endParaRPr lang="en-CA"/>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58</a:t>
            </a:fld>
            <a:endParaRPr lang="en-CA"/>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59</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You get to choose how to navigate through these overall and specific expectations based on your interest and needs. Each descriptor that is underlined is a link that will take you directly to that slide in the presentation. However, if you click anywhere else, you will go to the next slide in the Custom Show. </a:t>
            </a:r>
          </a:p>
          <a:p>
            <a:r>
              <a:rPr lang="en-CA" sz="1800" dirty="0" smtClean="0"/>
              <a:t>Note that there have been lessons developed by OAME writing teams for grades 7/8, </a:t>
            </a:r>
            <a:r>
              <a:rPr lang="en-CA" sz="1800" dirty="0" smtClean="0"/>
              <a:t>as well</a:t>
            </a:r>
            <a:r>
              <a:rPr lang="en-CA" sz="1800" baseline="0" dirty="0" smtClean="0"/>
              <a:t> as </a:t>
            </a:r>
            <a:r>
              <a:rPr lang="en-CA" sz="1800" dirty="0" smtClean="0"/>
              <a:t>9 </a:t>
            </a:r>
            <a:r>
              <a:rPr lang="en-CA" sz="1800" dirty="0" smtClean="0"/>
              <a:t>and 10.</a:t>
            </a:r>
          </a:p>
          <a:p>
            <a:r>
              <a:rPr lang="en-CA" sz="1800" dirty="0" smtClean="0">
                <a:solidFill>
                  <a:srgbClr val="7030A0"/>
                </a:solidFill>
              </a:rPr>
              <a:t>Facilitator: Activity 1 could be delivered here, before progressing through the expectations. Refer to the Facilitator’s Guide.</a:t>
            </a:r>
          </a:p>
          <a:p>
            <a:r>
              <a:rPr lang="en-CA" sz="1800" u="sng" dirty="0" smtClean="0">
                <a:solidFill>
                  <a:srgbClr val="7030A0"/>
                </a:solidFill>
              </a:rPr>
              <a:t>Activity 1: What is Financial Literacy?</a:t>
            </a:r>
            <a:r>
              <a:rPr lang="en-CA" sz="1800" dirty="0" smtClean="0">
                <a:solidFill>
                  <a:srgbClr val="7030A0"/>
                </a:solidFill>
              </a:rPr>
              <a:t> has been designed as a Minds On for the introduction of the term </a:t>
            </a:r>
            <a:r>
              <a:rPr lang="en-CA" sz="1800" i="1" dirty="0" smtClean="0">
                <a:solidFill>
                  <a:srgbClr val="7030A0"/>
                </a:solidFill>
              </a:rPr>
              <a:t>financial literacy.</a:t>
            </a:r>
            <a:r>
              <a:rPr lang="en-CA" sz="1800" dirty="0" smtClean="0">
                <a:solidFill>
                  <a:srgbClr val="7030A0"/>
                </a:solidFill>
              </a:rPr>
              <a:t> </a:t>
            </a:r>
          </a:p>
          <a:p>
            <a:endParaRPr lang="en-CA" sz="1800" dirty="0">
              <a:solidFill>
                <a:srgbClr val="7030A0"/>
              </a:solidFill>
            </a:endParaRPr>
          </a:p>
        </p:txBody>
      </p:sp>
      <p:sp>
        <p:nvSpPr>
          <p:cNvPr id="4" name="Slide Number Placeholder 3"/>
          <p:cNvSpPr>
            <a:spLocks noGrp="1"/>
          </p:cNvSpPr>
          <p:nvPr>
            <p:ph type="sldNum" sz="quarter" idx="10"/>
          </p:nvPr>
        </p:nvSpPr>
        <p:spPr/>
        <p:txBody>
          <a:bodyPr/>
          <a:lstStyle/>
          <a:p>
            <a:fld id="{F4B890B2-2E1E-4718-A60A-A0967AF6283B}" type="slidenum">
              <a:rPr lang="en-CA" smtClean="0"/>
              <a:pPr/>
              <a:t>6</a:t>
            </a:fld>
            <a:endParaRPr lang="en-CA"/>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60</a:t>
            </a:fld>
            <a:endParaRPr lang="en-CA"/>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61</a:t>
            </a:fld>
            <a:endParaRPr lang="en-CA"/>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62</a:t>
            </a:fld>
            <a:endParaRPr lang="en-CA"/>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63</a:t>
            </a:fld>
            <a:endParaRPr lang="en-CA"/>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64</a:t>
            </a:fld>
            <a:endParaRPr lang="en-CA"/>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65</a:t>
            </a:fld>
            <a:endParaRPr lang="en-CA"/>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66</a:t>
            </a:fld>
            <a:endParaRPr lang="en-CA"/>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67</a:t>
            </a:fld>
            <a:endParaRPr lang="en-CA"/>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68</a:t>
            </a:fld>
            <a:endParaRPr lang="en-CA"/>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69</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You get to choose how to navigate through these overall and specific expectations based on your interest and needs. Each descriptor that is underlined is a link that will take you directly to that slide in the presentation. However, if you click anywhere else, you will go to the next slide in the Custom Show. </a:t>
            </a:r>
          </a:p>
          <a:p>
            <a:r>
              <a:rPr lang="en-CA" sz="1800" dirty="0" smtClean="0">
                <a:solidFill>
                  <a:srgbClr val="7030A0"/>
                </a:solidFill>
              </a:rPr>
              <a:t>Facilitator: Activity 1 could be delivered here, before progressing through the expectations. Refer to the Facilitator’s Guide.</a:t>
            </a:r>
          </a:p>
          <a:p>
            <a:r>
              <a:rPr lang="en-CA" sz="1800" u="sng" dirty="0" smtClean="0">
                <a:solidFill>
                  <a:srgbClr val="7030A0"/>
                </a:solidFill>
              </a:rPr>
              <a:t>Activity 1: What is Financial Literacy?</a:t>
            </a:r>
            <a:r>
              <a:rPr lang="en-CA" sz="1800" dirty="0" smtClean="0">
                <a:solidFill>
                  <a:srgbClr val="7030A0"/>
                </a:solidFill>
              </a:rPr>
              <a:t> has been designed as a Minds On for the introduction of the term </a:t>
            </a:r>
            <a:r>
              <a:rPr lang="en-CA" sz="1800" i="1" dirty="0" smtClean="0">
                <a:solidFill>
                  <a:srgbClr val="7030A0"/>
                </a:solidFill>
              </a:rPr>
              <a:t>financial literacy.</a:t>
            </a:r>
            <a:r>
              <a:rPr lang="en-CA" sz="1800" dirty="0" smtClean="0">
                <a:solidFill>
                  <a:srgbClr val="7030A0"/>
                </a:solidFill>
              </a:rPr>
              <a:t> </a:t>
            </a:r>
          </a:p>
          <a:p>
            <a:endParaRPr lang="en-CA" sz="1800" dirty="0">
              <a:solidFill>
                <a:srgbClr val="7030A0"/>
              </a:solidFill>
            </a:endParaRPr>
          </a:p>
        </p:txBody>
      </p:sp>
      <p:sp>
        <p:nvSpPr>
          <p:cNvPr id="4" name="Slide Number Placeholder 3"/>
          <p:cNvSpPr>
            <a:spLocks noGrp="1"/>
          </p:cNvSpPr>
          <p:nvPr>
            <p:ph type="sldNum" sz="quarter" idx="10"/>
          </p:nvPr>
        </p:nvSpPr>
        <p:spPr/>
        <p:txBody>
          <a:bodyPr/>
          <a:lstStyle/>
          <a:p>
            <a:fld id="{F4B890B2-2E1E-4718-A60A-A0967AF6283B}" type="slidenum">
              <a:rPr lang="en-CA" smtClean="0"/>
              <a:pPr/>
              <a:t>7</a:t>
            </a:fld>
            <a:endParaRPr lang="en-CA"/>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70</a:t>
            </a:fld>
            <a:endParaRPr lang="en-CA"/>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71</a:t>
            </a:fld>
            <a:endParaRPr lang="en-CA"/>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72</a:t>
            </a:fld>
            <a:endParaRPr lang="en-CA"/>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73</a:t>
            </a:fld>
            <a:endParaRPr lang="en-CA"/>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74</a:t>
            </a:fld>
            <a:endParaRPr lang="en-CA"/>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75</a:t>
            </a:fld>
            <a:endParaRPr lang="en-CA"/>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76</a:t>
            </a:fld>
            <a:endParaRPr lang="en-CA"/>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77</a:t>
            </a:fld>
            <a:endParaRPr lang="en-CA"/>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78</a:t>
            </a:fld>
            <a:endParaRPr lang="en-CA"/>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79</a:t>
            </a:fld>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8</a:t>
            </a:fld>
            <a:endParaRPr lang="en-CA"/>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80</a:t>
            </a:fld>
            <a:endParaRPr lang="en-CA"/>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81</a:t>
            </a:fld>
            <a:endParaRPr lang="en-CA"/>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82</a:t>
            </a:fld>
            <a:endParaRPr lang="en-CA"/>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83</a:t>
            </a:fld>
            <a:endParaRPr lang="en-CA"/>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84</a:t>
            </a:fld>
            <a:endParaRPr lang="en-CA"/>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85</a:t>
            </a:fld>
            <a:endParaRPr lang="en-CA"/>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86</a:t>
            </a:fld>
            <a:endParaRPr lang="en-CA"/>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87</a:t>
            </a:fld>
            <a:endParaRPr lang="en-CA"/>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88</a:t>
            </a:fld>
            <a:endParaRPr lang="en-CA"/>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89</a:t>
            </a:fld>
            <a:endParaRPr lang="en-C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F4B890B2-2E1E-4718-A60A-A0967AF6283B}" type="slidenum">
              <a:rPr lang="en-CA" smtClean="0"/>
              <a:pPr/>
              <a:t>9</a:t>
            </a:fld>
            <a:endParaRPr lang="en-CA"/>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full lessons are available on the OAME website at </a:t>
            </a:r>
          </a:p>
          <a:p>
            <a:r>
              <a:rPr lang="en-CA" sz="1800" dirty="0" smtClean="0">
                <a:hlinkClick r:id="rId3"/>
              </a:rPr>
              <a:t>www.oame.on.ca</a:t>
            </a:r>
            <a:endParaRPr lang="en-CA" sz="1800" dirty="0" smtClean="0"/>
          </a:p>
          <a:p>
            <a:endParaRPr lang="en-CA" sz="1800" dirty="0" smtClean="0"/>
          </a:p>
          <a:p>
            <a:endParaRPr lang="en-CA" sz="1800" dirty="0" smtClean="0">
              <a:solidFill>
                <a:srgbClr val="7030A0"/>
              </a:solidFill>
            </a:endParaRPr>
          </a:p>
          <a:p>
            <a:endParaRPr lang="en-CA" sz="1800" dirty="0"/>
          </a:p>
        </p:txBody>
      </p:sp>
      <p:sp>
        <p:nvSpPr>
          <p:cNvPr id="4" name="Slide Number Placeholder 3"/>
          <p:cNvSpPr>
            <a:spLocks noGrp="1"/>
          </p:cNvSpPr>
          <p:nvPr>
            <p:ph type="sldNum" sz="quarter" idx="10"/>
          </p:nvPr>
        </p:nvSpPr>
        <p:spPr/>
        <p:txBody>
          <a:bodyPr/>
          <a:lstStyle/>
          <a:p>
            <a:fld id="{F4B890B2-2E1E-4718-A60A-A0967AF6283B}" type="slidenum">
              <a:rPr lang="en-CA" smtClean="0"/>
              <a:pPr/>
              <a:t>90</a:t>
            </a:fld>
            <a:endParaRPr lang="en-CA"/>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solidFill>
                  <a:srgbClr val="7030A0"/>
                </a:solidFill>
              </a:rPr>
              <a:t>Facilitator: Activity  3 could be delivered here. See Facilitator’s Guide.</a:t>
            </a:r>
          </a:p>
          <a:p>
            <a:r>
              <a:rPr lang="en-US" sz="1800" u="sng" dirty="0" smtClean="0"/>
              <a:t>Activity 3: Where’s the Math?</a:t>
            </a:r>
            <a:r>
              <a:rPr lang="en-US" sz="1800" dirty="0" smtClean="0"/>
              <a:t> -  Participants are given a passage from the Working Group Report that has a list of specific financial literacy topics. They are then challenged to “find the math” in these topics.</a:t>
            </a:r>
            <a:endParaRPr lang="en-CA" sz="1800" dirty="0" smtClean="0"/>
          </a:p>
          <a:p>
            <a:endParaRPr lang="en-CA" sz="1800" dirty="0">
              <a:solidFill>
                <a:srgbClr val="7030A0"/>
              </a:solidFill>
            </a:endParaRPr>
          </a:p>
        </p:txBody>
      </p:sp>
      <p:sp>
        <p:nvSpPr>
          <p:cNvPr id="4" name="Slide Number Placeholder 3"/>
          <p:cNvSpPr>
            <a:spLocks noGrp="1"/>
          </p:cNvSpPr>
          <p:nvPr>
            <p:ph type="sldNum" sz="quarter" idx="10"/>
          </p:nvPr>
        </p:nvSpPr>
        <p:spPr/>
        <p:txBody>
          <a:bodyPr/>
          <a:lstStyle/>
          <a:p>
            <a:fld id="{F4B890B2-2E1E-4718-A60A-A0967AF6283B}" type="slidenum">
              <a:rPr lang="en-CA" smtClean="0"/>
              <a:pPr/>
              <a:t>91</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6A437444-0024-40D2-BED3-FBBBB1573AAE}" type="datetime1">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681BBDE-DDDB-4C62-B36D-6AEA8A08D9B1}" type="datetime1">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3894CA31-6356-4D41-971E-A4AFA337FF28}" type="datetime1">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5AAF6EC-D1FC-4443-9528-C7E6E1EA887E}" type="datetimeFigureOut">
              <a:rPr lang="en-CA" smtClean="0"/>
              <a:pPr/>
              <a:t>05/12/2011</a:t>
            </a:fld>
            <a:endParaRPr lang="en-C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C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6DB97E2-CCFF-465E-8C64-E0FA0BF2FEDD}" type="slidenum">
              <a:rPr lang="en-CA" smtClean="0"/>
              <a:pPr/>
              <a:t>‹#›</a:t>
            </a:fld>
            <a:endParaRPr lang="en-C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0567E693-B29E-4B12-B1A3-22A94589B14E}" type="datetime1">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C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6DB97E2-CCFF-465E-8C64-E0FA0BF2FEDD}" type="slidenum">
              <a:rPr lang="en-CA" smtClean="0"/>
              <a:pPr/>
              <a:t>‹#›</a:t>
            </a:fld>
            <a:endParaRPr lang="en-C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F9F947DB-985D-4305-9B57-AEB8B3196577}"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DDCDBC-E4E6-4F62-8A0B-A4706EDC9238}" type="datetime1">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F947DB-985D-4305-9B57-AEB8B3196577}"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4539D9F4-82F7-4629-89A1-666946E482E7}" type="datetime1">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B148AE50-025F-4A1D-98FB-C94432A279F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B148AE50-025F-4A1D-98FB-C94432A279F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48AE50-025F-4A1D-98FB-C94432A279F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988C08FF-1C51-4EF6-B126-1BC0A25085E3}" type="datetime1">
              <a:rPr lang="en-CA" smtClean="0"/>
              <a:pPr/>
              <a:t>05/12/2011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173DE0F3-0E17-48A5-83F8-51ADD247337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173DE0F3-0E17-48A5-83F8-51ADD247337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3DE0F3-0E17-48A5-83F8-51ADD247337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7FC523AB-98E6-4913-9389-111894B75A98}" type="datetime1">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743B78-C888-410C-929A-750B6A63F839}" type="datetime1">
              <a:rPr lang="en-CA" smtClean="0"/>
              <a:pPr/>
              <a:t>05/12/2011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FA5A3C-257C-436F-9AF4-4AF7FFBE256C}" type="datetime1">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66707B-63C0-4E41-9CBC-A127F01EBC8C}" type="datetime1">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1E8C05-F2B7-4764-83CC-96304972E15B}" type="datetime1">
              <a:rPr lang="en-CA" smtClean="0"/>
              <a:pPr/>
              <a:t>05/12/2011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DB97E2-CCFF-465E-8C64-E0FA0BF2FEDD}"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5AAF6EC-D1FC-4443-9528-C7E6E1EA887E}" type="datetimeFigureOut">
              <a:rPr lang="en-CA" smtClean="0"/>
              <a:pPr/>
              <a:t>05/12/2011</a:t>
            </a:fld>
            <a:endParaRPr lang="en-C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C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6DB97E2-CCFF-465E-8C64-E0FA0BF2FEDD}"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F947DB-985D-4305-9B57-AEB8B3196577}"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E52EC7-345C-4D88-90A3-93F0E84FB9D4}"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 id="2147483817"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48AE50-025F-4A1D-98FB-C94432A279F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A3D3C8-8B18-4453-A9A0-A95C993A9AC2}"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DE0F3-0E17-48A5-83F8-51ADD247337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12FB1B-96DA-4B0C-B36F-3D48180E955B}"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slide" Target="slide6.xml"/><Relationship Id="rId5" Type="http://schemas.openxmlformats.org/officeDocument/2006/relationships/slide" Target="slide8.xml"/><Relationship Id="rId4" Type="http://schemas.openxmlformats.org/officeDocument/2006/relationships/slide" Target="slide1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slide" Target="slide6.xml"/><Relationship Id="rId5" Type="http://schemas.openxmlformats.org/officeDocument/2006/relationships/slide" Target="slide8.xml"/><Relationship Id="rId4" Type="http://schemas.openxmlformats.org/officeDocument/2006/relationships/slide" Target="slide15.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slide" Target="slide6.xml"/><Relationship Id="rId5" Type="http://schemas.openxmlformats.org/officeDocument/2006/relationships/slide" Target="slide8.xml"/><Relationship Id="rId4" Type="http://schemas.openxmlformats.org/officeDocument/2006/relationships/slide" Target="slide16.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8.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8.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8.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8.xml"/></Relationships>
</file>

<file path=ppt/slides/_rels/slide17.xml.rels><?xml version="1.0" encoding="UTF-8" standalone="yes"?>
<Relationships xmlns="http://schemas.openxmlformats.org/package/2006/relationships"><Relationship Id="rId8" Type="http://schemas.openxmlformats.org/officeDocument/2006/relationships/slide" Target="slide29.xml"/><Relationship Id="rId3" Type="http://schemas.openxmlformats.org/officeDocument/2006/relationships/image" Target="../media/image2.png"/><Relationship Id="rId7" Type="http://schemas.openxmlformats.org/officeDocument/2006/relationships/slide" Target="slide28.xml"/><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slide" Target="slide20.xml"/><Relationship Id="rId11" Type="http://schemas.openxmlformats.org/officeDocument/2006/relationships/slide" Target="slide6.xml"/><Relationship Id="rId5" Type="http://schemas.openxmlformats.org/officeDocument/2006/relationships/slide" Target="slide19.xml"/><Relationship Id="rId10" Type="http://schemas.openxmlformats.org/officeDocument/2006/relationships/slide" Target="slide31.xml"/><Relationship Id="rId4" Type="http://schemas.openxmlformats.org/officeDocument/2006/relationships/slide" Target="slide18.xml"/><Relationship Id="rId9" Type="http://schemas.openxmlformats.org/officeDocument/2006/relationships/slide" Target="slide30.xml"/></Relationships>
</file>

<file path=ppt/slides/_rels/slide18.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image" Target="../media/image2.png"/><Relationship Id="rId7" Type="http://schemas.openxmlformats.org/officeDocument/2006/relationships/slide" Target="slide17.xml"/><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slide" Target="slide23.xml"/><Relationship Id="rId5" Type="http://schemas.openxmlformats.org/officeDocument/2006/relationships/slide" Target="slide22.xml"/><Relationship Id="rId4" Type="http://schemas.openxmlformats.org/officeDocument/2006/relationships/slide" Target="slide21.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slide" Target="slide6.xm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slide" Target="slide17.xml"/><Relationship Id="rId5" Type="http://schemas.openxmlformats.org/officeDocument/2006/relationships/slide" Target="slide25.xml"/><Relationship Id="rId4" Type="http://schemas.openxmlformats.org/officeDocument/2006/relationships/slide" Target="slide2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slide" Target="slide6.xml"/><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slide" Target="slide17.xml"/><Relationship Id="rId5" Type="http://schemas.openxmlformats.org/officeDocument/2006/relationships/slide" Target="slide27.xml"/><Relationship Id="rId4" Type="http://schemas.openxmlformats.org/officeDocument/2006/relationships/slide" Target="slide26.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17.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slide" Target="slide17.xml"/><Relationship Id="rId4" Type="http://schemas.openxmlformats.org/officeDocument/2006/relationships/slide" Target="slide6.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17.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17.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17.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17.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17.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slide" Target="slide7.xml"/><Relationship Id="rId5" Type="http://schemas.openxmlformats.org/officeDocument/2006/relationships/slide" Target="slide17.xml"/><Relationship Id="rId4" Type="http://schemas.openxmlformats.org/officeDocument/2006/relationships/slide" Target="slide6.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slide" Target="slide7.xml"/><Relationship Id="rId5" Type="http://schemas.openxmlformats.org/officeDocument/2006/relationships/slide" Target="slide6.xml"/><Relationship Id="rId4" Type="http://schemas.openxmlformats.org/officeDocument/2006/relationships/slide" Target="slide1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slide" Target="slide17.xml"/><Relationship Id="rId4" Type="http://schemas.openxmlformats.org/officeDocument/2006/relationships/slide" Target="slide7.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slide" Target="slide7.xml"/><Relationship Id="rId5" Type="http://schemas.openxmlformats.org/officeDocument/2006/relationships/slide" Target="slide17.xml"/><Relationship Id="rId4" Type="http://schemas.openxmlformats.org/officeDocument/2006/relationships/slide" Target="slide6.xml"/></Relationships>
</file>

<file path=ppt/slides/_rels/slide32.xml.rels><?xml version="1.0" encoding="UTF-8" standalone="yes"?>
<Relationships xmlns="http://schemas.openxmlformats.org/package/2006/relationships"><Relationship Id="rId8" Type="http://schemas.openxmlformats.org/officeDocument/2006/relationships/slide" Target="slide36.xml"/><Relationship Id="rId13" Type="http://schemas.openxmlformats.org/officeDocument/2006/relationships/slide" Target="slide39.xml"/><Relationship Id="rId3" Type="http://schemas.openxmlformats.org/officeDocument/2006/relationships/image" Target="../media/image2.png"/><Relationship Id="rId7" Type="http://schemas.openxmlformats.org/officeDocument/2006/relationships/slide" Target="slide35.xml"/><Relationship Id="rId12" Type="http://schemas.openxmlformats.org/officeDocument/2006/relationships/slide" Target="slide43.xml"/><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slide" Target="slide37.xml"/><Relationship Id="rId11" Type="http://schemas.openxmlformats.org/officeDocument/2006/relationships/slide" Target="slide42.xml"/><Relationship Id="rId5" Type="http://schemas.openxmlformats.org/officeDocument/2006/relationships/slide" Target="slide34.xml"/><Relationship Id="rId15" Type="http://schemas.openxmlformats.org/officeDocument/2006/relationships/slide" Target="slide6.xml"/><Relationship Id="rId10" Type="http://schemas.openxmlformats.org/officeDocument/2006/relationships/slide" Target="slide41.xml"/><Relationship Id="rId4" Type="http://schemas.openxmlformats.org/officeDocument/2006/relationships/slide" Target="slide33.xml"/><Relationship Id="rId9" Type="http://schemas.openxmlformats.org/officeDocument/2006/relationships/slide" Target="slide38.xml"/><Relationship Id="rId14" Type="http://schemas.openxmlformats.org/officeDocument/2006/relationships/slide" Target="slide40.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3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32.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32.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32.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32.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32.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3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hyperlink" Target="http://www.oame.on.ca/"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32.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1.xml"/><Relationship Id="rId5" Type="http://schemas.openxmlformats.org/officeDocument/2006/relationships/slide" Target="slide7.xml"/><Relationship Id="rId4" Type="http://schemas.openxmlformats.org/officeDocument/2006/relationships/slide" Target="slide32.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1.xml"/><Relationship Id="rId5" Type="http://schemas.openxmlformats.org/officeDocument/2006/relationships/slide" Target="slide7.xml"/><Relationship Id="rId4" Type="http://schemas.openxmlformats.org/officeDocument/2006/relationships/slide" Target="slide32.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slide" Target="slide7.xml"/><Relationship Id="rId2" Type="http://schemas.openxmlformats.org/officeDocument/2006/relationships/notesSlide" Target="../notesSlides/notesSlide43.xml"/><Relationship Id="rId1" Type="http://schemas.openxmlformats.org/officeDocument/2006/relationships/slideLayout" Target="../slideLayouts/slideLayout1.xml"/><Relationship Id="rId6" Type="http://schemas.openxmlformats.org/officeDocument/2006/relationships/slide" Target="slide45.xml"/><Relationship Id="rId5" Type="http://schemas.openxmlformats.org/officeDocument/2006/relationships/slide" Target="slide32.xml"/><Relationship Id="rId4" Type="http://schemas.openxmlformats.org/officeDocument/2006/relationships/slide" Target="slide44.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slide" Target="slide7.xml"/><Relationship Id="rId5" Type="http://schemas.openxmlformats.org/officeDocument/2006/relationships/slide" Target="slide45.xml"/><Relationship Id="rId4" Type="http://schemas.openxmlformats.org/officeDocument/2006/relationships/slide" Target="slide32.xml"/></Relationships>
</file>

<file path=ppt/slides/_rels/slide45.xml.rels><?xml version="1.0" encoding="UTF-8" standalone="yes"?>
<Relationships xmlns="http://schemas.openxmlformats.org/package/2006/relationships"><Relationship Id="rId8" Type="http://schemas.openxmlformats.org/officeDocument/2006/relationships/slide" Target="slide46.xml"/><Relationship Id="rId3" Type="http://schemas.openxmlformats.org/officeDocument/2006/relationships/image" Target="../media/image2.png"/><Relationship Id="rId7" Type="http://schemas.openxmlformats.org/officeDocument/2006/relationships/slide" Target="slide49.xml"/><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slide" Target="slide43.xml"/><Relationship Id="rId5" Type="http://schemas.openxmlformats.org/officeDocument/2006/relationships/slide" Target="slide48.xml"/><Relationship Id="rId4" Type="http://schemas.openxmlformats.org/officeDocument/2006/relationships/slide" Target="slide47.xml"/><Relationship Id="rId9" Type="http://schemas.openxmlformats.org/officeDocument/2006/relationships/slide" Target="slide6.xml"/></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1.xml"/><Relationship Id="rId5" Type="http://schemas.openxmlformats.org/officeDocument/2006/relationships/slide" Target="slide45.xml"/><Relationship Id="rId4" Type="http://schemas.openxmlformats.org/officeDocument/2006/relationships/slide" Target="slide6.xml"/></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1.xml"/><Relationship Id="rId5" Type="http://schemas.openxmlformats.org/officeDocument/2006/relationships/slide" Target="slide45.xml"/><Relationship Id="rId4" Type="http://schemas.openxmlformats.org/officeDocument/2006/relationships/slide" Target="slide6.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1.xml"/><Relationship Id="rId5" Type="http://schemas.openxmlformats.org/officeDocument/2006/relationships/slide" Target="slide45.xml"/><Relationship Id="rId4" Type="http://schemas.openxmlformats.org/officeDocument/2006/relationships/slide" Target="slide6.xml"/></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1.xml"/><Relationship Id="rId5" Type="http://schemas.openxmlformats.org/officeDocument/2006/relationships/slide" Target="slide45.xml"/><Relationship Id="rId4" Type="http://schemas.openxmlformats.org/officeDocument/2006/relationships/slide" Target="slide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hyperlink" Target="http://www.edugains.ca/"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slide" Target="slide6.xml"/><Relationship Id="rId2" Type="http://schemas.openxmlformats.org/officeDocument/2006/relationships/notesSlide" Target="../notesSlides/notesSlide50.xml"/><Relationship Id="rId1" Type="http://schemas.openxmlformats.org/officeDocument/2006/relationships/slideLayout" Target="../slideLayouts/slideLayout1.xml"/><Relationship Id="rId6" Type="http://schemas.openxmlformats.org/officeDocument/2006/relationships/slide" Target="slide53.xml"/><Relationship Id="rId5" Type="http://schemas.openxmlformats.org/officeDocument/2006/relationships/slide" Target="slide52.xml"/><Relationship Id="rId4" Type="http://schemas.openxmlformats.org/officeDocument/2006/relationships/slide" Target="slide51.xml"/></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50.xm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50.xml"/></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slide" Target="slide6.xml"/><Relationship Id="rId5" Type="http://schemas.openxmlformats.org/officeDocument/2006/relationships/slide" Target="slide50.xml"/><Relationship Id="rId4" Type="http://schemas.openxmlformats.org/officeDocument/2006/relationships/slide" Target="slide54.xml"/></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4.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50.xml"/></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5.xml"/><Relationship Id="rId1" Type="http://schemas.openxmlformats.org/officeDocument/2006/relationships/slideLayout" Target="../slideLayouts/slideLayout1.xml"/><Relationship Id="rId6" Type="http://schemas.openxmlformats.org/officeDocument/2006/relationships/slide" Target="slide6.xml"/><Relationship Id="rId5" Type="http://schemas.openxmlformats.org/officeDocument/2006/relationships/slide" Target="slide57.xml"/><Relationship Id="rId4" Type="http://schemas.openxmlformats.org/officeDocument/2006/relationships/slide" Target="slide56.xml"/></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55.xml"/></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7.xml"/><Relationship Id="rId1" Type="http://schemas.openxmlformats.org/officeDocument/2006/relationships/slideLayout" Target="../slideLayouts/slideLayout1.xml"/><Relationship Id="rId6" Type="http://schemas.openxmlformats.org/officeDocument/2006/relationships/slide" Target="slide58.xml"/><Relationship Id="rId5" Type="http://schemas.openxmlformats.org/officeDocument/2006/relationships/slide" Target="slide6.xml"/><Relationship Id="rId4" Type="http://schemas.openxmlformats.org/officeDocument/2006/relationships/slide" Target="slide55.xml"/></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8.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55.xml"/></Relationships>
</file>

<file path=ppt/slides/_rels/slide59.xml.rels><?xml version="1.0" encoding="UTF-8" standalone="yes"?>
<Relationships xmlns="http://schemas.openxmlformats.org/package/2006/relationships"><Relationship Id="rId8" Type="http://schemas.openxmlformats.org/officeDocument/2006/relationships/slide" Target="slide65.xml"/><Relationship Id="rId3" Type="http://schemas.openxmlformats.org/officeDocument/2006/relationships/image" Target="../media/image2.png"/><Relationship Id="rId7" Type="http://schemas.openxmlformats.org/officeDocument/2006/relationships/slide" Target="slide64.xml"/><Relationship Id="rId2" Type="http://schemas.openxmlformats.org/officeDocument/2006/relationships/notesSlide" Target="../notesSlides/notesSlide59.xml"/><Relationship Id="rId1" Type="http://schemas.openxmlformats.org/officeDocument/2006/relationships/slideLayout" Target="../slideLayouts/slideLayout1.xml"/><Relationship Id="rId6" Type="http://schemas.openxmlformats.org/officeDocument/2006/relationships/slide" Target="slide63.xml"/><Relationship Id="rId5" Type="http://schemas.openxmlformats.org/officeDocument/2006/relationships/slide" Target="slide61.xml"/><Relationship Id="rId4" Type="http://schemas.openxmlformats.org/officeDocument/2006/relationships/slide" Target="slide60.xml"/><Relationship Id="rId9" Type="http://schemas.openxmlformats.org/officeDocument/2006/relationships/slide" Target="slide6.xml"/></Relationships>
</file>

<file path=ppt/slides/_rels/slide6.xml.rels><?xml version="1.0" encoding="UTF-8" standalone="yes"?>
<Relationships xmlns="http://schemas.openxmlformats.org/package/2006/relationships"><Relationship Id="rId8" Type="http://schemas.openxmlformats.org/officeDocument/2006/relationships/slide" Target="slide55.xml"/><Relationship Id="rId13" Type="http://schemas.openxmlformats.org/officeDocument/2006/relationships/slide" Target="slide71.xml"/><Relationship Id="rId18" Type="http://schemas.openxmlformats.org/officeDocument/2006/relationships/slide" Target="slide90.xml"/><Relationship Id="rId3" Type="http://schemas.openxmlformats.org/officeDocument/2006/relationships/slide" Target="slide8.xml"/><Relationship Id="rId7" Type="http://schemas.openxmlformats.org/officeDocument/2006/relationships/slide" Target="slide50.xml"/><Relationship Id="rId12" Type="http://schemas.openxmlformats.org/officeDocument/2006/relationships/slide" Target="slide69.xml"/><Relationship Id="rId17" Type="http://schemas.openxmlformats.org/officeDocument/2006/relationships/slide" Target="slide7.xml"/><Relationship Id="rId2" Type="http://schemas.openxmlformats.org/officeDocument/2006/relationships/notesSlide" Target="../notesSlides/notesSlide6.xml"/><Relationship Id="rId16" Type="http://schemas.openxmlformats.org/officeDocument/2006/relationships/slide" Target="slide84.xml"/><Relationship Id="rId20"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 Target="slide45.xml"/><Relationship Id="rId11" Type="http://schemas.openxmlformats.org/officeDocument/2006/relationships/slide" Target="slide67.xml"/><Relationship Id="rId5" Type="http://schemas.openxmlformats.org/officeDocument/2006/relationships/slide" Target="slide32.xml"/><Relationship Id="rId15" Type="http://schemas.openxmlformats.org/officeDocument/2006/relationships/slide" Target="slide79.xml"/><Relationship Id="rId10" Type="http://schemas.openxmlformats.org/officeDocument/2006/relationships/slide" Target="slide66.xml"/><Relationship Id="rId19" Type="http://schemas.openxmlformats.org/officeDocument/2006/relationships/image" Target="../media/image2.png"/><Relationship Id="rId4" Type="http://schemas.openxmlformats.org/officeDocument/2006/relationships/slide" Target="slide17.xml"/><Relationship Id="rId9" Type="http://schemas.openxmlformats.org/officeDocument/2006/relationships/slide" Target="slide59.xml"/><Relationship Id="rId14" Type="http://schemas.openxmlformats.org/officeDocument/2006/relationships/slide" Target="slide77.xml"/></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0.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59.xml"/></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1.xml"/><Relationship Id="rId1" Type="http://schemas.openxmlformats.org/officeDocument/2006/relationships/slideLayout" Target="../slideLayouts/slideLayout1.xml"/><Relationship Id="rId6" Type="http://schemas.openxmlformats.org/officeDocument/2006/relationships/slide" Target="slide59.xml"/><Relationship Id="rId5" Type="http://schemas.openxmlformats.org/officeDocument/2006/relationships/slide" Target="slide6.xml"/><Relationship Id="rId4" Type="http://schemas.openxmlformats.org/officeDocument/2006/relationships/slide" Target="slide62.xml"/></Relationships>
</file>

<file path=ppt/slides/_rels/slide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2.xml"/><Relationship Id="rId1" Type="http://schemas.openxmlformats.org/officeDocument/2006/relationships/slideLayout" Target="../slideLayouts/slideLayout1.xml"/><Relationship Id="rId5" Type="http://schemas.openxmlformats.org/officeDocument/2006/relationships/slide" Target="slide59.xml"/><Relationship Id="rId4" Type="http://schemas.openxmlformats.org/officeDocument/2006/relationships/slide" Target="slide6.xml"/></Relationships>
</file>

<file path=ppt/slides/_rels/slide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3.xml"/><Relationship Id="rId1" Type="http://schemas.openxmlformats.org/officeDocument/2006/relationships/slideLayout" Target="../slideLayouts/slideLayout1.xml"/><Relationship Id="rId5" Type="http://schemas.openxmlformats.org/officeDocument/2006/relationships/slide" Target="slide59.xml"/><Relationship Id="rId4" Type="http://schemas.openxmlformats.org/officeDocument/2006/relationships/slide" Target="slide6.xml"/></Relationships>
</file>

<file path=ppt/slides/_rels/slide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4.xml"/><Relationship Id="rId1" Type="http://schemas.openxmlformats.org/officeDocument/2006/relationships/slideLayout" Target="../slideLayouts/slideLayout1.xml"/><Relationship Id="rId5" Type="http://schemas.openxmlformats.org/officeDocument/2006/relationships/slide" Target="slide59.xml"/><Relationship Id="rId4" Type="http://schemas.openxmlformats.org/officeDocument/2006/relationships/slide" Target="slide6.xml"/></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5.xml"/><Relationship Id="rId1" Type="http://schemas.openxmlformats.org/officeDocument/2006/relationships/slideLayout" Target="../slideLayouts/slideLayout1.xml"/><Relationship Id="rId5" Type="http://schemas.openxmlformats.org/officeDocument/2006/relationships/slide" Target="slide59.xml"/><Relationship Id="rId4" Type="http://schemas.openxmlformats.org/officeDocument/2006/relationships/slide" Target="slide6.xml"/></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6.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hyperlink" Target="note:%20Since%20all%20expectations%20in%20this%20course%20relate%20directly%20to%20financial%20literacy,%20only%20the%20strand%20titles%20and%20overall%20expectations%20have%20been%20included%20here.%20For%20all%20expectations%20in%20this%20course,%20go%20to%20www.edu.gov.on.ca/eng/curriculum/secondary/math1112currb." TargetMode="External"/></Relationships>
</file>

<file path=ppt/slides/_rels/slide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7.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68.xml"/></Relationships>
</file>

<file path=ppt/slides/_rels/slide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8.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slide" Target="slide6.xml"/><Relationship Id="rId4" Type="http://schemas.openxmlformats.org/officeDocument/2006/relationships/slide" Target="slide67.xml"/></Relationships>
</file>

<file path=ppt/slides/_rels/slide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9.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70.xml"/></Relationships>
</file>

<file path=ppt/slides/_rels/slide7.xml.rels><?xml version="1.0" encoding="UTF-8" standalone="yes"?>
<Relationships xmlns="http://schemas.openxmlformats.org/package/2006/relationships"><Relationship Id="rId8" Type="http://schemas.openxmlformats.org/officeDocument/2006/relationships/slide" Target="slide42.xml"/><Relationship Id="rId3" Type="http://schemas.openxmlformats.org/officeDocument/2006/relationships/slide" Target="slide28.xml"/><Relationship Id="rId7" Type="http://schemas.openxmlformats.org/officeDocument/2006/relationships/slide" Target="slide41.xml"/><Relationship Id="rId12"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slide" Target="slide31.xml"/><Relationship Id="rId11" Type="http://schemas.openxmlformats.org/officeDocument/2006/relationships/image" Target="../media/image2.png"/><Relationship Id="rId5" Type="http://schemas.openxmlformats.org/officeDocument/2006/relationships/slide" Target="slide30.xml"/><Relationship Id="rId10" Type="http://schemas.openxmlformats.org/officeDocument/2006/relationships/slide" Target="slide49.xml"/><Relationship Id="rId4" Type="http://schemas.openxmlformats.org/officeDocument/2006/relationships/slide" Target="slide29.xml"/><Relationship Id="rId9" Type="http://schemas.openxmlformats.org/officeDocument/2006/relationships/slide" Target="slide43.xml"/></Relationships>
</file>

<file path=ppt/slides/_rels/slide7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0.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69.xml"/></Relationships>
</file>

<file path=ppt/slides/_rels/slide71.xml.rels><?xml version="1.0" encoding="UTF-8" standalone="yes"?>
<Relationships xmlns="http://schemas.openxmlformats.org/package/2006/relationships"><Relationship Id="rId8" Type="http://schemas.openxmlformats.org/officeDocument/2006/relationships/slide" Target="slide76.xml"/><Relationship Id="rId3" Type="http://schemas.openxmlformats.org/officeDocument/2006/relationships/image" Target="../media/image2.png"/><Relationship Id="rId7" Type="http://schemas.openxmlformats.org/officeDocument/2006/relationships/slide" Target="slide75.xml"/><Relationship Id="rId2" Type="http://schemas.openxmlformats.org/officeDocument/2006/relationships/notesSlide" Target="../notesSlides/notesSlide71.xml"/><Relationship Id="rId1" Type="http://schemas.openxmlformats.org/officeDocument/2006/relationships/slideLayout" Target="../slideLayouts/slideLayout1.xml"/><Relationship Id="rId6" Type="http://schemas.openxmlformats.org/officeDocument/2006/relationships/slide" Target="slide74.xml"/><Relationship Id="rId5" Type="http://schemas.openxmlformats.org/officeDocument/2006/relationships/slide" Target="slide73.xml"/><Relationship Id="rId4" Type="http://schemas.openxmlformats.org/officeDocument/2006/relationships/slide" Target="slide72.xml"/><Relationship Id="rId9" Type="http://schemas.openxmlformats.org/officeDocument/2006/relationships/slide" Target="slide6.xml"/></Relationships>
</file>

<file path=ppt/slides/_rels/slide7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2.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71.xml"/></Relationships>
</file>

<file path=ppt/slides/_rels/slide7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3.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71.xml"/></Relationships>
</file>

<file path=ppt/slides/_rels/slide7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4.xml"/><Relationship Id="rId1" Type="http://schemas.openxmlformats.org/officeDocument/2006/relationships/slideLayout" Target="../slideLayouts/slideLayout1.xml"/><Relationship Id="rId5" Type="http://schemas.openxmlformats.org/officeDocument/2006/relationships/slide" Target="slide71.xml"/><Relationship Id="rId4" Type="http://schemas.openxmlformats.org/officeDocument/2006/relationships/slide" Target="slide6.xml"/></Relationships>
</file>

<file path=ppt/slides/_rels/slide7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5.xml"/><Relationship Id="rId1" Type="http://schemas.openxmlformats.org/officeDocument/2006/relationships/slideLayout" Target="../slideLayouts/slideLayout1.xml"/><Relationship Id="rId5" Type="http://schemas.openxmlformats.org/officeDocument/2006/relationships/slide" Target="slide71.xml"/><Relationship Id="rId4" Type="http://schemas.openxmlformats.org/officeDocument/2006/relationships/slide" Target="slide6.xml"/></Relationships>
</file>

<file path=ppt/slides/_rels/slide7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6.xml"/><Relationship Id="rId1" Type="http://schemas.openxmlformats.org/officeDocument/2006/relationships/slideLayout" Target="../slideLayouts/slideLayout1.xml"/><Relationship Id="rId5" Type="http://schemas.openxmlformats.org/officeDocument/2006/relationships/slide" Target="slide71.xml"/><Relationship Id="rId4" Type="http://schemas.openxmlformats.org/officeDocument/2006/relationships/slide" Target="slide6.xml"/></Relationships>
</file>

<file path=ppt/slides/_rels/slide7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7.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78.xml"/></Relationships>
</file>

<file path=ppt/slides/_rels/slide7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8.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77.xml"/></Relationships>
</file>

<file path=ppt/slides/_rels/slide7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slide" Target="slide6.xml"/><Relationship Id="rId2" Type="http://schemas.openxmlformats.org/officeDocument/2006/relationships/notesSlide" Target="../notesSlides/notesSlide79.xml"/><Relationship Id="rId1" Type="http://schemas.openxmlformats.org/officeDocument/2006/relationships/slideLayout" Target="../slideLayouts/slideLayout1.xml"/><Relationship Id="rId6" Type="http://schemas.openxmlformats.org/officeDocument/2006/relationships/slide" Target="slide82.xml"/><Relationship Id="rId5" Type="http://schemas.openxmlformats.org/officeDocument/2006/relationships/slide" Target="slide81.xml"/><Relationship Id="rId4" Type="http://schemas.openxmlformats.org/officeDocument/2006/relationships/slide" Target="slide80.xml"/></Relationships>
</file>

<file path=ppt/slides/_rels/slide8.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image" Target="../media/image2.png"/><Relationship Id="rId7" Type="http://schemas.openxmlformats.org/officeDocument/2006/relationships/slide" Target="slide12.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slide" Target="slide11.xml"/><Relationship Id="rId5" Type="http://schemas.openxmlformats.org/officeDocument/2006/relationships/slide" Target="slide10.xml"/><Relationship Id="rId4" Type="http://schemas.openxmlformats.org/officeDocument/2006/relationships/slide" Target="slide9.xml"/></Relationships>
</file>

<file path=ppt/slides/_rels/slide8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0.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79.xml"/></Relationships>
</file>

<file path=ppt/slides/_rels/slide8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1.xml"/><Relationship Id="rId1" Type="http://schemas.openxmlformats.org/officeDocument/2006/relationships/slideLayout" Target="../slideLayouts/slideLayout1.xml"/><Relationship Id="rId6" Type="http://schemas.openxmlformats.org/officeDocument/2006/relationships/slide" Target="slide6.xml"/><Relationship Id="rId5" Type="http://schemas.openxmlformats.org/officeDocument/2006/relationships/slide" Target="slide79.xml"/><Relationship Id="rId4" Type="http://schemas.openxmlformats.org/officeDocument/2006/relationships/hyperlink" Target="note:%20Since%20all%20expectations%20in%20this%20course%20relate%20directly%20to%20financial%20literacy,%20only%20the%20strand%20titles%20and%20overall%20expectations%20have%20been%20included%20here.%20For%20all%20expectations%20in%20this%20course,%20go%20to%20www.edu.gov.on.ca/eng/curriculum/secondary/math1112currb." TargetMode="External"/></Relationships>
</file>

<file path=ppt/slides/_rels/slide8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2.xml"/><Relationship Id="rId1" Type="http://schemas.openxmlformats.org/officeDocument/2006/relationships/slideLayout" Target="../slideLayouts/slideLayout1.xml"/><Relationship Id="rId6" Type="http://schemas.openxmlformats.org/officeDocument/2006/relationships/slide" Target="slide6.xml"/><Relationship Id="rId5" Type="http://schemas.openxmlformats.org/officeDocument/2006/relationships/slide" Target="slide79.xml"/><Relationship Id="rId4" Type="http://schemas.openxmlformats.org/officeDocument/2006/relationships/slide" Target="slide83.xml"/></Relationships>
</file>

<file path=ppt/slides/_rels/slide8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3.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79.xml"/></Relationships>
</file>

<file path=ppt/slides/_rels/slide84.xml.rels><?xml version="1.0" encoding="UTF-8" standalone="yes"?>
<Relationships xmlns="http://schemas.openxmlformats.org/package/2006/relationships"><Relationship Id="rId8" Type="http://schemas.openxmlformats.org/officeDocument/2006/relationships/slide" Target="slide89.xml"/><Relationship Id="rId3" Type="http://schemas.openxmlformats.org/officeDocument/2006/relationships/image" Target="../media/image2.png"/><Relationship Id="rId7" Type="http://schemas.openxmlformats.org/officeDocument/2006/relationships/slide" Target="slide88.xml"/><Relationship Id="rId2" Type="http://schemas.openxmlformats.org/officeDocument/2006/relationships/notesSlide" Target="../notesSlides/notesSlide84.xml"/><Relationship Id="rId1" Type="http://schemas.openxmlformats.org/officeDocument/2006/relationships/slideLayout" Target="../slideLayouts/slideLayout1.xml"/><Relationship Id="rId6" Type="http://schemas.openxmlformats.org/officeDocument/2006/relationships/slide" Target="slide87.xml"/><Relationship Id="rId5" Type="http://schemas.openxmlformats.org/officeDocument/2006/relationships/slide" Target="slide86.xml"/><Relationship Id="rId4" Type="http://schemas.openxmlformats.org/officeDocument/2006/relationships/slide" Target="slide85.xml"/><Relationship Id="rId9" Type="http://schemas.openxmlformats.org/officeDocument/2006/relationships/slide" Target="slide6.xml"/></Relationships>
</file>

<file path=ppt/slides/_rels/slide8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5.xml"/><Relationship Id="rId1" Type="http://schemas.openxmlformats.org/officeDocument/2006/relationships/slideLayout" Target="../slideLayouts/slideLayout1.xml"/><Relationship Id="rId5" Type="http://schemas.openxmlformats.org/officeDocument/2006/relationships/slide" Target="slide84.xml"/><Relationship Id="rId4" Type="http://schemas.openxmlformats.org/officeDocument/2006/relationships/slide" Target="slide6.xml"/></Relationships>
</file>

<file path=ppt/slides/_rels/slide8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6.xml"/><Relationship Id="rId1" Type="http://schemas.openxmlformats.org/officeDocument/2006/relationships/slideLayout" Target="../slideLayouts/slideLayout1.xml"/><Relationship Id="rId5" Type="http://schemas.openxmlformats.org/officeDocument/2006/relationships/slide" Target="slide6.xml"/><Relationship Id="rId4" Type="http://schemas.openxmlformats.org/officeDocument/2006/relationships/slide" Target="slide84.xml"/></Relationships>
</file>

<file path=ppt/slides/_rels/slide8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7.xml"/><Relationship Id="rId1" Type="http://schemas.openxmlformats.org/officeDocument/2006/relationships/slideLayout" Target="../slideLayouts/slideLayout1.xml"/><Relationship Id="rId5" Type="http://schemas.openxmlformats.org/officeDocument/2006/relationships/slide" Target="slide84.xml"/><Relationship Id="rId4" Type="http://schemas.openxmlformats.org/officeDocument/2006/relationships/slide" Target="slide6.xml"/></Relationships>
</file>

<file path=ppt/slides/_rels/slide8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8.xml"/><Relationship Id="rId1" Type="http://schemas.openxmlformats.org/officeDocument/2006/relationships/slideLayout" Target="../slideLayouts/slideLayout1.xml"/><Relationship Id="rId5" Type="http://schemas.openxmlformats.org/officeDocument/2006/relationships/slide" Target="slide84.xml"/><Relationship Id="rId4" Type="http://schemas.openxmlformats.org/officeDocument/2006/relationships/slide" Target="slide6.xml"/></Relationships>
</file>

<file path=ppt/slides/_rels/slide8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9.xml"/><Relationship Id="rId1" Type="http://schemas.openxmlformats.org/officeDocument/2006/relationships/slideLayout" Target="../slideLayouts/slideLayout1.xml"/><Relationship Id="rId6" Type="http://schemas.openxmlformats.org/officeDocument/2006/relationships/slide" Target="slide84.xml"/><Relationship Id="rId5" Type="http://schemas.openxmlformats.org/officeDocument/2006/relationships/slide" Target="slide6.xml"/><Relationship Id="rId4" Type="http://schemas.openxmlformats.org/officeDocument/2006/relationships/hyperlink" Target="note:%20Since%20all%20expectations%20in%20this%20course%20relate%20directly%20to%20financial%20literacy,%20only%20the%20strand%20titles%20and%20overall%20expectations%20have%20been%20included%20here.%20For%20all%20expectations%20in%20this%20course,%20go%20to%20www.edu.gov.on.ca/eng/curriculum/secondary/math1112currb."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slide" Target="slide6.xml"/><Relationship Id="rId5" Type="http://schemas.openxmlformats.org/officeDocument/2006/relationships/slide" Target="slide8.xml"/><Relationship Id="rId4" Type="http://schemas.openxmlformats.org/officeDocument/2006/relationships/slide" Target="slide13.xml"/></Relationships>
</file>

<file path=ppt/slides/_rels/slide9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0.xml"/><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1.xml"/><Relationship Id="rId1" Type="http://schemas.openxmlformats.org/officeDocument/2006/relationships/slideLayout" Target="../slideLayouts/slideLayout1.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CA" sz="4400" b="0" dirty="0" smtClean="0">
                <a:solidFill>
                  <a:schemeClr val="tx1"/>
                </a:solidFill>
                <a:effectLst/>
                <a:latin typeface="Calibri" pitchFamily="34" charset="0"/>
              </a:rPr>
              <a:t>Financial Literacy Education in Ontario Schools</a:t>
            </a:r>
            <a:endParaRPr lang="en-CA" sz="4400" b="0" dirty="0">
              <a:solidFill>
                <a:schemeClr val="tx1"/>
              </a:solidFill>
              <a:effectLst/>
              <a:latin typeface="Calibri" pitchFamily="34" charset="0"/>
            </a:endParaRPr>
          </a:p>
        </p:txBody>
      </p:sp>
      <p:sp>
        <p:nvSpPr>
          <p:cNvPr id="3" name="Subtitle 2"/>
          <p:cNvSpPr>
            <a:spLocks noGrp="1"/>
          </p:cNvSpPr>
          <p:nvPr>
            <p:ph type="subTitle" idx="1"/>
          </p:nvPr>
        </p:nvSpPr>
        <p:spPr>
          <a:xfrm>
            <a:off x="683568" y="4437112"/>
            <a:ext cx="7772400" cy="1199704"/>
          </a:xfrm>
        </p:spPr>
        <p:txBody>
          <a:bodyPr>
            <a:noAutofit/>
          </a:bodyPr>
          <a:lstStyle/>
          <a:p>
            <a:pPr algn="ctr"/>
            <a:r>
              <a:rPr lang="en-CA" sz="3200" dirty="0" smtClean="0">
                <a:solidFill>
                  <a:schemeClr val="tx1"/>
                </a:solidFill>
                <a:latin typeface="Calibri" pitchFamily="34" charset="0"/>
              </a:rPr>
              <a:t>Continuum through grades 4 to 10</a:t>
            </a:r>
          </a:p>
          <a:p>
            <a:pPr algn="ctr"/>
            <a:r>
              <a:rPr lang="en-CA" sz="3200" dirty="0" smtClean="0">
                <a:solidFill>
                  <a:schemeClr val="tx1"/>
                </a:solidFill>
                <a:latin typeface="Calibri" pitchFamily="34" charset="0"/>
              </a:rPr>
              <a:t>Links to curriculum expectations</a:t>
            </a:r>
          </a:p>
          <a:p>
            <a:pPr algn="ctr"/>
            <a:r>
              <a:rPr lang="en-CA" sz="3200" dirty="0" smtClean="0">
                <a:solidFill>
                  <a:schemeClr val="tx1"/>
                </a:solidFill>
                <a:latin typeface="Calibri" pitchFamily="34" charset="0"/>
              </a:rPr>
              <a:t>Placement of Lessons</a:t>
            </a:r>
            <a:endParaRPr lang="en-CA" sz="3200" dirty="0">
              <a:solidFill>
                <a:schemeClr val="tx1"/>
              </a:solidFill>
              <a:latin typeface="Calibri" pitchFamily="34" charset="0"/>
            </a:endParaRPr>
          </a:p>
        </p:txBody>
      </p:sp>
      <p:sp>
        <p:nvSpPr>
          <p:cNvPr id="6" name="Slide Number Placeholder 5"/>
          <p:cNvSpPr>
            <a:spLocks noGrp="1"/>
          </p:cNvSpPr>
          <p:nvPr>
            <p:ph type="sldNum" sz="quarter" idx="12"/>
          </p:nvPr>
        </p:nvSpPr>
        <p:spPr/>
        <p:txBody>
          <a:bodyPr/>
          <a:lstStyle/>
          <a:p>
            <a:fld id="{86DB97E2-CCFF-465E-8C64-E0FA0BF2FEDD}" type="slidenum">
              <a:rPr lang="en-CA" smtClean="0"/>
              <a:pPr/>
              <a:t>1</a:t>
            </a:fld>
            <a:endParaRPr lang="en-CA"/>
          </a:p>
        </p:txBody>
      </p:sp>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pic>
        <p:nvPicPr>
          <p:cNvPr id="5" name="Picture 5" descr="OAME-logo-e1303918460546.jpg"/>
          <p:cNvPicPr>
            <a:picLocks noChangeAspect="1"/>
          </p:cNvPicPr>
          <p:nvPr/>
        </p:nvPicPr>
        <p:blipFill>
          <a:blip r:embed="rId4" cstate="print"/>
          <a:srcRect/>
          <a:stretch>
            <a:fillRect/>
          </a:stretch>
        </p:blipFill>
        <p:spPr bwMode="auto">
          <a:xfrm>
            <a:off x="7164388" y="260350"/>
            <a:ext cx="1238250" cy="1096963"/>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584775"/>
          </a:xfrm>
          <a:prstGeom prst="rect">
            <a:avLst/>
          </a:prstGeom>
          <a:noFill/>
        </p:spPr>
        <p:txBody>
          <a:bodyPr wrap="square" rtlCol="0">
            <a:spAutoFit/>
          </a:bodyPr>
          <a:lstStyle/>
          <a:p>
            <a:pPr algn="ctr"/>
            <a:r>
              <a:rPr lang="en-CA" dirty="0" smtClean="0"/>
              <a:t>Number Sense and Numeration – Overall Expectations</a:t>
            </a:r>
          </a:p>
          <a:p>
            <a:pPr algn="ctr"/>
            <a:r>
              <a:rPr lang="en-CA" sz="1400" dirty="0" smtClean="0"/>
              <a:t>Grade 4/5/6 – from Mathematics (2005) Curriculum Document</a:t>
            </a:r>
            <a:endParaRPr lang="en-CA" sz="1400" dirty="0"/>
          </a:p>
        </p:txBody>
      </p:sp>
      <p:graphicFrame>
        <p:nvGraphicFramePr>
          <p:cNvPr id="12" name="Table 11"/>
          <p:cNvGraphicFramePr>
            <a:graphicFrameLocks noGrp="1"/>
          </p:cNvGraphicFramePr>
          <p:nvPr/>
        </p:nvGraphicFramePr>
        <p:xfrm>
          <a:off x="539552" y="1452736"/>
          <a:ext cx="7992888" cy="2468880"/>
        </p:xfrm>
        <a:graphic>
          <a:graphicData uri="http://schemas.openxmlformats.org/drawingml/2006/table">
            <a:tbl>
              <a:tblPr firstRow="1" bandRow="1">
                <a:tableStyleId>{073A0DAA-6AF3-43AB-8588-CEC1D06C72B9}</a:tableStyleId>
              </a:tblPr>
              <a:tblGrid>
                <a:gridCol w="2736304"/>
                <a:gridCol w="2592288"/>
                <a:gridCol w="2664296"/>
              </a:tblGrid>
              <a:tr h="248072">
                <a:tc>
                  <a:txBody>
                    <a:bodyPr/>
                    <a:lstStyle/>
                    <a:p>
                      <a:r>
                        <a:rPr lang="en-CA" sz="1300" baseline="0" dirty="0" smtClean="0">
                          <a:solidFill>
                            <a:schemeClr val="tx1"/>
                          </a:solidFill>
                          <a:latin typeface="Arial" pitchFamily="34" charset="0"/>
                        </a:rPr>
                        <a:t>Grade 4</a:t>
                      </a:r>
                      <a:endParaRPr lang="en-CA" sz="1300" baseline="0" dirty="0">
                        <a:solidFill>
                          <a:schemeClr val="tx1"/>
                        </a:solidFill>
                        <a:latin typeface="Arial" pitchFamily="34" charset="0"/>
                      </a:endParaRPr>
                    </a:p>
                  </a:txBody>
                  <a:tcPr>
                    <a:noFill/>
                  </a:tcPr>
                </a:tc>
                <a:tc>
                  <a:txBody>
                    <a:bodyPr/>
                    <a:lstStyle/>
                    <a:p>
                      <a:r>
                        <a:rPr lang="en-CA" sz="1300" baseline="0" dirty="0" smtClean="0">
                          <a:solidFill>
                            <a:schemeClr val="tx1"/>
                          </a:solidFill>
                          <a:latin typeface="Arial" pitchFamily="34" charset="0"/>
                        </a:rPr>
                        <a:t>Grade 5</a:t>
                      </a:r>
                      <a:endParaRPr lang="en-CA" sz="1300" baseline="0" dirty="0">
                        <a:solidFill>
                          <a:schemeClr val="tx1"/>
                        </a:solidFill>
                        <a:latin typeface="Arial" pitchFamily="34" charset="0"/>
                      </a:endParaRPr>
                    </a:p>
                  </a:txBody>
                  <a:tcPr>
                    <a:noFill/>
                  </a:tcPr>
                </a:tc>
                <a:tc>
                  <a:txBody>
                    <a:bodyPr/>
                    <a:lstStyle/>
                    <a:p>
                      <a:r>
                        <a:rPr lang="en-CA" sz="1300" baseline="0" dirty="0" smtClean="0">
                          <a:solidFill>
                            <a:schemeClr val="tx1"/>
                          </a:solidFill>
                          <a:latin typeface="Arial" pitchFamily="34" charset="0"/>
                        </a:rPr>
                        <a:t>Grade 6</a:t>
                      </a:r>
                      <a:endParaRPr lang="en-CA" sz="1300" baseline="0" dirty="0">
                        <a:solidFill>
                          <a:schemeClr val="tx1"/>
                        </a:solidFill>
                        <a:latin typeface="Arial" pitchFamily="34" charset="0"/>
                      </a:endParaRPr>
                    </a:p>
                  </a:txBody>
                  <a:tcPr>
                    <a:noFill/>
                  </a:tcPr>
                </a:tc>
              </a:tr>
              <a:tr h="144016">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400" b="1" i="0" kern="1200" baseline="0" dirty="0" smtClean="0">
                          <a:solidFill>
                            <a:srgbClr val="7030A0"/>
                          </a:solidFill>
                          <a:uFillTx/>
                          <a:latin typeface="Arial" pitchFamily="34" charset="0"/>
                          <a:ea typeface="+mn-ea"/>
                          <a:cs typeface="+mn-cs"/>
                          <a:hlinkClick r:id="rId4" action="ppaction://hlinksldjump"/>
                        </a:rPr>
                        <a:t>Operational Sense</a:t>
                      </a:r>
                      <a:endParaRPr lang="en-CA" sz="1400" b="1" baseline="0" dirty="0">
                        <a:solidFill>
                          <a:srgbClr val="7030A0"/>
                        </a:solidFill>
                        <a:uFillTx/>
                        <a:latin typeface="Arial" pitchFamily="34" charset="0"/>
                        <a:cs typeface="Arial" pitchFamily="34" charset="0"/>
                      </a:endParaRPr>
                    </a:p>
                  </a:txBody>
                  <a:tcPr>
                    <a:noFill/>
                  </a:tcPr>
                </a:tc>
                <a:tc hMerge="1">
                  <a:txBody>
                    <a:bodyPr/>
                    <a:lstStyle/>
                    <a:p>
                      <a:pPr lvl="0"/>
                      <a:endParaRPr lang="en-CA" sz="1200" baseline="0" dirty="0">
                        <a:solidFill>
                          <a:schemeClr val="tx1"/>
                        </a:solidFill>
                        <a:latin typeface="Arial" pitchFamily="34" charset="0"/>
                      </a:endParaRPr>
                    </a:p>
                  </a:txBody>
                  <a:tcPr>
                    <a:noFill/>
                  </a:tcPr>
                </a:tc>
                <a:tc hMerge="1">
                  <a:txBody>
                    <a:bodyPr/>
                    <a:lstStyle/>
                    <a:p>
                      <a:pPr lvl="0"/>
                      <a:endParaRPr lang="en-CA" sz="1200" baseline="0" dirty="0">
                        <a:solidFill>
                          <a:schemeClr val="tx1"/>
                        </a:solidFill>
                        <a:latin typeface="Arial" pitchFamily="34" charset="0"/>
                        <a:cs typeface="Arial" pitchFamily="34" charset="0"/>
                      </a:endParaRPr>
                    </a:p>
                  </a:txBody>
                  <a:tcPr>
                    <a:noFill/>
                  </a:tcPr>
                </a:tc>
              </a:tr>
              <a:tr h="1037064">
                <a:tc>
                  <a:txBody>
                    <a:bodyPr/>
                    <a:lstStyle/>
                    <a:p>
                      <a:pPr lvl="0">
                        <a:buFont typeface="Arial" pitchFamily="34" charset="0"/>
                        <a:buChar char="•"/>
                      </a:pPr>
                      <a:r>
                        <a:rPr kumimoji="0" lang="en-CA" sz="1300" kern="1200" baseline="0" dirty="0" smtClean="0">
                          <a:solidFill>
                            <a:schemeClr val="dk1"/>
                          </a:solidFill>
                          <a:uFillTx/>
                          <a:latin typeface="Arial" pitchFamily="34" charset="0"/>
                          <a:ea typeface="+mn-ea"/>
                          <a:cs typeface="+mn-cs"/>
                        </a:rPr>
                        <a:t> solve problems involving the addition, subtraction, multiplication, and division of single- and multi-digit whole numbers, and involving the addition and subtraction of decimal numbers to tenths and money amounts, using a variety of strategies</a:t>
                      </a:r>
                      <a:endParaRPr lang="en-CA" sz="1300" baseline="0" dirty="0">
                        <a:solidFill>
                          <a:schemeClr val="tx1"/>
                        </a:solidFill>
                        <a:uFillTx/>
                        <a:latin typeface="Arial" pitchFamily="34" charset="0"/>
                        <a:cs typeface="Arial" pitchFamily="34" charset="0"/>
                      </a:endParaRPr>
                    </a:p>
                  </a:txBody>
                  <a:tcPr>
                    <a:noFill/>
                  </a:tcPr>
                </a:tc>
                <a:tc>
                  <a:txBody>
                    <a:bodyPr/>
                    <a:lstStyle/>
                    <a:p>
                      <a:pPr lvl="0">
                        <a:buFont typeface="Arial" pitchFamily="34" charset="0"/>
                        <a:buChar char="•"/>
                      </a:pPr>
                      <a:r>
                        <a:rPr kumimoji="0" lang="en-CA" sz="1300" kern="1200" baseline="0" dirty="0" smtClean="0">
                          <a:solidFill>
                            <a:schemeClr val="dk1"/>
                          </a:solidFill>
                          <a:uFillTx/>
                          <a:latin typeface="Arial" pitchFamily="34" charset="0"/>
                          <a:ea typeface="+mn-ea"/>
                          <a:cs typeface="+mn-cs"/>
                        </a:rPr>
                        <a:t> solve problems involving the multiplication and division of multi-digit whole numbers, and involving the addition and subtraction of decimal numbers to hundredths, using a variety of strategies</a:t>
                      </a:r>
                      <a:endParaRPr lang="en-CA" sz="1300" baseline="0" dirty="0">
                        <a:solidFill>
                          <a:schemeClr val="tx1"/>
                        </a:solidFill>
                        <a:uFillTx/>
                        <a:latin typeface="Arial" pitchFamily="34" charset="0"/>
                      </a:endParaRPr>
                    </a:p>
                  </a:txBody>
                  <a:tcPr>
                    <a:noFill/>
                  </a:tcPr>
                </a:tc>
                <a:tc>
                  <a:txBody>
                    <a:bodyPr/>
                    <a:lstStyle/>
                    <a:p>
                      <a:pPr lvl="0">
                        <a:buFont typeface="Arial" pitchFamily="34" charset="0"/>
                        <a:buChar char="•"/>
                      </a:pPr>
                      <a:r>
                        <a:rPr kumimoji="0" lang="en-CA" sz="1300" kern="1200" baseline="0" dirty="0" smtClean="0">
                          <a:solidFill>
                            <a:schemeClr val="dk1"/>
                          </a:solidFill>
                          <a:uFillTx/>
                          <a:latin typeface="Arial" pitchFamily="34" charset="0"/>
                          <a:ea typeface="+mn-ea"/>
                          <a:cs typeface="+mn-cs"/>
                        </a:rPr>
                        <a:t> solve problems involving the multiplication and division of whole numbers, and the addition and subtraction of decimal numbers to thousandths, using a variety of strategies</a:t>
                      </a:r>
                    </a:p>
                    <a:p>
                      <a:pPr>
                        <a:buFont typeface="Arial" pitchFamily="34" charset="0"/>
                        <a:buChar char="•"/>
                      </a:pPr>
                      <a:endParaRPr lang="en-CA" sz="1300" baseline="0" dirty="0">
                        <a:solidFill>
                          <a:schemeClr val="tx1"/>
                        </a:solidFill>
                        <a:uFillTx/>
                        <a:latin typeface="Arial" pitchFamily="34" charset="0"/>
                        <a:cs typeface="Arial" pitchFamily="34" charset="0"/>
                      </a:endParaRPr>
                    </a:p>
                  </a:txBody>
                  <a:tcPr>
                    <a:noFill/>
                  </a:tcPr>
                </a:tc>
              </a:tr>
            </a:tbl>
          </a:graphicData>
        </a:graphic>
      </p:graphicFrame>
      <p:sp>
        <p:nvSpPr>
          <p:cNvPr id="14" name="TextBox 13"/>
          <p:cNvSpPr txBox="1"/>
          <p:nvPr/>
        </p:nvSpPr>
        <p:spPr>
          <a:xfrm>
            <a:off x="6444208" y="6525344"/>
            <a:ext cx="2160240"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Grade 4/5/6 Home Page</a:t>
            </a:r>
            <a:endParaRPr lang="en-CA" sz="1000" dirty="0">
              <a:latin typeface="Arial" pitchFamily="34" charset="0"/>
            </a:endParaRPr>
          </a:p>
        </p:txBody>
      </p:sp>
      <p:sp>
        <p:nvSpPr>
          <p:cNvPr id="10" name="Slide Number Placeholder 9"/>
          <p:cNvSpPr>
            <a:spLocks noGrp="1"/>
          </p:cNvSpPr>
          <p:nvPr>
            <p:ph type="sldNum" sz="quarter" idx="12"/>
          </p:nvPr>
        </p:nvSpPr>
        <p:spPr/>
        <p:txBody>
          <a:bodyPr/>
          <a:lstStyle/>
          <a:p>
            <a:fld id="{86DB97E2-CCFF-465E-8C64-E0FA0BF2FEDD}" type="slidenum">
              <a:rPr lang="en-CA" smtClean="0"/>
              <a:pPr/>
              <a:t>10</a:t>
            </a:fld>
            <a:endParaRPr lang="en-CA"/>
          </a:p>
        </p:txBody>
      </p:sp>
      <p:sp>
        <p:nvSpPr>
          <p:cNvPr id="13" name="TextBox 12"/>
          <p:cNvSpPr txBox="1"/>
          <p:nvPr/>
        </p:nvSpPr>
        <p:spPr>
          <a:xfrm>
            <a:off x="7236296"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6" action="ppaction://hlinksldjump"/>
              </a:rPr>
              <a:t>Return to Main Menu</a:t>
            </a:r>
            <a:endParaRPr lang="en-CA" sz="1000" dirty="0">
              <a:latin typeface="Arial" pitchFamily="34" charset="0"/>
            </a:endParaRPr>
          </a:p>
        </p:txBody>
      </p:sp>
      <p:sp>
        <p:nvSpPr>
          <p:cNvPr id="11" name="TextBox 10"/>
          <p:cNvSpPr txBox="1"/>
          <p:nvPr/>
        </p:nvSpPr>
        <p:spPr>
          <a:xfrm>
            <a:off x="3923928" y="980728"/>
            <a:ext cx="2736304"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Specific Expectations</a:t>
            </a:r>
            <a:endParaRPr lang="en-CA" sz="1200" dirty="0">
              <a:solidFill>
                <a:srgbClr val="7030A0"/>
              </a:solidFill>
              <a:latin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Number Sense and Numeration – Overall Expectations</a:t>
            </a:r>
          </a:p>
          <a:p>
            <a:pPr algn="ctr"/>
            <a:r>
              <a:rPr lang="en-CA" sz="1400" dirty="0" smtClean="0"/>
              <a:t>Grade 4/5/6 – from Mathematics (2005) Curriculum Document</a:t>
            </a:r>
            <a:endParaRPr lang="en-CA" sz="1400" dirty="0"/>
          </a:p>
        </p:txBody>
      </p:sp>
      <p:graphicFrame>
        <p:nvGraphicFramePr>
          <p:cNvPr id="12" name="Table 11"/>
          <p:cNvGraphicFramePr>
            <a:graphicFrameLocks noGrp="1"/>
          </p:cNvGraphicFramePr>
          <p:nvPr/>
        </p:nvGraphicFramePr>
        <p:xfrm>
          <a:off x="539552" y="1452736"/>
          <a:ext cx="7992888" cy="1478280"/>
        </p:xfrm>
        <a:graphic>
          <a:graphicData uri="http://schemas.openxmlformats.org/drawingml/2006/table">
            <a:tbl>
              <a:tblPr firstRow="1" bandRow="1">
                <a:tableStyleId>{073A0DAA-6AF3-43AB-8588-CEC1D06C72B9}</a:tableStyleId>
              </a:tblPr>
              <a:tblGrid>
                <a:gridCol w="2736304"/>
                <a:gridCol w="2592288"/>
                <a:gridCol w="2664296"/>
              </a:tblGrid>
              <a:tr h="248072">
                <a:tc>
                  <a:txBody>
                    <a:bodyPr/>
                    <a:lstStyle/>
                    <a:p>
                      <a:r>
                        <a:rPr lang="en-CA" sz="1300" baseline="0" dirty="0" smtClean="0">
                          <a:solidFill>
                            <a:schemeClr val="tx1"/>
                          </a:solidFill>
                          <a:latin typeface="Arial" pitchFamily="34" charset="0"/>
                        </a:rPr>
                        <a:t>Grade 4</a:t>
                      </a:r>
                      <a:endParaRPr lang="en-CA" sz="1300" baseline="0" dirty="0">
                        <a:solidFill>
                          <a:schemeClr val="tx1"/>
                        </a:solidFill>
                        <a:latin typeface="Arial" pitchFamily="34" charset="0"/>
                      </a:endParaRPr>
                    </a:p>
                  </a:txBody>
                  <a:tcPr>
                    <a:noFill/>
                  </a:tcPr>
                </a:tc>
                <a:tc>
                  <a:txBody>
                    <a:bodyPr/>
                    <a:lstStyle/>
                    <a:p>
                      <a:r>
                        <a:rPr lang="en-CA" sz="1300" baseline="0" dirty="0" smtClean="0">
                          <a:solidFill>
                            <a:schemeClr val="tx1"/>
                          </a:solidFill>
                          <a:latin typeface="Arial" pitchFamily="34" charset="0"/>
                        </a:rPr>
                        <a:t>Grade 5</a:t>
                      </a:r>
                      <a:endParaRPr lang="en-CA" sz="1300" baseline="0" dirty="0">
                        <a:solidFill>
                          <a:schemeClr val="tx1"/>
                        </a:solidFill>
                        <a:latin typeface="Arial" pitchFamily="34" charset="0"/>
                      </a:endParaRPr>
                    </a:p>
                  </a:txBody>
                  <a:tcPr>
                    <a:noFill/>
                  </a:tcPr>
                </a:tc>
                <a:tc>
                  <a:txBody>
                    <a:bodyPr/>
                    <a:lstStyle/>
                    <a:p>
                      <a:r>
                        <a:rPr lang="en-CA" sz="1300" baseline="0" dirty="0" smtClean="0">
                          <a:solidFill>
                            <a:schemeClr val="tx1"/>
                          </a:solidFill>
                          <a:latin typeface="Arial" pitchFamily="34" charset="0"/>
                        </a:rPr>
                        <a:t>Grade 6</a:t>
                      </a:r>
                      <a:endParaRPr lang="en-CA" sz="1300" baseline="0" dirty="0">
                        <a:solidFill>
                          <a:schemeClr val="tx1"/>
                        </a:solidFill>
                        <a:latin typeface="Arial" pitchFamily="34" charset="0"/>
                      </a:endParaRPr>
                    </a:p>
                  </a:txBody>
                  <a:tcPr>
                    <a:noFill/>
                  </a:tcPr>
                </a:tc>
              </a:tr>
              <a:tr h="201528">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400" b="1" i="0" kern="1200" baseline="0" dirty="0" smtClean="0">
                          <a:solidFill>
                            <a:srgbClr val="7030A0"/>
                          </a:solidFill>
                          <a:uFillTx/>
                          <a:latin typeface="Arial" pitchFamily="34" charset="0"/>
                          <a:ea typeface="+mn-ea"/>
                          <a:cs typeface="+mn-cs"/>
                          <a:hlinkClick r:id="rId4" action="ppaction://hlinksldjump"/>
                        </a:rPr>
                        <a:t>Proportional Relationships</a:t>
                      </a:r>
                      <a:endParaRPr lang="en-CA" sz="1400" b="1" baseline="0" dirty="0">
                        <a:solidFill>
                          <a:srgbClr val="7030A0"/>
                        </a:solidFill>
                        <a:uFillTx/>
                        <a:latin typeface="Arial" pitchFamily="34" charset="0"/>
                        <a:cs typeface="Arial" pitchFamily="34" charset="0"/>
                      </a:endParaRPr>
                    </a:p>
                  </a:txBody>
                  <a:tcPr>
                    <a:noFill/>
                  </a:tcPr>
                </a:tc>
                <a:tc hMerge="1">
                  <a:txBody>
                    <a:bodyPr/>
                    <a:lstStyle/>
                    <a:p>
                      <a:pPr lvl="0"/>
                      <a:endParaRPr lang="en-CA" sz="1200" baseline="0" dirty="0">
                        <a:solidFill>
                          <a:schemeClr val="tx1"/>
                        </a:solidFill>
                        <a:latin typeface="Arial" pitchFamily="34" charset="0"/>
                      </a:endParaRPr>
                    </a:p>
                  </a:txBody>
                  <a:tcPr>
                    <a:noFill/>
                  </a:tcPr>
                </a:tc>
                <a:tc hMerge="1">
                  <a:txBody>
                    <a:bodyPr/>
                    <a:lstStyle/>
                    <a:p>
                      <a:pPr lvl="0"/>
                      <a:endParaRPr lang="en-CA" sz="1200" baseline="0" dirty="0">
                        <a:solidFill>
                          <a:schemeClr val="tx1"/>
                        </a:solidFill>
                        <a:latin typeface="Arial" pitchFamily="34" charset="0"/>
                        <a:cs typeface="Arial" pitchFamily="34" charset="0"/>
                      </a:endParaRPr>
                    </a:p>
                  </a:txBody>
                  <a:tcPr>
                    <a:noFill/>
                  </a:tcPr>
                </a:tc>
              </a:tr>
              <a:tr h="370840">
                <a:tc>
                  <a:txBody>
                    <a:bodyPr/>
                    <a:lstStyle/>
                    <a:p>
                      <a:pPr lvl="0">
                        <a:buFont typeface="Arial" pitchFamily="34" charset="0"/>
                        <a:buChar char="•"/>
                      </a:pPr>
                      <a:r>
                        <a:rPr kumimoji="0" lang="en-CA" sz="1300" kern="1200" baseline="0" dirty="0" smtClean="0">
                          <a:solidFill>
                            <a:schemeClr val="dk1"/>
                          </a:solidFill>
                          <a:uFillTx/>
                          <a:latin typeface="Arial" pitchFamily="34" charset="0"/>
                          <a:ea typeface="+mn-ea"/>
                          <a:cs typeface="+mn-cs"/>
                        </a:rPr>
                        <a:t> demonstrate an understanding of proportional reasoning by investigating whole-number unit rates</a:t>
                      </a:r>
                      <a:endParaRPr lang="en-CA" sz="1300" baseline="0" dirty="0">
                        <a:solidFill>
                          <a:schemeClr val="tx1"/>
                        </a:solidFill>
                        <a:uFillTx/>
                        <a:latin typeface="Arial" pitchFamily="34" charset="0"/>
                        <a:cs typeface="Arial" pitchFamily="34" charset="0"/>
                      </a:endParaRPr>
                    </a:p>
                  </a:txBody>
                  <a:tcPr>
                    <a:noFill/>
                  </a:tcPr>
                </a:tc>
                <a:tc>
                  <a:txBody>
                    <a:bodyPr/>
                    <a:lstStyle/>
                    <a:p>
                      <a:pPr lvl="0">
                        <a:buFont typeface="Arial" pitchFamily="34" charset="0"/>
                        <a:buChar char="•"/>
                      </a:pPr>
                      <a:r>
                        <a:rPr kumimoji="0" lang="en-CA" sz="1300" kern="1200" baseline="0" dirty="0" smtClean="0">
                          <a:solidFill>
                            <a:schemeClr val="dk1"/>
                          </a:solidFill>
                          <a:uFillTx/>
                          <a:latin typeface="Arial" pitchFamily="34" charset="0"/>
                          <a:ea typeface="+mn-ea"/>
                          <a:cs typeface="+mn-cs"/>
                        </a:rPr>
                        <a:t> demonstrate an understanding of proportional reasoning by investigating </a:t>
                      </a:r>
                      <a:r>
                        <a:rPr kumimoji="0" lang="en-CA" sz="1300" kern="1200" baseline="0" dirty="0" err="1" smtClean="0">
                          <a:solidFill>
                            <a:schemeClr val="dk1"/>
                          </a:solidFill>
                          <a:uFillTx/>
                          <a:latin typeface="Arial" pitchFamily="34" charset="0"/>
                          <a:ea typeface="+mn-ea"/>
                          <a:cs typeface="+mn-cs"/>
                        </a:rPr>
                        <a:t>whole‑number</a:t>
                      </a:r>
                      <a:r>
                        <a:rPr kumimoji="0" lang="en-CA" sz="1300" kern="1200" baseline="0" dirty="0" smtClean="0">
                          <a:solidFill>
                            <a:schemeClr val="dk1"/>
                          </a:solidFill>
                          <a:uFillTx/>
                          <a:latin typeface="Arial" pitchFamily="34" charset="0"/>
                          <a:ea typeface="+mn-ea"/>
                          <a:cs typeface="+mn-cs"/>
                        </a:rPr>
                        <a:t> rates</a:t>
                      </a:r>
                      <a:endParaRPr lang="en-CA" sz="1300" baseline="0" dirty="0">
                        <a:solidFill>
                          <a:schemeClr val="tx1"/>
                        </a:solidFill>
                        <a:uFillTx/>
                        <a:latin typeface="Arial" pitchFamily="34" charset="0"/>
                      </a:endParaRPr>
                    </a:p>
                  </a:txBody>
                  <a:tcPr>
                    <a:noFill/>
                  </a:tcPr>
                </a:tc>
                <a:tc>
                  <a:txBody>
                    <a:bodyPr/>
                    <a:lstStyle/>
                    <a:p>
                      <a:pPr lvl="0">
                        <a:buFont typeface="Arial" pitchFamily="34" charset="0"/>
                        <a:buChar char="•"/>
                      </a:pPr>
                      <a:r>
                        <a:rPr kumimoji="0" lang="en-CA" sz="1300" kern="1200" baseline="0" dirty="0" smtClean="0">
                          <a:solidFill>
                            <a:schemeClr val="dk1"/>
                          </a:solidFill>
                          <a:uFillTx/>
                          <a:latin typeface="Arial" pitchFamily="34" charset="0"/>
                          <a:ea typeface="+mn-ea"/>
                          <a:cs typeface="+mn-cs"/>
                        </a:rPr>
                        <a:t> demonstrate an understanding of relationships involving percent, ratio, and unit rate</a:t>
                      </a:r>
                      <a:endParaRPr lang="en-CA" sz="1300" baseline="0" dirty="0">
                        <a:solidFill>
                          <a:schemeClr val="tx1"/>
                        </a:solidFill>
                        <a:uFillTx/>
                        <a:latin typeface="Arial" pitchFamily="34" charset="0"/>
                        <a:cs typeface="Arial" pitchFamily="34" charset="0"/>
                      </a:endParaRPr>
                    </a:p>
                  </a:txBody>
                  <a:tcPr>
                    <a:noFill/>
                  </a:tcPr>
                </a:tc>
              </a:tr>
            </a:tbl>
          </a:graphicData>
        </a:graphic>
      </p:graphicFrame>
      <p:sp>
        <p:nvSpPr>
          <p:cNvPr id="14" name="TextBox 13"/>
          <p:cNvSpPr txBox="1"/>
          <p:nvPr/>
        </p:nvSpPr>
        <p:spPr>
          <a:xfrm>
            <a:off x="6444208" y="6525344"/>
            <a:ext cx="2160240"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Grade 4/5/6 Home Page</a:t>
            </a:r>
            <a:endParaRPr lang="en-CA" sz="1000" dirty="0">
              <a:latin typeface="Arial" pitchFamily="34" charset="0"/>
            </a:endParaRPr>
          </a:p>
        </p:txBody>
      </p:sp>
      <p:sp>
        <p:nvSpPr>
          <p:cNvPr id="10" name="Slide Number Placeholder 9"/>
          <p:cNvSpPr>
            <a:spLocks noGrp="1"/>
          </p:cNvSpPr>
          <p:nvPr>
            <p:ph type="sldNum" sz="quarter" idx="12"/>
          </p:nvPr>
        </p:nvSpPr>
        <p:spPr/>
        <p:txBody>
          <a:bodyPr/>
          <a:lstStyle/>
          <a:p>
            <a:fld id="{86DB97E2-CCFF-465E-8C64-E0FA0BF2FEDD}" type="slidenum">
              <a:rPr lang="en-CA" smtClean="0"/>
              <a:pPr/>
              <a:t>11</a:t>
            </a:fld>
            <a:endParaRPr lang="en-CA"/>
          </a:p>
        </p:txBody>
      </p:sp>
      <p:sp>
        <p:nvSpPr>
          <p:cNvPr id="15" name="TextBox 14"/>
          <p:cNvSpPr txBox="1"/>
          <p:nvPr/>
        </p:nvSpPr>
        <p:spPr>
          <a:xfrm>
            <a:off x="7236296"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6" action="ppaction://hlinksldjump"/>
              </a:rPr>
              <a:t>Return to Main Menu</a:t>
            </a:r>
            <a:endParaRPr lang="en-CA" sz="1000" dirty="0">
              <a:latin typeface="Arial" pitchFamily="34" charset="0"/>
            </a:endParaRPr>
          </a:p>
        </p:txBody>
      </p:sp>
      <p:sp>
        <p:nvSpPr>
          <p:cNvPr id="11" name="TextBox 10"/>
          <p:cNvSpPr txBox="1"/>
          <p:nvPr/>
        </p:nvSpPr>
        <p:spPr>
          <a:xfrm>
            <a:off x="3923928" y="980728"/>
            <a:ext cx="2736304"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Specific Expectations</a:t>
            </a:r>
            <a:endParaRPr lang="en-CA" sz="1200" dirty="0">
              <a:solidFill>
                <a:srgbClr val="7030A0"/>
              </a:solidFill>
              <a:latin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584775"/>
          </a:xfrm>
          <a:prstGeom prst="rect">
            <a:avLst/>
          </a:prstGeom>
          <a:noFill/>
        </p:spPr>
        <p:txBody>
          <a:bodyPr wrap="square" rtlCol="0">
            <a:spAutoFit/>
          </a:bodyPr>
          <a:lstStyle/>
          <a:p>
            <a:pPr algn="ctr"/>
            <a:r>
              <a:rPr lang="en-CA" dirty="0" smtClean="0"/>
              <a:t>Number Sense and Numeration – Overall Expectations</a:t>
            </a:r>
          </a:p>
          <a:p>
            <a:pPr algn="ctr"/>
            <a:r>
              <a:rPr lang="en-CA" sz="1400" dirty="0" smtClean="0"/>
              <a:t>Grade 4/5/6 – from Mathematics (2005) Curriculum Document</a:t>
            </a:r>
            <a:endParaRPr lang="en-CA" sz="1400" dirty="0"/>
          </a:p>
        </p:txBody>
      </p:sp>
      <p:graphicFrame>
        <p:nvGraphicFramePr>
          <p:cNvPr id="12" name="Table 11"/>
          <p:cNvGraphicFramePr>
            <a:graphicFrameLocks noGrp="1"/>
          </p:cNvGraphicFramePr>
          <p:nvPr/>
        </p:nvGraphicFramePr>
        <p:xfrm>
          <a:off x="539552" y="1452736"/>
          <a:ext cx="7992888" cy="1478280"/>
        </p:xfrm>
        <a:graphic>
          <a:graphicData uri="http://schemas.openxmlformats.org/drawingml/2006/table">
            <a:tbl>
              <a:tblPr firstRow="1" bandRow="1">
                <a:tableStyleId>{073A0DAA-6AF3-43AB-8588-CEC1D06C72B9}</a:tableStyleId>
              </a:tblPr>
              <a:tblGrid>
                <a:gridCol w="2736304"/>
                <a:gridCol w="2592288"/>
                <a:gridCol w="2664296"/>
              </a:tblGrid>
              <a:tr h="248072">
                <a:tc>
                  <a:txBody>
                    <a:bodyPr/>
                    <a:lstStyle/>
                    <a:p>
                      <a:r>
                        <a:rPr lang="en-CA" sz="1300" baseline="0" dirty="0" smtClean="0">
                          <a:solidFill>
                            <a:schemeClr val="tx1"/>
                          </a:solidFill>
                          <a:latin typeface="Arial" pitchFamily="34" charset="0"/>
                        </a:rPr>
                        <a:t>Grade 4</a:t>
                      </a:r>
                      <a:endParaRPr lang="en-CA" sz="1300" baseline="0" dirty="0">
                        <a:solidFill>
                          <a:schemeClr val="tx1"/>
                        </a:solidFill>
                        <a:latin typeface="Arial" pitchFamily="34" charset="0"/>
                      </a:endParaRPr>
                    </a:p>
                  </a:txBody>
                  <a:tcPr>
                    <a:noFill/>
                  </a:tcPr>
                </a:tc>
                <a:tc>
                  <a:txBody>
                    <a:bodyPr/>
                    <a:lstStyle/>
                    <a:p>
                      <a:r>
                        <a:rPr lang="en-CA" sz="1300" baseline="0" dirty="0" smtClean="0">
                          <a:solidFill>
                            <a:schemeClr val="tx1"/>
                          </a:solidFill>
                          <a:latin typeface="Arial" pitchFamily="34" charset="0"/>
                        </a:rPr>
                        <a:t>Grade 5</a:t>
                      </a:r>
                      <a:endParaRPr lang="en-CA" sz="1300" baseline="0" dirty="0">
                        <a:solidFill>
                          <a:schemeClr val="tx1"/>
                        </a:solidFill>
                        <a:latin typeface="Arial" pitchFamily="34" charset="0"/>
                      </a:endParaRPr>
                    </a:p>
                  </a:txBody>
                  <a:tcPr>
                    <a:noFill/>
                  </a:tcPr>
                </a:tc>
                <a:tc>
                  <a:txBody>
                    <a:bodyPr/>
                    <a:lstStyle/>
                    <a:p>
                      <a:r>
                        <a:rPr lang="en-CA" sz="1300" baseline="0" dirty="0" smtClean="0">
                          <a:solidFill>
                            <a:schemeClr val="tx1"/>
                          </a:solidFill>
                          <a:latin typeface="Arial" pitchFamily="34" charset="0"/>
                        </a:rPr>
                        <a:t>Grade 6</a:t>
                      </a:r>
                      <a:endParaRPr lang="en-CA" sz="1300" baseline="0" dirty="0">
                        <a:solidFill>
                          <a:schemeClr val="tx1"/>
                        </a:solidFill>
                        <a:latin typeface="Arial" pitchFamily="34" charset="0"/>
                      </a:endParaRPr>
                    </a:p>
                  </a:txBody>
                  <a:tcPr>
                    <a:noFill/>
                  </a:tcPr>
                </a:tc>
              </a:tr>
              <a:tr h="201940">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400" b="1" i="0" kern="1200" baseline="0" dirty="0" smtClean="0">
                          <a:solidFill>
                            <a:srgbClr val="7030A0"/>
                          </a:solidFill>
                          <a:uFillTx/>
                          <a:latin typeface="Arial" pitchFamily="34" charset="0"/>
                          <a:ea typeface="+mn-ea"/>
                          <a:cs typeface="+mn-cs"/>
                          <a:hlinkClick r:id="rId4" action="ppaction://hlinksldjump"/>
                        </a:rPr>
                        <a:t>Patterning and Algebra</a:t>
                      </a:r>
                      <a:endParaRPr lang="en-CA" sz="1400" b="1" baseline="0" dirty="0">
                        <a:solidFill>
                          <a:srgbClr val="7030A0"/>
                        </a:solidFill>
                        <a:uFillTx/>
                        <a:latin typeface="Arial" pitchFamily="34" charset="0"/>
                        <a:cs typeface="Arial" pitchFamily="34" charset="0"/>
                      </a:endParaRPr>
                    </a:p>
                  </a:txBody>
                  <a:tcPr>
                    <a:noFill/>
                  </a:tcPr>
                </a:tc>
                <a:tc hMerge="1">
                  <a:txBody>
                    <a:bodyPr/>
                    <a:lstStyle/>
                    <a:p>
                      <a:pPr lvl="0"/>
                      <a:endParaRPr lang="en-CA" sz="1200" baseline="0" dirty="0">
                        <a:solidFill>
                          <a:schemeClr val="tx1"/>
                        </a:solidFill>
                        <a:latin typeface="Arial" pitchFamily="34" charset="0"/>
                      </a:endParaRPr>
                    </a:p>
                  </a:txBody>
                  <a:tcPr>
                    <a:noFill/>
                  </a:tcPr>
                </a:tc>
                <a:tc hMerge="1">
                  <a:txBody>
                    <a:bodyPr/>
                    <a:lstStyle/>
                    <a:p>
                      <a:pPr lvl="0"/>
                      <a:endParaRPr lang="en-CA" sz="1200" baseline="0" dirty="0">
                        <a:solidFill>
                          <a:schemeClr val="tx1"/>
                        </a:solidFill>
                        <a:latin typeface="Arial" pitchFamily="34" charset="0"/>
                        <a:cs typeface="Arial" pitchFamily="34" charset="0"/>
                      </a:endParaRPr>
                    </a:p>
                  </a:txBody>
                  <a:tcPr>
                    <a:noFill/>
                  </a:tcPr>
                </a:tc>
              </a:tr>
              <a:tr h="370840">
                <a:tc>
                  <a:txBody>
                    <a:bodyPr/>
                    <a:lstStyle/>
                    <a:p>
                      <a:pPr lvl="0"/>
                      <a:endParaRPr lang="en-CA" sz="1150" baseline="0" dirty="0">
                        <a:solidFill>
                          <a:schemeClr val="tx1"/>
                        </a:solidFill>
                        <a:uFillTx/>
                        <a:latin typeface="Arial" pitchFamily="34" charset="0"/>
                        <a:cs typeface="Arial" pitchFamily="34" charset="0"/>
                      </a:endParaRPr>
                    </a:p>
                  </a:txBody>
                  <a:tcPr>
                    <a:noFill/>
                  </a:tcPr>
                </a:tc>
                <a:tc>
                  <a:txBody>
                    <a:bodyPr/>
                    <a:lstStyle/>
                    <a:p>
                      <a:pPr lvl="0">
                        <a:buFont typeface="Arial" pitchFamily="34" charset="0"/>
                        <a:buChar char="•"/>
                      </a:pPr>
                      <a:r>
                        <a:rPr kumimoji="0" lang="en-CA" sz="1300" kern="1200" baseline="0" dirty="0" smtClean="0">
                          <a:solidFill>
                            <a:schemeClr val="dk1"/>
                          </a:solidFill>
                          <a:uFillTx/>
                          <a:latin typeface="Arial" pitchFamily="34" charset="0"/>
                          <a:ea typeface="+mn-ea"/>
                          <a:cs typeface="+mn-cs"/>
                        </a:rPr>
                        <a:t> demonstrate, through investigation, an understanding of the use of variables in equations</a:t>
                      </a:r>
                      <a:endParaRPr kumimoji="0" lang="en-CA" sz="1300" kern="1200" baseline="0" dirty="0">
                        <a:solidFill>
                          <a:schemeClr val="dk1"/>
                        </a:solidFill>
                        <a:uFillTx/>
                        <a:latin typeface="Arial" pitchFamily="34" charset="0"/>
                        <a:ea typeface="+mn-ea"/>
                        <a:cs typeface="+mn-cs"/>
                      </a:endParaRPr>
                    </a:p>
                  </a:txBody>
                  <a:tcPr>
                    <a:noFill/>
                  </a:tcPr>
                </a:tc>
                <a:tc>
                  <a:txBody>
                    <a:bodyPr/>
                    <a:lstStyle/>
                    <a:p>
                      <a:pPr lvl="0"/>
                      <a:endParaRPr lang="en-CA" sz="1150" baseline="0" dirty="0">
                        <a:solidFill>
                          <a:schemeClr val="tx1"/>
                        </a:solidFill>
                        <a:uFillTx/>
                        <a:latin typeface="Arial" pitchFamily="34" charset="0"/>
                        <a:cs typeface="Arial" pitchFamily="34" charset="0"/>
                      </a:endParaRPr>
                    </a:p>
                  </a:txBody>
                  <a:tcPr>
                    <a:noFill/>
                  </a:tcPr>
                </a:tc>
              </a:tr>
            </a:tbl>
          </a:graphicData>
        </a:graphic>
      </p:graphicFrame>
      <p:sp>
        <p:nvSpPr>
          <p:cNvPr id="14" name="TextBox 13"/>
          <p:cNvSpPr txBox="1"/>
          <p:nvPr/>
        </p:nvSpPr>
        <p:spPr>
          <a:xfrm>
            <a:off x="6444208" y="6525344"/>
            <a:ext cx="2160240"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Grade 4/5/6 Home Page</a:t>
            </a:r>
            <a:endParaRPr lang="en-CA" sz="1000" dirty="0">
              <a:latin typeface="Arial" pitchFamily="34" charset="0"/>
            </a:endParaRPr>
          </a:p>
        </p:txBody>
      </p:sp>
      <p:sp>
        <p:nvSpPr>
          <p:cNvPr id="10" name="Slide Number Placeholder 9"/>
          <p:cNvSpPr>
            <a:spLocks noGrp="1"/>
          </p:cNvSpPr>
          <p:nvPr>
            <p:ph type="sldNum" sz="quarter" idx="12"/>
          </p:nvPr>
        </p:nvSpPr>
        <p:spPr/>
        <p:txBody>
          <a:bodyPr/>
          <a:lstStyle/>
          <a:p>
            <a:fld id="{86DB97E2-CCFF-465E-8C64-E0FA0BF2FEDD}" type="slidenum">
              <a:rPr lang="en-CA" smtClean="0"/>
              <a:pPr/>
              <a:t>12</a:t>
            </a:fld>
            <a:endParaRPr lang="en-CA"/>
          </a:p>
        </p:txBody>
      </p:sp>
      <p:sp>
        <p:nvSpPr>
          <p:cNvPr id="15" name="TextBox 14"/>
          <p:cNvSpPr txBox="1"/>
          <p:nvPr/>
        </p:nvSpPr>
        <p:spPr>
          <a:xfrm>
            <a:off x="7236296"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6" action="ppaction://hlinksldjump"/>
              </a:rPr>
              <a:t>Return to Main Menu</a:t>
            </a:r>
            <a:endParaRPr lang="en-CA" sz="1000" dirty="0">
              <a:latin typeface="Arial" pitchFamily="34" charset="0"/>
            </a:endParaRPr>
          </a:p>
        </p:txBody>
      </p:sp>
      <p:sp>
        <p:nvSpPr>
          <p:cNvPr id="11" name="TextBox 10"/>
          <p:cNvSpPr txBox="1"/>
          <p:nvPr/>
        </p:nvSpPr>
        <p:spPr>
          <a:xfrm>
            <a:off x="3923928" y="980728"/>
            <a:ext cx="2736304"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Specific Expectations</a:t>
            </a:r>
            <a:endParaRPr lang="en-CA" sz="1200" dirty="0">
              <a:solidFill>
                <a:srgbClr val="7030A0"/>
              </a:solidFill>
              <a:latin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Quantity Relationships – Specific Expectations</a:t>
            </a:r>
          </a:p>
          <a:p>
            <a:pPr algn="ctr"/>
            <a:r>
              <a:rPr lang="en-CA" sz="1400" dirty="0" smtClean="0"/>
              <a:t>Grade 4/5/6 – from Mathematics (2005) Curriculum Document</a:t>
            </a:r>
            <a:endParaRPr lang="en-CA" sz="1400" dirty="0"/>
          </a:p>
        </p:txBody>
      </p:sp>
      <p:graphicFrame>
        <p:nvGraphicFramePr>
          <p:cNvPr id="12" name="Table 11"/>
          <p:cNvGraphicFramePr>
            <a:graphicFrameLocks noGrp="1"/>
          </p:cNvGraphicFramePr>
          <p:nvPr/>
        </p:nvGraphicFramePr>
        <p:xfrm>
          <a:off x="539552" y="1484784"/>
          <a:ext cx="7992888" cy="5256272"/>
        </p:xfrm>
        <a:graphic>
          <a:graphicData uri="http://schemas.openxmlformats.org/drawingml/2006/table">
            <a:tbl>
              <a:tblPr firstRow="1" bandRow="1">
                <a:tableStyleId>{073A0DAA-6AF3-43AB-8588-CEC1D06C72B9}</a:tableStyleId>
              </a:tblPr>
              <a:tblGrid>
                <a:gridCol w="2736304"/>
                <a:gridCol w="2592288"/>
                <a:gridCol w="2664296"/>
              </a:tblGrid>
              <a:tr h="288032">
                <a:tc>
                  <a:txBody>
                    <a:bodyPr/>
                    <a:lstStyle/>
                    <a:p>
                      <a:r>
                        <a:rPr lang="en-CA" sz="1400" baseline="0" dirty="0" smtClean="0">
                          <a:solidFill>
                            <a:schemeClr val="tx1"/>
                          </a:solidFill>
                          <a:latin typeface="Arial" pitchFamily="34" charset="0"/>
                        </a:rPr>
                        <a:t>Grade 4</a:t>
                      </a:r>
                      <a:endParaRPr lang="en-CA" sz="1400" baseline="0" dirty="0">
                        <a:solidFill>
                          <a:schemeClr val="tx1"/>
                        </a:solidFill>
                        <a:latin typeface="Arial" pitchFamily="34" charset="0"/>
                      </a:endParaRPr>
                    </a:p>
                  </a:txBody>
                  <a:tcPr>
                    <a:noFill/>
                  </a:tcPr>
                </a:tc>
                <a:tc>
                  <a:txBody>
                    <a:bodyPr/>
                    <a:lstStyle/>
                    <a:p>
                      <a:r>
                        <a:rPr lang="en-CA" sz="1400" baseline="0" dirty="0" smtClean="0">
                          <a:solidFill>
                            <a:schemeClr val="tx1"/>
                          </a:solidFill>
                          <a:latin typeface="Arial" pitchFamily="34" charset="0"/>
                        </a:rPr>
                        <a:t>Grade 5</a:t>
                      </a:r>
                      <a:endParaRPr lang="en-CA" sz="1400" baseline="0" dirty="0">
                        <a:solidFill>
                          <a:schemeClr val="tx1"/>
                        </a:solidFill>
                        <a:latin typeface="Arial" pitchFamily="34" charset="0"/>
                      </a:endParaRPr>
                    </a:p>
                  </a:txBody>
                  <a:tcPr>
                    <a:noFill/>
                  </a:tcPr>
                </a:tc>
                <a:tc>
                  <a:txBody>
                    <a:bodyPr/>
                    <a:lstStyle/>
                    <a:p>
                      <a:r>
                        <a:rPr lang="en-CA" sz="1400" baseline="0" dirty="0" smtClean="0">
                          <a:solidFill>
                            <a:schemeClr val="tx1"/>
                          </a:solidFill>
                          <a:latin typeface="Arial" pitchFamily="34" charset="0"/>
                        </a:rPr>
                        <a:t>Grade 6</a:t>
                      </a:r>
                      <a:endParaRPr lang="en-CA" sz="1400" baseline="0" dirty="0">
                        <a:solidFill>
                          <a:schemeClr val="tx1"/>
                        </a:solidFill>
                        <a:latin typeface="Arial" pitchFamily="34" charset="0"/>
                      </a:endParaRPr>
                    </a:p>
                  </a:txBody>
                  <a:tcPr>
                    <a:noFill/>
                  </a:tcPr>
                </a:tc>
              </a:tr>
              <a:tr h="288032">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CA" sz="1200" b="1" kern="1200" dirty="0" smtClean="0">
                          <a:solidFill>
                            <a:schemeClr val="dk1"/>
                          </a:solidFill>
                          <a:latin typeface="Arial" pitchFamily="34" charset="0"/>
                          <a:ea typeface="+mn-ea"/>
                          <a:cs typeface="+mn-cs"/>
                        </a:rPr>
                        <a:t>Quantity Relationships</a:t>
                      </a:r>
                      <a:endParaRPr lang="en-CA" sz="1200" baseline="0" dirty="0">
                        <a:solidFill>
                          <a:schemeClr val="tx1"/>
                        </a:solidFill>
                        <a:latin typeface="Arial" pitchFamily="34" charset="0"/>
                      </a:endParaRPr>
                    </a:p>
                  </a:txBody>
                  <a:tcPr>
                    <a:noFill/>
                  </a:tcPr>
                </a:tc>
                <a:tc hMerge="1">
                  <a:txBody>
                    <a:bodyPr/>
                    <a:lstStyle/>
                    <a:p>
                      <a:endParaRPr lang="en-CA" sz="1400" baseline="0" dirty="0">
                        <a:solidFill>
                          <a:schemeClr val="tx1"/>
                        </a:solidFill>
                        <a:latin typeface="Arial" pitchFamily="34" charset="0"/>
                      </a:endParaRPr>
                    </a:p>
                  </a:txBody>
                  <a:tcPr>
                    <a:noFill/>
                  </a:tcPr>
                </a:tc>
                <a:tc hMerge="1">
                  <a:txBody>
                    <a:bodyPr/>
                    <a:lstStyle/>
                    <a:p>
                      <a:endParaRPr lang="en-CA" sz="1400" baseline="0" dirty="0">
                        <a:solidFill>
                          <a:schemeClr val="tx1"/>
                        </a:solidFill>
                        <a:latin typeface="Arial" pitchFamily="34" charset="0"/>
                      </a:endParaRPr>
                    </a:p>
                  </a:txBody>
                  <a:tcPr>
                    <a:noFill/>
                  </a:tcPr>
                </a:tc>
              </a:tr>
              <a:tr h="370840">
                <a:tc>
                  <a:txBody>
                    <a:bodyPr/>
                    <a:lstStyle/>
                    <a:p>
                      <a:pPr lvl="0"/>
                      <a:r>
                        <a:rPr kumimoji="0" lang="en-CA" sz="1200" kern="1200" dirty="0" smtClean="0">
                          <a:solidFill>
                            <a:schemeClr val="dk1"/>
                          </a:solidFill>
                          <a:latin typeface="Arial" pitchFamily="34" charset="0"/>
                          <a:ea typeface="+mn-ea"/>
                          <a:cs typeface="Arial" pitchFamily="34" charset="0"/>
                        </a:rPr>
                        <a:t>- represent, compare, and order whole numbers to 10 000, using a variety of tools …</a:t>
                      </a:r>
                    </a:p>
                    <a:p>
                      <a:pPr lvl="0"/>
                      <a:r>
                        <a:rPr kumimoji="0" lang="en-CA" sz="1200" kern="1200" dirty="0" smtClean="0">
                          <a:solidFill>
                            <a:schemeClr val="dk1"/>
                          </a:solidFill>
                          <a:latin typeface="Arial" pitchFamily="34" charset="0"/>
                          <a:ea typeface="+mn-ea"/>
                          <a:cs typeface="Arial" pitchFamily="34" charset="0"/>
                        </a:rPr>
                        <a:t>-demonstrate an understanding of place value in whole numbers and decimal numbers from 0.1 to 10 000, using a variety of tools and strategies …</a:t>
                      </a:r>
                    </a:p>
                    <a:p>
                      <a:pPr lvl="0"/>
                      <a:r>
                        <a:rPr kumimoji="0" lang="en-CA" sz="1200" kern="1200" dirty="0" smtClean="0">
                          <a:solidFill>
                            <a:schemeClr val="dk1"/>
                          </a:solidFill>
                          <a:latin typeface="Arial" pitchFamily="34" charset="0"/>
                          <a:ea typeface="+mn-ea"/>
                          <a:cs typeface="Arial" pitchFamily="34" charset="0"/>
                        </a:rPr>
                        <a:t>- read and print in words whole numbers to one thousand, using meaningful contexts …</a:t>
                      </a:r>
                    </a:p>
                    <a:p>
                      <a:pPr lvl="0"/>
                      <a:r>
                        <a:rPr kumimoji="0" lang="en-CA" sz="1200" kern="1200" dirty="0" smtClean="0">
                          <a:solidFill>
                            <a:schemeClr val="dk1"/>
                          </a:solidFill>
                          <a:latin typeface="Arial" pitchFamily="34" charset="0"/>
                          <a:ea typeface="+mn-ea"/>
                          <a:cs typeface="Arial" pitchFamily="34" charset="0"/>
                        </a:rPr>
                        <a:t>-round four-digit whole numbers to the nearest ten, hundred, and thousand, in problems arising from real-life situations</a:t>
                      </a:r>
                    </a:p>
                    <a:p>
                      <a:pPr lvl="0"/>
                      <a:r>
                        <a:rPr kumimoji="0" lang="en-CA" sz="1200" kern="1200" dirty="0" smtClean="0">
                          <a:solidFill>
                            <a:schemeClr val="dk1"/>
                          </a:solidFill>
                          <a:latin typeface="Arial" pitchFamily="34" charset="0"/>
                          <a:ea typeface="+mn-ea"/>
                          <a:cs typeface="Arial" pitchFamily="34" charset="0"/>
                        </a:rPr>
                        <a:t>- read and represent money amounts to $100 (e.g., five dollars, two quarters, one nickel, and four cents is $5.59)</a:t>
                      </a:r>
                    </a:p>
                    <a:p>
                      <a:pPr lvl="0"/>
                      <a:r>
                        <a:rPr kumimoji="0" lang="en-CA" sz="1200" kern="1200" dirty="0" smtClean="0">
                          <a:solidFill>
                            <a:schemeClr val="dk1"/>
                          </a:solidFill>
                          <a:latin typeface="Arial" pitchFamily="34" charset="0"/>
                          <a:ea typeface="+mn-ea"/>
                          <a:cs typeface="Arial" pitchFamily="34" charset="0"/>
                        </a:rPr>
                        <a:t>- solve problems that arise from real-life situations and that relate to the magnitude of whole numbers up to 10 000 …</a:t>
                      </a:r>
                    </a:p>
                    <a:p>
                      <a:endParaRPr lang="en-CA" sz="1200" baseline="0" dirty="0">
                        <a:solidFill>
                          <a:schemeClr val="tx1"/>
                        </a:solidFill>
                        <a:latin typeface="Arial" pitchFamily="34" charset="0"/>
                        <a:cs typeface="Arial" pitchFamily="34" charset="0"/>
                      </a:endParaRPr>
                    </a:p>
                  </a:txBody>
                  <a:tcPr>
                    <a:noFill/>
                  </a:tcPr>
                </a:tc>
                <a:tc>
                  <a:txBody>
                    <a:bodyPr/>
                    <a:lstStyle/>
                    <a:p>
                      <a:pPr lvl="0"/>
                      <a:r>
                        <a:rPr kumimoji="0" lang="en-CA" sz="1200" kern="1200" baseline="0" dirty="0" smtClean="0">
                          <a:solidFill>
                            <a:schemeClr val="dk1"/>
                          </a:solidFill>
                          <a:latin typeface="Arial" pitchFamily="34" charset="0"/>
                          <a:ea typeface="+mn-ea"/>
                          <a:cs typeface="+mn-cs"/>
                        </a:rPr>
                        <a:t>- represent, compare, and order whole numbers and decimal numbers from 0.01 to 100 000, using a variety of tools …</a:t>
                      </a:r>
                    </a:p>
                    <a:p>
                      <a:pPr lvl="0"/>
                      <a:r>
                        <a:rPr kumimoji="0" lang="en-CA" sz="1200" kern="1200" baseline="0" dirty="0" smtClean="0">
                          <a:solidFill>
                            <a:schemeClr val="dk1"/>
                          </a:solidFill>
                          <a:latin typeface="Arial" pitchFamily="34" charset="0"/>
                          <a:ea typeface="+mn-ea"/>
                          <a:cs typeface="+mn-cs"/>
                        </a:rPr>
                        <a:t>- demonstrate an understanding of place value in whole numbers and decimal numbers from 0.01 to 100 000, using a variety of tools and strategies …</a:t>
                      </a:r>
                    </a:p>
                    <a:p>
                      <a:pPr lvl="0"/>
                      <a:r>
                        <a:rPr kumimoji="0" lang="en-CA" sz="1200" kern="1200" baseline="0" dirty="0" smtClean="0">
                          <a:solidFill>
                            <a:schemeClr val="dk1"/>
                          </a:solidFill>
                          <a:latin typeface="Arial" pitchFamily="34" charset="0"/>
                          <a:ea typeface="+mn-ea"/>
                          <a:cs typeface="+mn-cs"/>
                        </a:rPr>
                        <a:t>- read and print in words whole numbers to ten thousand, using meaningful contexts …</a:t>
                      </a:r>
                    </a:p>
                    <a:p>
                      <a:pPr lvl="0"/>
                      <a:r>
                        <a:rPr kumimoji="0" lang="en-CA" sz="1200" kern="1200" baseline="0" dirty="0" smtClean="0">
                          <a:solidFill>
                            <a:schemeClr val="dk1"/>
                          </a:solidFill>
                          <a:latin typeface="Arial" pitchFamily="34" charset="0"/>
                          <a:ea typeface="+mn-ea"/>
                          <a:cs typeface="+mn-cs"/>
                        </a:rPr>
                        <a:t>- round decimal numbers to the nearest tenth, in problems arising from real-life situations</a:t>
                      </a:r>
                    </a:p>
                    <a:p>
                      <a:pPr lvl="0"/>
                      <a:r>
                        <a:rPr kumimoji="0" lang="en-CA" sz="1200" kern="1200" baseline="0" dirty="0" smtClean="0">
                          <a:solidFill>
                            <a:schemeClr val="dk1"/>
                          </a:solidFill>
                          <a:latin typeface="Arial" pitchFamily="34" charset="0"/>
                          <a:ea typeface="+mn-ea"/>
                          <a:cs typeface="+mn-cs"/>
                        </a:rPr>
                        <a:t>-r </a:t>
                      </a:r>
                      <a:r>
                        <a:rPr kumimoji="0" lang="en-CA" sz="1200" kern="1200" baseline="0" dirty="0" err="1" smtClean="0">
                          <a:solidFill>
                            <a:schemeClr val="dk1"/>
                          </a:solidFill>
                          <a:latin typeface="Arial" pitchFamily="34" charset="0"/>
                          <a:ea typeface="+mn-ea"/>
                          <a:cs typeface="+mn-cs"/>
                        </a:rPr>
                        <a:t>ead</a:t>
                      </a:r>
                      <a:r>
                        <a:rPr kumimoji="0" lang="en-CA" sz="1200" kern="1200" baseline="0" dirty="0" smtClean="0">
                          <a:solidFill>
                            <a:schemeClr val="dk1"/>
                          </a:solidFill>
                          <a:latin typeface="Arial" pitchFamily="34" charset="0"/>
                          <a:ea typeface="+mn-ea"/>
                          <a:cs typeface="+mn-cs"/>
                        </a:rPr>
                        <a:t> and write money amounts to $1000 (e.g., $455.35 is 455 dollars and 35 cents, or four hundred </a:t>
                      </a:r>
                      <a:r>
                        <a:rPr kumimoji="0" lang="en-CA" sz="1200" kern="1200" baseline="0" dirty="0" err="1" smtClean="0">
                          <a:solidFill>
                            <a:schemeClr val="dk1"/>
                          </a:solidFill>
                          <a:latin typeface="Arial" pitchFamily="34" charset="0"/>
                          <a:ea typeface="+mn-ea"/>
                          <a:cs typeface="+mn-cs"/>
                        </a:rPr>
                        <a:t>fifty‑five</a:t>
                      </a:r>
                      <a:r>
                        <a:rPr kumimoji="0" lang="en-CA" sz="1200" kern="1200" baseline="0" dirty="0" smtClean="0">
                          <a:solidFill>
                            <a:schemeClr val="dk1"/>
                          </a:solidFill>
                          <a:latin typeface="Arial" pitchFamily="34" charset="0"/>
                          <a:ea typeface="+mn-ea"/>
                          <a:cs typeface="+mn-cs"/>
                        </a:rPr>
                        <a:t> dollars and </a:t>
                      </a:r>
                      <a:r>
                        <a:rPr kumimoji="0" lang="en-CA" sz="1200" kern="1200" baseline="0" dirty="0" err="1" smtClean="0">
                          <a:solidFill>
                            <a:schemeClr val="dk1"/>
                          </a:solidFill>
                          <a:latin typeface="Arial" pitchFamily="34" charset="0"/>
                          <a:ea typeface="+mn-ea"/>
                          <a:cs typeface="+mn-cs"/>
                        </a:rPr>
                        <a:t>thirty‑five</a:t>
                      </a:r>
                      <a:r>
                        <a:rPr kumimoji="0" lang="en-CA" sz="1200" kern="1200" baseline="0" dirty="0" smtClean="0">
                          <a:solidFill>
                            <a:schemeClr val="dk1"/>
                          </a:solidFill>
                          <a:latin typeface="Arial" pitchFamily="34" charset="0"/>
                          <a:ea typeface="+mn-ea"/>
                          <a:cs typeface="+mn-cs"/>
                        </a:rPr>
                        <a:t> cents)</a:t>
                      </a:r>
                    </a:p>
                    <a:p>
                      <a:pPr lvl="0"/>
                      <a:r>
                        <a:rPr kumimoji="0" lang="en-CA" sz="1200" kern="1200" baseline="0" dirty="0" smtClean="0">
                          <a:solidFill>
                            <a:schemeClr val="dk1"/>
                          </a:solidFill>
                          <a:latin typeface="Arial" pitchFamily="34" charset="0"/>
                          <a:ea typeface="+mn-ea"/>
                          <a:cs typeface="+mn-cs"/>
                        </a:rPr>
                        <a:t>- solve problems that arise from real-life situations and that relate to the magnitude of whole numbers up to 100 000 …</a:t>
                      </a:r>
                    </a:p>
                    <a:p>
                      <a:endParaRPr lang="en-CA" sz="1200" baseline="0" dirty="0">
                        <a:solidFill>
                          <a:schemeClr val="tx1"/>
                        </a:solidFill>
                        <a:latin typeface="Arial" pitchFamily="34" charset="0"/>
                      </a:endParaRPr>
                    </a:p>
                  </a:txBody>
                  <a:tcPr>
                    <a:noFill/>
                  </a:tcPr>
                </a:tc>
                <a:tc>
                  <a:txBody>
                    <a:bodyPr/>
                    <a:lstStyle/>
                    <a:p>
                      <a:pPr lvl="0"/>
                      <a:r>
                        <a:rPr kumimoji="0" lang="en-CA" sz="1200" kern="1200" dirty="0" smtClean="0">
                          <a:solidFill>
                            <a:schemeClr val="dk1"/>
                          </a:solidFill>
                          <a:latin typeface="Arial" pitchFamily="34" charset="0"/>
                          <a:ea typeface="+mn-ea"/>
                          <a:cs typeface="+mn-cs"/>
                        </a:rPr>
                        <a:t>- represent, compare, and order whole numbers and decimal numbers from 0.001 to 1 000 000, using a variety of tools …</a:t>
                      </a:r>
                    </a:p>
                    <a:p>
                      <a:pPr lvl="0"/>
                      <a:r>
                        <a:rPr kumimoji="0" lang="en-CA" sz="1200" kern="1200" baseline="0" dirty="0" smtClean="0">
                          <a:solidFill>
                            <a:schemeClr val="dk1"/>
                          </a:solidFill>
                          <a:latin typeface="Arial" pitchFamily="34" charset="0"/>
                          <a:ea typeface="+mn-ea"/>
                          <a:cs typeface="+mn-cs"/>
                        </a:rPr>
                        <a:t>-demonstrate</a:t>
                      </a:r>
                      <a:r>
                        <a:rPr kumimoji="0" lang="en-CA" sz="1200" kern="1200" dirty="0" smtClean="0">
                          <a:solidFill>
                            <a:schemeClr val="dk1"/>
                          </a:solidFill>
                          <a:latin typeface="Arial" pitchFamily="34" charset="0"/>
                          <a:ea typeface="+mn-ea"/>
                          <a:cs typeface="+mn-cs"/>
                        </a:rPr>
                        <a:t> an understanding of place value in whole numbers and decimal numbers from 0.001 to 1 000 000</a:t>
                      </a:r>
                      <a:r>
                        <a:rPr kumimoji="0" lang="en-CA" sz="1200" kern="1200" dirty="0" smtClean="0">
                          <a:solidFill>
                            <a:schemeClr val="dk1"/>
                          </a:solidFill>
                          <a:latin typeface="Arial" pitchFamily="34" charset="0"/>
                          <a:ea typeface="+mn-ea"/>
                          <a:cs typeface="Arial" pitchFamily="34" charset="0"/>
                        </a:rPr>
                        <a:t>, using a variety of tools and strategies …</a:t>
                      </a:r>
                    </a:p>
                    <a:p>
                      <a:pPr lvl="0"/>
                      <a:r>
                        <a:rPr kumimoji="0" lang="en-CA" sz="1200" kern="1200" dirty="0" smtClean="0">
                          <a:solidFill>
                            <a:schemeClr val="dk1"/>
                          </a:solidFill>
                          <a:latin typeface="Arial" pitchFamily="34" charset="0"/>
                          <a:ea typeface="+mn-ea"/>
                          <a:cs typeface="Arial" pitchFamily="34" charset="0"/>
                        </a:rPr>
                        <a:t>- read and print in words whole numbers to one hundred thousand, using meaningful contexts …</a:t>
                      </a:r>
                    </a:p>
                    <a:p>
                      <a:pPr lvl="0"/>
                      <a:r>
                        <a:rPr kumimoji="0" lang="en-CA" sz="1200" kern="1200" dirty="0" smtClean="0">
                          <a:solidFill>
                            <a:schemeClr val="dk1"/>
                          </a:solidFill>
                          <a:latin typeface="Arial" pitchFamily="34" charset="0"/>
                          <a:ea typeface="+mn-ea"/>
                          <a:cs typeface="Arial" pitchFamily="34" charset="0"/>
                        </a:rPr>
                        <a:t>-estimate quantities using benchmarks of 10%, 25%, 50%, 75%, and 100% …</a:t>
                      </a:r>
                    </a:p>
                    <a:p>
                      <a:pPr lvl="0"/>
                      <a:r>
                        <a:rPr kumimoji="0" lang="en-CA" sz="1200" kern="1200" dirty="0" smtClean="0">
                          <a:solidFill>
                            <a:schemeClr val="dk1"/>
                          </a:solidFill>
                          <a:latin typeface="Arial" pitchFamily="34" charset="0"/>
                          <a:ea typeface="+mn-ea"/>
                          <a:cs typeface="Arial" pitchFamily="34" charset="0"/>
                        </a:rPr>
                        <a:t>- solve problems that arise from real-life situations and that relate to the magnitude of whole numbers up to 1 000 000 …</a:t>
                      </a:r>
                    </a:p>
                    <a:p>
                      <a:endParaRPr lang="en-CA" sz="1200" baseline="0" dirty="0">
                        <a:solidFill>
                          <a:schemeClr val="tx1"/>
                        </a:solidFill>
                        <a:latin typeface="Arial" pitchFamily="34" charset="0"/>
                        <a:cs typeface="Arial" pitchFamily="34" charset="0"/>
                      </a:endParaRPr>
                    </a:p>
                  </a:txBody>
                  <a:tcPr>
                    <a:noFill/>
                  </a:tcPr>
                </a:tc>
              </a:tr>
            </a:tbl>
          </a:graphicData>
        </a:graphic>
      </p:graphicFrame>
      <p:sp>
        <p:nvSpPr>
          <p:cNvPr id="13" name="TextBox 12"/>
          <p:cNvSpPr txBox="1"/>
          <p:nvPr/>
        </p:nvSpPr>
        <p:spPr>
          <a:xfrm>
            <a:off x="6444208" y="6525344"/>
            <a:ext cx="2160240"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Grade 4/5/6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13</a:t>
            </a:fld>
            <a:endParaRPr lang="en-CA"/>
          </a:p>
        </p:txBody>
      </p:sp>
      <p:sp>
        <p:nvSpPr>
          <p:cNvPr id="10" name="TextBox 9"/>
          <p:cNvSpPr txBox="1"/>
          <p:nvPr/>
        </p:nvSpPr>
        <p:spPr>
          <a:xfrm>
            <a:off x="7236296"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Operational Sense – Specific Expectations</a:t>
            </a:r>
          </a:p>
          <a:p>
            <a:pPr algn="ctr"/>
            <a:r>
              <a:rPr lang="en-CA" sz="1400" dirty="0" smtClean="0"/>
              <a:t>Grade 4/5/6 – from Mathematics (2005) Curriculum Document</a:t>
            </a:r>
            <a:endParaRPr lang="en-CA" sz="1400" dirty="0"/>
          </a:p>
        </p:txBody>
      </p:sp>
      <p:graphicFrame>
        <p:nvGraphicFramePr>
          <p:cNvPr id="12" name="Table 11"/>
          <p:cNvGraphicFramePr>
            <a:graphicFrameLocks noGrp="1"/>
          </p:cNvGraphicFramePr>
          <p:nvPr/>
        </p:nvGraphicFramePr>
        <p:xfrm>
          <a:off x="539552" y="1484785"/>
          <a:ext cx="7992888" cy="4905767"/>
        </p:xfrm>
        <a:graphic>
          <a:graphicData uri="http://schemas.openxmlformats.org/drawingml/2006/table">
            <a:tbl>
              <a:tblPr firstRow="1" bandRow="1">
                <a:tableStyleId>{073A0DAA-6AF3-43AB-8588-CEC1D06C72B9}</a:tableStyleId>
              </a:tblPr>
              <a:tblGrid>
                <a:gridCol w="2736304"/>
                <a:gridCol w="2592288"/>
                <a:gridCol w="2664296"/>
              </a:tblGrid>
              <a:tr h="299946">
                <a:tc>
                  <a:txBody>
                    <a:bodyPr/>
                    <a:lstStyle/>
                    <a:p>
                      <a:r>
                        <a:rPr lang="en-CA" sz="1400" baseline="0" dirty="0" smtClean="0">
                          <a:solidFill>
                            <a:schemeClr val="tx1"/>
                          </a:solidFill>
                          <a:latin typeface="Arial" pitchFamily="34" charset="0"/>
                        </a:rPr>
                        <a:t>Grade 4</a:t>
                      </a:r>
                      <a:endParaRPr lang="en-CA" sz="1400" baseline="0" dirty="0">
                        <a:solidFill>
                          <a:schemeClr val="tx1"/>
                        </a:solidFill>
                        <a:latin typeface="Arial" pitchFamily="34" charset="0"/>
                      </a:endParaRPr>
                    </a:p>
                  </a:txBody>
                  <a:tcPr>
                    <a:noFill/>
                  </a:tcPr>
                </a:tc>
                <a:tc>
                  <a:txBody>
                    <a:bodyPr/>
                    <a:lstStyle/>
                    <a:p>
                      <a:r>
                        <a:rPr lang="en-CA" sz="1400" baseline="0" dirty="0" smtClean="0">
                          <a:solidFill>
                            <a:schemeClr val="tx1"/>
                          </a:solidFill>
                          <a:latin typeface="Arial" pitchFamily="34" charset="0"/>
                        </a:rPr>
                        <a:t>Grade 5</a:t>
                      </a:r>
                      <a:endParaRPr lang="en-CA" sz="1400" baseline="0" dirty="0">
                        <a:solidFill>
                          <a:schemeClr val="tx1"/>
                        </a:solidFill>
                        <a:latin typeface="Arial" pitchFamily="34" charset="0"/>
                      </a:endParaRPr>
                    </a:p>
                  </a:txBody>
                  <a:tcPr>
                    <a:noFill/>
                  </a:tcPr>
                </a:tc>
                <a:tc>
                  <a:txBody>
                    <a:bodyPr/>
                    <a:lstStyle/>
                    <a:p>
                      <a:r>
                        <a:rPr lang="en-CA" sz="1400" baseline="0" dirty="0" smtClean="0">
                          <a:solidFill>
                            <a:schemeClr val="tx1"/>
                          </a:solidFill>
                          <a:latin typeface="Arial" pitchFamily="34" charset="0"/>
                        </a:rPr>
                        <a:t>Grade 6</a:t>
                      </a:r>
                      <a:endParaRPr lang="en-CA" sz="1400" baseline="0" dirty="0">
                        <a:solidFill>
                          <a:schemeClr val="tx1"/>
                        </a:solidFill>
                        <a:latin typeface="Arial" pitchFamily="34" charset="0"/>
                      </a:endParaRPr>
                    </a:p>
                  </a:txBody>
                  <a:tcPr>
                    <a:noFill/>
                  </a:tcPr>
                </a:tc>
              </a:tr>
              <a:tr h="269951">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CA" sz="1200" b="1" kern="1200" dirty="0" smtClean="0">
                          <a:solidFill>
                            <a:schemeClr val="dk1"/>
                          </a:solidFill>
                          <a:latin typeface="Arial" pitchFamily="34" charset="0"/>
                          <a:ea typeface="+mn-ea"/>
                          <a:cs typeface="+mn-cs"/>
                        </a:rPr>
                        <a:t>Operational Sense</a:t>
                      </a:r>
                      <a:endParaRPr lang="en-CA" sz="1200" baseline="0" dirty="0">
                        <a:solidFill>
                          <a:schemeClr val="tx1"/>
                        </a:solidFill>
                        <a:latin typeface="Arial" pitchFamily="34" charset="0"/>
                      </a:endParaRPr>
                    </a:p>
                  </a:txBody>
                  <a:tcPr>
                    <a:noFill/>
                  </a:tcPr>
                </a:tc>
                <a:tc hMerge="1">
                  <a:txBody>
                    <a:bodyPr/>
                    <a:lstStyle/>
                    <a:p>
                      <a:endParaRPr lang="en-CA" sz="1400" baseline="0" dirty="0">
                        <a:solidFill>
                          <a:schemeClr val="tx1"/>
                        </a:solidFill>
                        <a:latin typeface="Arial" pitchFamily="34" charset="0"/>
                      </a:endParaRPr>
                    </a:p>
                  </a:txBody>
                  <a:tcPr>
                    <a:noFill/>
                  </a:tcPr>
                </a:tc>
                <a:tc hMerge="1">
                  <a:txBody>
                    <a:bodyPr/>
                    <a:lstStyle/>
                    <a:p>
                      <a:endParaRPr lang="en-CA" sz="1400" baseline="0" dirty="0">
                        <a:solidFill>
                          <a:schemeClr val="tx1"/>
                        </a:solidFill>
                        <a:latin typeface="Arial" pitchFamily="34" charset="0"/>
                      </a:endParaRPr>
                    </a:p>
                  </a:txBody>
                  <a:tcPr>
                    <a:noFill/>
                  </a:tcPr>
                </a:tc>
              </a:tr>
              <a:tr h="4326647">
                <a:tc>
                  <a:txBody>
                    <a:bodyPr/>
                    <a:lstStyle/>
                    <a:p>
                      <a:pPr lvl="0">
                        <a:buFont typeface="Arial" pitchFamily="34" charset="0"/>
                        <a:buChar char="−"/>
                      </a:pPr>
                      <a:r>
                        <a:rPr kumimoji="0" lang="en-CA" sz="1200" kern="1200" baseline="0" dirty="0" smtClean="0">
                          <a:solidFill>
                            <a:schemeClr val="dk1"/>
                          </a:solidFill>
                          <a:latin typeface="Arial" pitchFamily="34" charset="0"/>
                          <a:ea typeface="+mn-ea"/>
                          <a:cs typeface="+mn-cs"/>
                        </a:rPr>
                        <a:t> add and subtract money amounts by making simulated purchases and providing change for amounts up to $100, using a variety of tools (e.g., currency </a:t>
                      </a:r>
                      <a:r>
                        <a:rPr kumimoji="0" lang="en-CA" sz="1200" kern="1200" baseline="0" dirty="0" err="1" smtClean="0">
                          <a:solidFill>
                            <a:schemeClr val="dk1"/>
                          </a:solidFill>
                          <a:latin typeface="Arial" pitchFamily="34" charset="0"/>
                          <a:ea typeface="+mn-ea"/>
                          <a:cs typeface="+mn-cs"/>
                        </a:rPr>
                        <a:t>manipulatives</a:t>
                      </a:r>
                      <a:r>
                        <a:rPr kumimoji="0" lang="en-CA" sz="1200" kern="1200" baseline="0" dirty="0" smtClean="0">
                          <a:solidFill>
                            <a:schemeClr val="dk1"/>
                          </a:solidFill>
                          <a:latin typeface="Arial" pitchFamily="34" charset="0"/>
                          <a:ea typeface="+mn-ea"/>
                          <a:cs typeface="+mn-cs"/>
                        </a:rPr>
                        <a:t>, drawings)</a:t>
                      </a:r>
                    </a:p>
                    <a:p>
                      <a:pPr lvl="0">
                        <a:buFont typeface="Arial" pitchFamily="34" charset="0"/>
                        <a:buNone/>
                      </a:pPr>
                      <a:endParaRPr kumimoji="0" lang="en-CA" sz="1200" kern="1200" baseline="0" dirty="0" smtClean="0">
                        <a:solidFill>
                          <a:schemeClr val="dk1"/>
                        </a:solidFill>
                        <a:latin typeface="Arial" pitchFamily="34" charset="0"/>
                        <a:ea typeface="+mn-ea"/>
                        <a:cs typeface="+mn-cs"/>
                      </a:endParaRPr>
                    </a:p>
                    <a:p>
                      <a:pPr lvl="0">
                        <a:buFont typeface="Arial" pitchFamily="34" charset="0"/>
                        <a:buChar char="−"/>
                      </a:pPr>
                      <a:r>
                        <a:rPr kumimoji="0" lang="en-CA" sz="1200" kern="1200" baseline="0" dirty="0" smtClean="0">
                          <a:solidFill>
                            <a:schemeClr val="dk1"/>
                          </a:solidFill>
                          <a:latin typeface="Arial" pitchFamily="34" charset="0"/>
                          <a:ea typeface="+mn-ea"/>
                          <a:cs typeface="+mn-cs"/>
                        </a:rPr>
                        <a:t> use estimation when solving problems involving the addition, subtraction, and multiplication of whole numbers, to help judge the reasonableness of a solution (</a:t>
                      </a:r>
                      <a:r>
                        <a:rPr kumimoji="0" lang="en-CA" sz="1200" b="1" i="1" kern="1200" baseline="0" dirty="0" smtClean="0">
                          <a:solidFill>
                            <a:schemeClr val="dk1"/>
                          </a:solidFill>
                          <a:latin typeface="Arial" pitchFamily="34" charset="0"/>
                          <a:ea typeface="+mn-ea"/>
                          <a:cs typeface="+mn-cs"/>
                        </a:rPr>
                        <a:t>Sample problem:</a:t>
                      </a:r>
                      <a:r>
                        <a:rPr kumimoji="0" lang="en-CA" sz="1200" kern="1200" baseline="0" dirty="0" smtClean="0">
                          <a:solidFill>
                            <a:schemeClr val="dk1"/>
                          </a:solidFill>
                          <a:latin typeface="Arial" pitchFamily="34" charset="0"/>
                          <a:ea typeface="+mn-ea"/>
                          <a:cs typeface="+mn-cs"/>
                        </a:rPr>
                        <a:t> A school is ordering pencils that come in boxes of 100. If there are 9 classes and each class needs about 110 pencils, estimate how many boxes the school should buy.)</a:t>
                      </a:r>
                    </a:p>
                    <a:p>
                      <a:endParaRPr lang="en-CA" sz="1200" baseline="0" dirty="0">
                        <a:solidFill>
                          <a:schemeClr val="tx1"/>
                        </a:solidFill>
                        <a:latin typeface="Arial" pitchFamily="34" charset="0"/>
                        <a:cs typeface="Arial" pitchFamily="34" charset="0"/>
                      </a:endParaRPr>
                    </a:p>
                  </a:txBody>
                  <a:tcPr>
                    <a:noFill/>
                  </a:tcPr>
                </a:tc>
                <a:tc>
                  <a:txBody>
                    <a:bodyPr/>
                    <a:lstStyle/>
                    <a:p>
                      <a:pPr lvl="0">
                        <a:buFont typeface="Arial" pitchFamily="34" charset="0"/>
                        <a:buChar char="−"/>
                      </a:pPr>
                      <a:r>
                        <a:rPr kumimoji="0" lang="en-CA" sz="1200" kern="1200" baseline="0" dirty="0" smtClean="0">
                          <a:solidFill>
                            <a:schemeClr val="dk1"/>
                          </a:solidFill>
                          <a:latin typeface="Arial" pitchFamily="34" charset="0"/>
                          <a:ea typeface="+mn-ea"/>
                          <a:cs typeface="+mn-cs"/>
                        </a:rPr>
                        <a:t> add and subtract decimal numbers to hundredths, including money amounts, using concrete materials, estimation, and algorithms … </a:t>
                      </a:r>
                    </a:p>
                    <a:p>
                      <a:pPr lvl="0">
                        <a:buFont typeface="Arial" pitchFamily="34" charset="0"/>
                        <a:buNone/>
                      </a:pPr>
                      <a:endParaRPr kumimoji="0" lang="en-CA" sz="1200" kern="1200" baseline="0" dirty="0" smtClean="0">
                        <a:solidFill>
                          <a:schemeClr val="dk1"/>
                        </a:solidFill>
                        <a:latin typeface="Arial" pitchFamily="34" charset="0"/>
                        <a:ea typeface="+mn-ea"/>
                        <a:cs typeface="+mn-cs"/>
                      </a:endParaRPr>
                    </a:p>
                    <a:p>
                      <a:pPr lvl="0">
                        <a:buFont typeface="Arial" pitchFamily="34" charset="0"/>
                        <a:buChar char="−"/>
                      </a:pPr>
                      <a:r>
                        <a:rPr kumimoji="0" lang="en-CA" sz="1200" kern="1200" baseline="0" dirty="0" smtClean="0">
                          <a:solidFill>
                            <a:schemeClr val="dk1"/>
                          </a:solidFill>
                          <a:latin typeface="Arial" pitchFamily="34" charset="0"/>
                          <a:ea typeface="+mn-ea"/>
                          <a:cs typeface="+mn-cs"/>
                        </a:rPr>
                        <a:t> multiply decimal numbers by 10, 100, 1000, and 10 000, and divide decimal numbers by 10 and 100, using mental strategies …</a:t>
                      </a:r>
                    </a:p>
                    <a:p>
                      <a:pPr lvl="0">
                        <a:buFont typeface="Arial" pitchFamily="34" charset="0"/>
                        <a:buNone/>
                      </a:pPr>
                      <a:endParaRPr kumimoji="0" lang="en-CA" sz="1200" kern="1200" baseline="0" dirty="0" smtClean="0">
                        <a:solidFill>
                          <a:schemeClr val="dk1"/>
                        </a:solidFill>
                        <a:latin typeface="Arial" pitchFamily="34" charset="0"/>
                        <a:ea typeface="+mn-ea"/>
                        <a:cs typeface="+mn-cs"/>
                      </a:endParaRPr>
                    </a:p>
                    <a:p>
                      <a:pPr lvl="0">
                        <a:buFont typeface="Arial" pitchFamily="34" charset="0"/>
                        <a:buChar char="−"/>
                      </a:pPr>
                      <a:r>
                        <a:rPr kumimoji="0" lang="en-CA" sz="1200" kern="1200" baseline="0" dirty="0" smtClean="0">
                          <a:solidFill>
                            <a:schemeClr val="dk1"/>
                          </a:solidFill>
                          <a:latin typeface="Arial" pitchFamily="34" charset="0"/>
                          <a:ea typeface="+mn-ea"/>
                          <a:cs typeface="+mn-cs"/>
                        </a:rPr>
                        <a:t> use estimation when solving problems involving the addition, subtraction, multiplication, and division of whole numbers, to help judge the reasonableness of a solution </a:t>
                      </a:r>
                    </a:p>
                    <a:p>
                      <a:pPr>
                        <a:buFont typeface="Arial" pitchFamily="34" charset="0"/>
                        <a:buChar char="−"/>
                      </a:pPr>
                      <a:endParaRPr lang="en-CA" sz="1200" baseline="0" dirty="0">
                        <a:solidFill>
                          <a:schemeClr val="tx1"/>
                        </a:solidFill>
                        <a:latin typeface="Arial" pitchFamily="34" charset="0"/>
                      </a:endParaRPr>
                    </a:p>
                  </a:txBody>
                  <a:tcPr>
                    <a:noFill/>
                  </a:tcPr>
                </a:tc>
                <a:tc>
                  <a:txBody>
                    <a:bodyPr/>
                    <a:lstStyle/>
                    <a:p>
                      <a:pPr lvl="0">
                        <a:buFont typeface="Arial" pitchFamily="34" charset="0"/>
                        <a:buChar char="−"/>
                      </a:pPr>
                      <a:r>
                        <a:rPr kumimoji="0" lang="en-CA" sz="1200" kern="1200" baseline="0" dirty="0" smtClean="0">
                          <a:solidFill>
                            <a:schemeClr val="dk1"/>
                          </a:solidFill>
                          <a:latin typeface="Arial" pitchFamily="34" charset="0"/>
                          <a:ea typeface="+mn-ea"/>
                          <a:cs typeface="+mn-cs"/>
                        </a:rPr>
                        <a:t> use a variety of mental strategies to solve addition, subtraction, multiplication, and division problems involving whole numbers …</a:t>
                      </a:r>
                    </a:p>
                    <a:p>
                      <a:pPr lvl="0">
                        <a:buFont typeface="Arial" pitchFamily="34" charset="0"/>
                        <a:buNone/>
                      </a:pPr>
                      <a:endParaRPr kumimoji="0" lang="en-CA" sz="1200" kern="1200" baseline="0" dirty="0" smtClean="0">
                        <a:solidFill>
                          <a:schemeClr val="dk1"/>
                        </a:solidFill>
                        <a:latin typeface="Arial" pitchFamily="34" charset="0"/>
                        <a:ea typeface="+mn-ea"/>
                        <a:cs typeface="+mn-cs"/>
                      </a:endParaRPr>
                    </a:p>
                    <a:p>
                      <a:pPr lvl="0">
                        <a:buFont typeface="Arial" pitchFamily="34" charset="0"/>
                        <a:buChar char="−"/>
                      </a:pPr>
                      <a:r>
                        <a:rPr kumimoji="0" lang="en-CA" sz="1200" kern="1200" baseline="0" dirty="0" smtClean="0">
                          <a:solidFill>
                            <a:schemeClr val="dk1"/>
                          </a:solidFill>
                          <a:latin typeface="Arial" pitchFamily="34" charset="0"/>
                          <a:ea typeface="+mn-ea"/>
                          <a:cs typeface="+mn-cs"/>
                        </a:rPr>
                        <a:t> add and subtract decimal numbers to thousandths, using concrete materials, estimation, algorithms, and calculators</a:t>
                      </a:r>
                    </a:p>
                    <a:p>
                      <a:pPr lvl="0">
                        <a:buFont typeface="Arial" pitchFamily="34" charset="0"/>
                        <a:buNone/>
                      </a:pPr>
                      <a:endParaRPr kumimoji="0" lang="en-CA" sz="1200" kern="1200" baseline="0" dirty="0" smtClean="0">
                        <a:solidFill>
                          <a:schemeClr val="dk1"/>
                        </a:solidFill>
                        <a:latin typeface="Arial" pitchFamily="34" charset="0"/>
                        <a:ea typeface="+mn-ea"/>
                        <a:cs typeface="+mn-cs"/>
                      </a:endParaRPr>
                    </a:p>
                    <a:p>
                      <a:pPr lvl="0">
                        <a:buFont typeface="Arial" pitchFamily="34" charset="0"/>
                        <a:buChar char="−"/>
                      </a:pPr>
                      <a:r>
                        <a:rPr kumimoji="0" lang="en-CA" sz="1200" kern="1200" baseline="0" dirty="0" smtClean="0">
                          <a:solidFill>
                            <a:schemeClr val="dk1"/>
                          </a:solidFill>
                          <a:latin typeface="Arial" pitchFamily="34" charset="0"/>
                          <a:ea typeface="+mn-ea"/>
                          <a:cs typeface="+mn-cs"/>
                        </a:rPr>
                        <a:t> multiply whole numbers by 0.1, 0.01, and 0.001 using mental strategies …</a:t>
                      </a:r>
                    </a:p>
                    <a:p>
                      <a:pPr lvl="0">
                        <a:buFont typeface="Arial" pitchFamily="34" charset="0"/>
                        <a:buNone/>
                      </a:pPr>
                      <a:endParaRPr kumimoji="0" lang="en-CA" sz="1200" kern="1200" baseline="0" dirty="0" smtClean="0">
                        <a:solidFill>
                          <a:schemeClr val="dk1"/>
                        </a:solidFill>
                        <a:latin typeface="Arial" pitchFamily="34" charset="0"/>
                        <a:ea typeface="+mn-ea"/>
                        <a:cs typeface="+mn-cs"/>
                      </a:endParaRPr>
                    </a:p>
                    <a:p>
                      <a:pPr lvl="0">
                        <a:buFont typeface="Arial" pitchFamily="34" charset="0"/>
                        <a:buChar char="−"/>
                      </a:pPr>
                      <a:r>
                        <a:rPr kumimoji="0" lang="en-CA" sz="1200" kern="1200" baseline="0" dirty="0" smtClean="0">
                          <a:solidFill>
                            <a:schemeClr val="dk1"/>
                          </a:solidFill>
                          <a:latin typeface="Arial" pitchFamily="34" charset="0"/>
                          <a:ea typeface="+mn-ea"/>
                          <a:cs typeface="+mn-cs"/>
                        </a:rPr>
                        <a:t> multiply and divide decimal numbers by 10, 100, 1000, and 10 000 using mental strategies …</a:t>
                      </a:r>
                    </a:p>
                    <a:p>
                      <a:pPr lvl="0">
                        <a:buFont typeface="Arial" pitchFamily="34" charset="0"/>
                        <a:buNone/>
                      </a:pPr>
                      <a:endParaRPr kumimoji="0" lang="en-CA" sz="1200" kern="1200" baseline="0" dirty="0" smtClean="0">
                        <a:solidFill>
                          <a:schemeClr val="dk1"/>
                        </a:solidFill>
                        <a:latin typeface="Arial" pitchFamily="34" charset="0"/>
                        <a:ea typeface="+mn-ea"/>
                        <a:cs typeface="+mn-cs"/>
                      </a:endParaRPr>
                    </a:p>
                    <a:p>
                      <a:pPr lvl="0">
                        <a:buFont typeface="Arial" pitchFamily="34" charset="0"/>
                        <a:buChar char="−"/>
                      </a:pPr>
                      <a:r>
                        <a:rPr kumimoji="0" lang="en-CA" sz="1200" kern="1200" baseline="0" dirty="0" smtClean="0">
                          <a:solidFill>
                            <a:schemeClr val="dk1"/>
                          </a:solidFill>
                          <a:latin typeface="Arial" pitchFamily="34" charset="0"/>
                          <a:ea typeface="+mn-ea"/>
                          <a:cs typeface="+mn-cs"/>
                        </a:rPr>
                        <a:t> use estimation when solving problems involving the addition and subtraction of whole numbers and decimals, to help judge the reasonableness of a solution …</a:t>
                      </a:r>
                      <a:endParaRPr lang="en-CA" sz="1200" baseline="0" dirty="0">
                        <a:solidFill>
                          <a:schemeClr val="tx1"/>
                        </a:solidFill>
                        <a:latin typeface="Arial" pitchFamily="34" charset="0"/>
                        <a:cs typeface="Arial" pitchFamily="34" charset="0"/>
                      </a:endParaRPr>
                    </a:p>
                  </a:txBody>
                  <a:tcPr>
                    <a:noFill/>
                  </a:tcPr>
                </a:tc>
              </a:tr>
            </a:tbl>
          </a:graphicData>
        </a:graphic>
      </p:graphicFrame>
      <p:sp>
        <p:nvSpPr>
          <p:cNvPr id="14" name="TextBox 13"/>
          <p:cNvSpPr txBox="1"/>
          <p:nvPr/>
        </p:nvSpPr>
        <p:spPr>
          <a:xfrm>
            <a:off x="6444208" y="6525344"/>
            <a:ext cx="2160240"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Grade 4/5/6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14</a:t>
            </a:fld>
            <a:endParaRPr lang="en-CA"/>
          </a:p>
        </p:txBody>
      </p:sp>
      <p:sp>
        <p:nvSpPr>
          <p:cNvPr id="10" name="TextBox 9"/>
          <p:cNvSpPr txBox="1"/>
          <p:nvPr/>
        </p:nvSpPr>
        <p:spPr>
          <a:xfrm>
            <a:off x="4788024" y="652534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2412776"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11760" y="260648"/>
            <a:ext cx="6336704" cy="584775"/>
          </a:xfrm>
          <a:prstGeom prst="rect">
            <a:avLst/>
          </a:prstGeom>
          <a:noFill/>
        </p:spPr>
        <p:txBody>
          <a:bodyPr wrap="square" rtlCol="0">
            <a:spAutoFit/>
          </a:bodyPr>
          <a:lstStyle/>
          <a:p>
            <a:pPr algn="ctr"/>
            <a:r>
              <a:rPr lang="en-CA" dirty="0" smtClean="0"/>
              <a:t>Proportional Reasoning – Specific Expectations</a:t>
            </a:r>
          </a:p>
          <a:p>
            <a:pPr algn="ctr"/>
            <a:r>
              <a:rPr lang="en-CA" sz="1400" dirty="0" smtClean="0"/>
              <a:t>Grade 4/5/6 – from Mathematics (2005) Curriculum Document</a:t>
            </a:r>
            <a:endParaRPr lang="en-CA" sz="1400" dirty="0"/>
          </a:p>
        </p:txBody>
      </p:sp>
      <p:graphicFrame>
        <p:nvGraphicFramePr>
          <p:cNvPr id="12" name="Table 11"/>
          <p:cNvGraphicFramePr>
            <a:graphicFrameLocks noGrp="1"/>
          </p:cNvGraphicFramePr>
          <p:nvPr/>
        </p:nvGraphicFramePr>
        <p:xfrm>
          <a:off x="539552" y="1484784"/>
          <a:ext cx="7992888" cy="2513072"/>
        </p:xfrm>
        <a:graphic>
          <a:graphicData uri="http://schemas.openxmlformats.org/drawingml/2006/table">
            <a:tbl>
              <a:tblPr firstRow="1" bandRow="1">
                <a:tableStyleId>{073A0DAA-6AF3-43AB-8588-CEC1D06C72B9}</a:tableStyleId>
              </a:tblPr>
              <a:tblGrid>
                <a:gridCol w="2736304"/>
                <a:gridCol w="2592288"/>
                <a:gridCol w="2664296"/>
              </a:tblGrid>
              <a:tr h="288032">
                <a:tc>
                  <a:txBody>
                    <a:bodyPr/>
                    <a:lstStyle/>
                    <a:p>
                      <a:r>
                        <a:rPr lang="en-CA" sz="1400" baseline="0" dirty="0" smtClean="0">
                          <a:solidFill>
                            <a:schemeClr val="tx1"/>
                          </a:solidFill>
                          <a:latin typeface="Arial" pitchFamily="34" charset="0"/>
                        </a:rPr>
                        <a:t>Grade 4</a:t>
                      </a:r>
                      <a:endParaRPr lang="en-CA" sz="1400" baseline="0" dirty="0">
                        <a:solidFill>
                          <a:schemeClr val="tx1"/>
                        </a:solidFill>
                        <a:latin typeface="Arial" pitchFamily="34" charset="0"/>
                      </a:endParaRPr>
                    </a:p>
                  </a:txBody>
                  <a:tcPr>
                    <a:noFill/>
                  </a:tcPr>
                </a:tc>
                <a:tc>
                  <a:txBody>
                    <a:bodyPr/>
                    <a:lstStyle/>
                    <a:p>
                      <a:r>
                        <a:rPr lang="en-CA" sz="1400" baseline="0" dirty="0" smtClean="0">
                          <a:solidFill>
                            <a:schemeClr val="tx1"/>
                          </a:solidFill>
                          <a:latin typeface="Arial" pitchFamily="34" charset="0"/>
                        </a:rPr>
                        <a:t>Grade 5</a:t>
                      </a:r>
                      <a:endParaRPr lang="en-CA" sz="1400" baseline="0" dirty="0">
                        <a:solidFill>
                          <a:schemeClr val="tx1"/>
                        </a:solidFill>
                        <a:latin typeface="Arial" pitchFamily="34" charset="0"/>
                      </a:endParaRPr>
                    </a:p>
                  </a:txBody>
                  <a:tcPr>
                    <a:noFill/>
                  </a:tcPr>
                </a:tc>
                <a:tc>
                  <a:txBody>
                    <a:bodyPr/>
                    <a:lstStyle/>
                    <a:p>
                      <a:r>
                        <a:rPr lang="en-CA" sz="1400" baseline="0" dirty="0" smtClean="0">
                          <a:solidFill>
                            <a:schemeClr val="tx1"/>
                          </a:solidFill>
                          <a:latin typeface="Arial" pitchFamily="34" charset="0"/>
                        </a:rPr>
                        <a:t>Grade 6</a:t>
                      </a:r>
                      <a:endParaRPr lang="en-CA" sz="1400" baseline="0" dirty="0">
                        <a:solidFill>
                          <a:schemeClr val="tx1"/>
                        </a:solidFill>
                        <a:latin typeface="Arial" pitchFamily="34" charset="0"/>
                      </a:endParaRPr>
                    </a:p>
                  </a:txBody>
                  <a:tcPr>
                    <a:noFill/>
                  </a:tcPr>
                </a:tc>
              </a:tr>
              <a:tr h="288032">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CA" sz="1200" b="1" kern="1200" dirty="0" smtClean="0">
                          <a:solidFill>
                            <a:schemeClr val="dk1"/>
                          </a:solidFill>
                          <a:latin typeface="Arial" pitchFamily="34" charset="0"/>
                          <a:ea typeface="+mn-ea"/>
                          <a:cs typeface="+mn-cs"/>
                        </a:rPr>
                        <a:t>Proportional Reasoning</a:t>
                      </a:r>
                      <a:endParaRPr lang="en-CA" sz="1200" baseline="0" dirty="0">
                        <a:solidFill>
                          <a:schemeClr val="tx1"/>
                        </a:solidFill>
                        <a:latin typeface="Arial" pitchFamily="34" charset="0"/>
                      </a:endParaRPr>
                    </a:p>
                  </a:txBody>
                  <a:tcPr>
                    <a:noFill/>
                  </a:tcPr>
                </a:tc>
                <a:tc hMerge="1">
                  <a:txBody>
                    <a:bodyPr/>
                    <a:lstStyle/>
                    <a:p>
                      <a:endParaRPr lang="en-CA" sz="1400" baseline="0" dirty="0">
                        <a:solidFill>
                          <a:schemeClr val="tx1"/>
                        </a:solidFill>
                        <a:latin typeface="Arial" pitchFamily="34" charset="0"/>
                      </a:endParaRPr>
                    </a:p>
                  </a:txBody>
                  <a:tcPr>
                    <a:noFill/>
                  </a:tcPr>
                </a:tc>
                <a:tc hMerge="1">
                  <a:txBody>
                    <a:bodyPr/>
                    <a:lstStyle/>
                    <a:p>
                      <a:endParaRPr lang="en-CA" sz="1400" baseline="0" dirty="0">
                        <a:solidFill>
                          <a:schemeClr val="tx1"/>
                        </a:solidFill>
                        <a:latin typeface="Arial" pitchFamily="34" charset="0"/>
                      </a:endParaRPr>
                    </a:p>
                  </a:txBody>
                  <a:tcPr>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CA" sz="1200" b="1" kern="1200" baseline="0" dirty="0" smtClean="0">
                          <a:solidFill>
                            <a:schemeClr val="dk1"/>
                          </a:solidFill>
                          <a:latin typeface="Arial" pitchFamily="34" charset="0"/>
                          <a:ea typeface="+mn-ea"/>
                          <a:cs typeface="+mn-cs"/>
                        </a:rPr>
                        <a:t>– </a:t>
                      </a:r>
                      <a:r>
                        <a:rPr kumimoji="0" lang="en-CA" sz="1200" kern="1200" baseline="0" dirty="0" smtClean="0">
                          <a:solidFill>
                            <a:schemeClr val="dk1"/>
                          </a:solidFill>
                          <a:latin typeface="Arial" pitchFamily="34" charset="0"/>
                          <a:ea typeface="+mn-ea"/>
                          <a:cs typeface="+mn-cs"/>
                        </a:rPr>
                        <a:t>demonstrate an understanding of simple multiplicative relationships involving unit rates, through investigation using concrete materials and drawings …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CA" sz="1200" b="1" i="0" kern="1200" baseline="0" dirty="0" smtClean="0">
                          <a:solidFill>
                            <a:schemeClr val="dk1"/>
                          </a:solidFill>
                          <a:latin typeface="Arial" pitchFamily="34" charset="0"/>
                          <a:ea typeface="+mn-ea"/>
                          <a:cs typeface="+mn-cs"/>
                        </a:rPr>
                        <a:t>Sample problem:</a:t>
                      </a:r>
                      <a:r>
                        <a:rPr kumimoji="0" lang="en-CA" sz="1200" i="0" kern="1200" baseline="0" dirty="0" smtClean="0">
                          <a:solidFill>
                            <a:schemeClr val="dk1"/>
                          </a:solidFill>
                          <a:latin typeface="Arial" pitchFamily="34" charset="0"/>
                          <a:ea typeface="+mn-ea"/>
                          <a:cs typeface="+mn-cs"/>
                        </a:rPr>
                        <a:t> </a:t>
                      </a:r>
                      <a:r>
                        <a:rPr kumimoji="0" lang="en-CA" sz="1200" kern="1200" baseline="0" dirty="0" smtClean="0">
                          <a:solidFill>
                            <a:schemeClr val="dk1"/>
                          </a:solidFill>
                          <a:latin typeface="Arial" pitchFamily="34" charset="0"/>
                          <a:ea typeface="+mn-ea"/>
                          <a:cs typeface="+mn-cs"/>
                        </a:rPr>
                        <a:t>If 1 book costs $4, how do you determine the cost of 2 books? … 3 books? … 4 books?</a:t>
                      </a:r>
                    </a:p>
                    <a:p>
                      <a:endParaRPr lang="en-CA" sz="1200" baseline="0" dirty="0">
                        <a:solidFill>
                          <a:schemeClr val="tx1"/>
                        </a:solidFill>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200" kern="1200" baseline="0" dirty="0" smtClean="0">
                          <a:solidFill>
                            <a:schemeClr val="dk1"/>
                          </a:solidFill>
                          <a:latin typeface="Arial" pitchFamily="34" charset="0"/>
                          <a:ea typeface="+mn-ea"/>
                          <a:cs typeface="+mn-cs"/>
                        </a:rPr>
                        <a:t> demonstrate an understanding of simple multiplicative relationships involving </a:t>
                      </a:r>
                      <a:r>
                        <a:rPr kumimoji="0" lang="en-CA" sz="1200" kern="1200" baseline="0" dirty="0" err="1" smtClean="0">
                          <a:solidFill>
                            <a:schemeClr val="dk1"/>
                          </a:solidFill>
                          <a:latin typeface="Arial" pitchFamily="34" charset="0"/>
                          <a:ea typeface="+mn-ea"/>
                          <a:cs typeface="+mn-cs"/>
                        </a:rPr>
                        <a:t>whole‑number</a:t>
                      </a:r>
                      <a:r>
                        <a:rPr kumimoji="0" lang="en-CA" sz="1200" kern="1200" baseline="0" dirty="0" smtClean="0">
                          <a:solidFill>
                            <a:schemeClr val="dk1"/>
                          </a:solidFill>
                          <a:latin typeface="Arial" pitchFamily="34" charset="0"/>
                          <a:ea typeface="+mn-ea"/>
                          <a:cs typeface="+mn-cs"/>
                        </a:rPr>
                        <a:t> rates, through investigation using concrete materials and drawings </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CA" sz="1200" b="1" i="0" kern="1200" baseline="0" dirty="0" smtClean="0">
                          <a:solidFill>
                            <a:schemeClr val="dk1"/>
                          </a:solidFill>
                          <a:latin typeface="Arial" pitchFamily="34" charset="0"/>
                          <a:ea typeface="+mn-ea"/>
                          <a:cs typeface="+mn-cs"/>
                        </a:rPr>
                        <a:t>Sample problem:</a:t>
                      </a:r>
                      <a:r>
                        <a:rPr kumimoji="0" lang="en-CA" sz="1200" i="0" kern="1200" baseline="0" dirty="0" smtClean="0">
                          <a:solidFill>
                            <a:schemeClr val="dk1"/>
                          </a:solidFill>
                          <a:latin typeface="Arial" pitchFamily="34" charset="0"/>
                          <a:ea typeface="+mn-ea"/>
                          <a:cs typeface="+mn-cs"/>
                        </a:rPr>
                        <a:t> </a:t>
                      </a:r>
                      <a:r>
                        <a:rPr kumimoji="0" lang="en-CA" sz="1200" kern="1200" baseline="0" dirty="0" smtClean="0">
                          <a:solidFill>
                            <a:schemeClr val="dk1"/>
                          </a:solidFill>
                          <a:latin typeface="Arial" pitchFamily="34" charset="0"/>
                          <a:ea typeface="+mn-ea"/>
                          <a:cs typeface="+mn-cs"/>
                        </a:rPr>
                        <a:t>If 2 books cost $6, how would you calculate the cost of 8 books?</a:t>
                      </a:r>
                    </a:p>
                    <a:p>
                      <a:pPr>
                        <a:buFont typeface="Arial" pitchFamily="34" charset="0"/>
                        <a:buChar char="−"/>
                      </a:pPr>
                      <a:endParaRPr lang="en-CA" sz="1200" baseline="0" dirty="0">
                        <a:solidFill>
                          <a:schemeClr val="tx1"/>
                        </a:solidFill>
                        <a:latin typeface="Arial" pitchFamily="34" charset="0"/>
                      </a:endParaRPr>
                    </a:p>
                  </a:txBody>
                  <a:tcPr>
                    <a:noFill/>
                  </a:tcPr>
                </a:tc>
                <a:tc>
                  <a:txBody>
                    <a:bodyPr/>
                    <a:lstStyle/>
                    <a:p>
                      <a:r>
                        <a:rPr kumimoji="0" lang="en-CA" sz="1200" kern="1200" baseline="0" dirty="0" smtClean="0">
                          <a:solidFill>
                            <a:schemeClr val="dk1"/>
                          </a:solidFill>
                          <a:latin typeface="Arial" pitchFamily="34" charset="0"/>
                          <a:ea typeface="+mn-ea"/>
                          <a:cs typeface="+mn-cs"/>
                        </a:rPr>
                        <a:t>– represent ratios found in real-life contexts, using concrete materials, drawings, and standard fractional notation …</a:t>
                      </a:r>
                    </a:p>
                    <a:p>
                      <a:endParaRPr kumimoji="0" lang="en-CA" sz="1200" kern="1200" baseline="0" dirty="0" smtClean="0">
                        <a:solidFill>
                          <a:schemeClr val="dk1"/>
                        </a:solidFill>
                        <a:latin typeface="Arial" pitchFamily="34" charset="0"/>
                        <a:ea typeface="+mn-ea"/>
                        <a:cs typeface="+mn-cs"/>
                      </a:endParaRPr>
                    </a:p>
                    <a:p>
                      <a:r>
                        <a:rPr kumimoji="0" lang="en-CA" sz="1200" kern="1200" baseline="0" dirty="0" smtClean="0">
                          <a:solidFill>
                            <a:schemeClr val="dk1"/>
                          </a:solidFill>
                          <a:latin typeface="Arial" pitchFamily="34" charset="0"/>
                          <a:ea typeface="+mn-ea"/>
                          <a:cs typeface="+mn-cs"/>
                        </a:rPr>
                        <a:t>– represent relationships using unit rates </a:t>
                      </a:r>
                    </a:p>
                    <a:p>
                      <a:r>
                        <a:rPr kumimoji="0" lang="en-CA" sz="1200" b="1" i="0" kern="1200" baseline="0" dirty="0" smtClean="0">
                          <a:solidFill>
                            <a:schemeClr val="dk1"/>
                          </a:solidFill>
                          <a:latin typeface="Arial" pitchFamily="34" charset="0"/>
                          <a:ea typeface="+mn-ea"/>
                          <a:cs typeface="+mn-cs"/>
                        </a:rPr>
                        <a:t>Sample problem:</a:t>
                      </a:r>
                      <a:r>
                        <a:rPr kumimoji="0" lang="en-CA" sz="1200" kern="1200" baseline="0" dirty="0" smtClean="0">
                          <a:solidFill>
                            <a:schemeClr val="dk1"/>
                          </a:solidFill>
                          <a:latin typeface="Arial" pitchFamily="34" charset="0"/>
                          <a:ea typeface="+mn-ea"/>
                          <a:cs typeface="+mn-cs"/>
                        </a:rPr>
                        <a:t> If 5 batteries cost $4.75, what is the cost of 1 battery?</a:t>
                      </a:r>
                      <a:endParaRPr lang="en-CA" sz="1200" baseline="0" dirty="0" smtClean="0">
                        <a:solidFill>
                          <a:schemeClr val="tx1"/>
                        </a:solidFill>
                        <a:latin typeface="Arial" pitchFamily="34" charset="0"/>
                        <a:cs typeface="Arial" pitchFamily="34" charset="0"/>
                      </a:endParaRPr>
                    </a:p>
                    <a:p>
                      <a:pPr>
                        <a:buFont typeface="Arial" pitchFamily="34" charset="0"/>
                        <a:buNone/>
                      </a:pPr>
                      <a:endParaRPr lang="en-CA" sz="1200" baseline="0" dirty="0">
                        <a:solidFill>
                          <a:schemeClr val="tx1"/>
                        </a:solidFill>
                        <a:latin typeface="Arial" pitchFamily="34" charset="0"/>
                        <a:cs typeface="Arial" pitchFamily="34" charset="0"/>
                      </a:endParaRPr>
                    </a:p>
                  </a:txBody>
                  <a:tcPr>
                    <a:noFill/>
                  </a:tcPr>
                </a:tc>
              </a:tr>
            </a:tbl>
          </a:graphicData>
        </a:graphic>
      </p:graphicFrame>
      <p:sp>
        <p:nvSpPr>
          <p:cNvPr id="13" name="TextBox 12"/>
          <p:cNvSpPr txBox="1"/>
          <p:nvPr/>
        </p:nvSpPr>
        <p:spPr>
          <a:xfrm>
            <a:off x="6444208" y="6525344"/>
            <a:ext cx="2160240"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Grade 4/5/6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15</a:t>
            </a:fld>
            <a:endParaRPr lang="en-CA"/>
          </a:p>
        </p:txBody>
      </p:sp>
      <p:sp>
        <p:nvSpPr>
          <p:cNvPr id="10" name="TextBox 9"/>
          <p:cNvSpPr txBox="1"/>
          <p:nvPr/>
        </p:nvSpPr>
        <p:spPr>
          <a:xfrm>
            <a:off x="7236296"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11760" y="260648"/>
            <a:ext cx="6336704" cy="584775"/>
          </a:xfrm>
          <a:prstGeom prst="rect">
            <a:avLst/>
          </a:prstGeom>
          <a:noFill/>
        </p:spPr>
        <p:txBody>
          <a:bodyPr wrap="square" rtlCol="0">
            <a:spAutoFit/>
          </a:bodyPr>
          <a:lstStyle/>
          <a:p>
            <a:pPr algn="ctr"/>
            <a:r>
              <a:rPr lang="en-CA" dirty="0" smtClean="0"/>
              <a:t>Patterning and Algebra – Specific Expectations</a:t>
            </a:r>
          </a:p>
          <a:p>
            <a:pPr algn="ctr"/>
            <a:r>
              <a:rPr lang="en-CA" sz="1400" dirty="0" smtClean="0"/>
              <a:t>Grade 4/5/6 – from Mathematics (2005) Curriculum Document</a:t>
            </a:r>
            <a:endParaRPr lang="en-CA" sz="1400" dirty="0"/>
          </a:p>
        </p:txBody>
      </p:sp>
      <p:graphicFrame>
        <p:nvGraphicFramePr>
          <p:cNvPr id="12" name="Table 11"/>
          <p:cNvGraphicFramePr>
            <a:graphicFrameLocks noGrp="1"/>
          </p:cNvGraphicFramePr>
          <p:nvPr/>
        </p:nvGraphicFramePr>
        <p:xfrm>
          <a:off x="539552" y="1484784"/>
          <a:ext cx="7992888" cy="2878832"/>
        </p:xfrm>
        <a:graphic>
          <a:graphicData uri="http://schemas.openxmlformats.org/drawingml/2006/table">
            <a:tbl>
              <a:tblPr firstRow="1" bandRow="1">
                <a:tableStyleId>{073A0DAA-6AF3-43AB-8588-CEC1D06C72B9}</a:tableStyleId>
              </a:tblPr>
              <a:tblGrid>
                <a:gridCol w="2736304"/>
                <a:gridCol w="2592288"/>
                <a:gridCol w="2664296"/>
              </a:tblGrid>
              <a:tr h="288032">
                <a:tc>
                  <a:txBody>
                    <a:bodyPr/>
                    <a:lstStyle/>
                    <a:p>
                      <a:r>
                        <a:rPr lang="en-CA" sz="1400" baseline="0" dirty="0" smtClean="0">
                          <a:solidFill>
                            <a:schemeClr val="tx1"/>
                          </a:solidFill>
                          <a:latin typeface="Arial" pitchFamily="34" charset="0"/>
                        </a:rPr>
                        <a:t>Grade 4</a:t>
                      </a:r>
                      <a:endParaRPr lang="en-CA" sz="1400" baseline="0" dirty="0">
                        <a:solidFill>
                          <a:schemeClr val="tx1"/>
                        </a:solidFill>
                        <a:latin typeface="Arial" pitchFamily="34" charset="0"/>
                      </a:endParaRPr>
                    </a:p>
                  </a:txBody>
                  <a:tcPr>
                    <a:noFill/>
                  </a:tcPr>
                </a:tc>
                <a:tc>
                  <a:txBody>
                    <a:bodyPr/>
                    <a:lstStyle/>
                    <a:p>
                      <a:r>
                        <a:rPr lang="en-CA" sz="1400" baseline="0" dirty="0" smtClean="0">
                          <a:solidFill>
                            <a:schemeClr val="tx1"/>
                          </a:solidFill>
                          <a:latin typeface="Arial" pitchFamily="34" charset="0"/>
                        </a:rPr>
                        <a:t>Grade 5</a:t>
                      </a:r>
                      <a:endParaRPr lang="en-CA" sz="1400" baseline="0" dirty="0">
                        <a:solidFill>
                          <a:schemeClr val="tx1"/>
                        </a:solidFill>
                        <a:latin typeface="Arial" pitchFamily="34" charset="0"/>
                      </a:endParaRPr>
                    </a:p>
                  </a:txBody>
                  <a:tcPr>
                    <a:noFill/>
                  </a:tcPr>
                </a:tc>
                <a:tc>
                  <a:txBody>
                    <a:bodyPr/>
                    <a:lstStyle/>
                    <a:p>
                      <a:r>
                        <a:rPr lang="en-CA" sz="1400" baseline="0" dirty="0" smtClean="0">
                          <a:solidFill>
                            <a:schemeClr val="tx1"/>
                          </a:solidFill>
                          <a:latin typeface="Arial" pitchFamily="34" charset="0"/>
                        </a:rPr>
                        <a:t>Grade 6</a:t>
                      </a:r>
                      <a:endParaRPr lang="en-CA" sz="1400" baseline="0" dirty="0">
                        <a:solidFill>
                          <a:schemeClr val="tx1"/>
                        </a:solidFill>
                        <a:latin typeface="Arial" pitchFamily="34" charset="0"/>
                      </a:endParaRPr>
                    </a:p>
                  </a:txBody>
                  <a:tcPr>
                    <a:noFill/>
                  </a:tcPr>
                </a:tc>
              </a:tr>
              <a:tr h="288032">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CA" sz="1200" b="1" kern="1200" dirty="0" smtClean="0">
                          <a:solidFill>
                            <a:schemeClr val="dk1"/>
                          </a:solidFill>
                          <a:latin typeface="Arial" pitchFamily="34" charset="0"/>
                          <a:ea typeface="+mn-ea"/>
                          <a:cs typeface="+mn-cs"/>
                        </a:rPr>
                        <a:t>Patterning and Algebra</a:t>
                      </a:r>
                      <a:endParaRPr lang="en-CA" sz="1200" baseline="0" dirty="0">
                        <a:solidFill>
                          <a:schemeClr val="tx1"/>
                        </a:solidFill>
                        <a:latin typeface="Arial" pitchFamily="34" charset="0"/>
                      </a:endParaRPr>
                    </a:p>
                  </a:txBody>
                  <a:tcPr>
                    <a:noFill/>
                  </a:tcPr>
                </a:tc>
                <a:tc hMerge="1">
                  <a:txBody>
                    <a:bodyPr/>
                    <a:lstStyle/>
                    <a:p>
                      <a:endParaRPr lang="en-CA" sz="1400" baseline="0" dirty="0">
                        <a:solidFill>
                          <a:schemeClr val="tx1"/>
                        </a:solidFill>
                        <a:latin typeface="Arial" pitchFamily="34" charset="0"/>
                      </a:endParaRPr>
                    </a:p>
                  </a:txBody>
                  <a:tcPr>
                    <a:noFill/>
                  </a:tcPr>
                </a:tc>
                <a:tc hMerge="1">
                  <a:txBody>
                    <a:bodyPr/>
                    <a:lstStyle/>
                    <a:p>
                      <a:endParaRPr lang="en-CA" sz="1400" baseline="0" dirty="0">
                        <a:solidFill>
                          <a:schemeClr val="tx1"/>
                        </a:solidFill>
                        <a:latin typeface="Arial" pitchFamily="34" charset="0"/>
                      </a:endParaRPr>
                    </a:p>
                  </a:txBody>
                  <a:tcPr>
                    <a:noFill/>
                  </a:tcPr>
                </a:tc>
              </a:tr>
              <a:tr h="370840">
                <a:tc>
                  <a:txBody>
                    <a:bodyPr/>
                    <a:lstStyle/>
                    <a:p>
                      <a:endParaRPr lang="en-CA" sz="1200" baseline="0" dirty="0">
                        <a:solidFill>
                          <a:schemeClr val="tx1"/>
                        </a:solidFill>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200" kern="1200" dirty="0" smtClean="0">
                          <a:solidFill>
                            <a:schemeClr val="dk1"/>
                          </a:solidFill>
                          <a:latin typeface="Arial" pitchFamily="34" charset="0"/>
                          <a:ea typeface="+mn-ea"/>
                          <a:cs typeface="Arial" pitchFamily="34" charset="0"/>
                        </a:rPr>
                        <a:t> demonstrate, through investigation, an understanding of variables as changing quantities, given equations with letters or other symbols that describe relationships involving simple rates (e.g., the equations </a:t>
                      </a:r>
                      <a:r>
                        <a:rPr kumimoji="0" lang="en-CA" sz="1200" i="1" kern="1200" dirty="0" smtClean="0">
                          <a:solidFill>
                            <a:schemeClr val="dk1"/>
                          </a:solidFill>
                          <a:latin typeface="Arial" pitchFamily="34" charset="0"/>
                          <a:ea typeface="+mn-ea"/>
                          <a:cs typeface="Arial" pitchFamily="34" charset="0"/>
                        </a:rPr>
                        <a:t>C</a:t>
                      </a:r>
                      <a:r>
                        <a:rPr kumimoji="0" lang="en-CA" sz="1200" kern="1200" dirty="0" smtClean="0">
                          <a:solidFill>
                            <a:schemeClr val="dk1"/>
                          </a:solidFill>
                          <a:latin typeface="Arial" pitchFamily="34" charset="0"/>
                          <a:ea typeface="+mn-ea"/>
                          <a:cs typeface="Arial" pitchFamily="34" charset="0"/>
                        </a:rPr>
                        <a:t> = 3 × </a:t>
                      </a:r>
                      <a:r>
                        <a:rPr kumimoji="0" lang="en-CA" sz="1200" i="1" kern="12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and 3 × </a:t>
                      </a:r>
                      <a:r>
                        <a:rPr kumimoji="0" lang="en-CA" sz="1200" i="1" kern="12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 </a:t>
                      </a:r>
                      <a:r>
                        <a:rPr kumimoji="0" lang="en-CA" sz="1200" i="1" kern="1200" dirty="0" smtClean="0">
                          <a:solidFill>
                            <a:schemeClr val="dk1"/>
                          </a:solidFill>
                          <a:latin typeface="Arial" pitchFamily="34" charset="0"/>
                          <a:ea typeface="+mn-ea"/>
                          <a:cs typeface="Arial" pitchFamily="34" charset="0"/>
                        </a:rPr>
                        <a:t>C</a:t>
                      </a:r>
                      <a:r>
                        <a:rPr kumimoji="0" lang="en-CA" sz="1200" kern="1200" dirty="0" smtClean="0">
                          <a:solidFill>
                            <a:schemeClr val="dk1"/>
                          </a:solidFill>
                          <a:latin typeface="Arial" pitchFamily="34" charset="0"/>
                          <a:ea typeface="+mn-ea"/>
                          <a:cs typeface="Arial" pitchFamily="34" charset="0"/>
                        </a:rPr>
                        <a:t> both represent the relationship between the total cost (</a:t>
                      </a:r>
                      <a:r>
                        <a:rPr kumimoji="0" lang="en-CA" sz="1200" i="1" kern="1200" dirty="0" smtClean="0">
                          <a:solidFill>
                            <a:schemeClr val="dk1"/>
                          </a:solidFill>
                          <a:latin typeface="Arial" pitchFamily="34" charset="0"/>
                          <a:ea typeface="+mn-ea"/>
                          <a:cs typeface="Arial" pitchFamily="34" charset="0"/>
                        </a:rPr>
                        <a:t>C</a:t>
                      </a:r>
                      <a:r>
                        <a:rPr kumimoji="0" lang="en-CA" sz="1200" kern="1200" dirty="0" smtClean="0">
                          <a:solidFill>
                            <a:schemeClr val="dk1"/>
                          </a:solidFill>
                          <a:latin typeface="Arial" pitchFamily="34" charset="0"/>
                          <a:ea typeface="+mn-ea"/>
                          <a:cs typeface="Arial" pitchFamily="34" charset="0"/>
                        </a:rPr>
                        <a:t>), in dollars, and the number of sandwiches purchased (</a:t>
                      </a:r>
                      <a:r>
                        <a:rPr kumimoji="0" lang="en-CA" sz="1200" i="1" kern="12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when each sandwich costs $3)</a:t>
                      </a:r>
                      <a:endParaRPr lang="en-CA" sz="1200" baseline="0" dirty="0">
                        <a:solidFill>
                          <a:schemeClr val="tx1"/>
                        </a:solidFill>
                        <a:latin typeface="Arial" pitchFamily="34" charset="0"/>
                      </a:endParaRPr>
                    </a:p>
                  </a:txBody>
                  <a:tcPr>
                    <a:noFill/>
                  </a:tcPr>
                </a:tc>
                <a:tc>
                  <a:txBody>
                    <a:bodyPr/>
                    <a:lstStyle/>
                    <a:p>
                      <a:pPr>
                        <a:buFont typeface="Arial" pitchFamily="34" charset="0"/>
                        <a:buChar char="−"/>
                      </a:pPr>
                      <a:endParaRPr lang="en-CA" sz="1200" baseline="0" dirty="0">
                        <a:solidFill>
                          <a:schemeClr val="tx1"/>
                        </a:solidFill>
                        <a:latin typeface="Arial" pitchFamily="34" charset="0"/>
                        <a:cs typeface="Arial" pitchFamily="34" charset="0"/>
                      </a:endParaRPr>
                    </a:p>
                  </a:txBody>
                  <a:tcPr>
                    <a:noFill/>
                  </a:tcPr>
                </a:tc>
              </a:tr>
            </a:tbl>
          </a:graphicData>
        </a:graphic>
      </p:graphicFrame>
      <p:sp>
        <p:nvSpPr>
          <p:cNvPr id="14" name="TextBox 13"/>
          <p:cNvSpPr txBox="1"/>
          <p:nvPr/>
        </p:nvSpPr>
        <p:spPr>
          <a:xfrm>
            <a:off x="6444208" y="6525344"/>
            <a:ext cx="2160240"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Grade 4/5/6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16</a:t>
            </a:fld>
            <a:endParaRPr lang="en-CA"/>
          </a:p>
        </p:txBody>
      </p:sp>
      <p:sp>
        <p:nvSpPr>
          <p:cNvPr id="10" name="TextBox 9"/>
          <p:cNvSpPr txBox="1"/>
          <p:nvPr/>
        </p:nvSpPr>
        <p:spPr>
          <a:xfrm>
            <a:off x="7236296"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80720" cy="369332"/>
          </a:xfrm>
          <a:prstGeom prst="rect">
            <a:avLst/>
          </a:prstGeom>
          <a:noFill/>
        </p:spPr>
        <p:txBody>
          <a:bodyPr wrap="square" rtlCol="0">
            <a:spAutoFit/>
          </a:bodyPr>
          <a:lstStyle/>
          <a:p>
            <a:pPr algn="ctr"/>
            <a:r>
              <a:rPr lang="en-CA" dirty="0" smtClean="0"/>
              <a:t>Grade 7/8 Home Page</a:t>
            </a:r>
          </a:p>
        </p:txBody>
      </p:sp>
      <p:graphicFrame>
        <p:nvGraphicFramePr>
          <p:cNvPr id="12" name="Table 11"/>
          <p:cNvGraphicFramePr>
            <a:graphicFrameLocks noGrp="1"/>
          </p:cNvGraphicFramePr>
          <p:nvPr/>
        </p:nvGraphicFramePr>
        <p:xfrm>
          <a:off x="539552" y="1452736"/>
          <a:ext cx="8178026" cy="5113352"/>
        </p:xfrm>
        <a:graphic>
          <a:graphicData uri="http://schemas.openxmlformats.org/drawingml/2006/table">
            <a:tbl>
              <a:tblPr firstRow="1" bandRow="1">
                <a:tableStyleId>{073A0DAA-6AF3-43AB-8588-CEC1D06C72B9}</a:tableStyleId>
              </a:tblPr>
              <a:tblGrid>
                <a:gridCol w="2705418"/>
                <a:gridCol w="2736304"/>
                <a:gridCol w="2736304"/>
              </a:tblGrid>
              <a:tr h="174536">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i="0" baseline="0" dirty="0" smtClean="0">
                          <a:solidFill>
                            <a:schemeClr val="tx1"/>
                          </a:solidFill>
                          <a:latin typeface="Arial" pitchFamily="34" charset="0"/>
                          <a:cs typeface="Arial" pitchFamily="34" charset="0"/>
                        </a:rPr>
                        <a:t>Number Sense and Numeration</a:t>
                      </a:r>
                      <a:endParaRPr lang="en-CA" sz="1400" b="1" i="0" baseline="0" dirty="0">
                        <a:solidFill>
                          <a:srgbClr val="7030A0"/>
                        </a:solidFill>
                        <a:latin typeface="Arial" pitchFamily="34" charset="0"/>
                        <a:cs typeface="Arial" pitchFamily="34" charset="0"/>
                      </a:endParaRPr>
                    </a:p>
                  </a:txBody>
                  <a:tcPr>
                    <a:noFill/>
                  </a:tcPr>
                </a:tc>
                <a:tc hMerge="1">
                  <a:txBody>
                    <a:bodyPr/>
                    <a:lstStyle/>
                    <a:p>
                      <a:endParaRPr lang="en-CA"/>
                    </a:p>
                  </a:txBody>
                  <a:tcPr/>
                </a:tc>
                <a:tc hMerge="1">
                  <a:txBody>
                    <a:bodyPr/>
                    <a:lstStyle/>
                    <a:p>
                      <a:endParaRPr lang="en-CA"/>
                    </a:p>
                  </a:txBody>
                  <a:tcPr/>
                </a:tc>
              </a:tr>
              <a:tr h="174536">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400" b="1" i="0" kern="1200" baseline="0" dirty="0" smtClean="0">
                          <a:solidFill>
                            <a:srgbClr val="7030A0"/>
                          </a:solidFill>
                          <a:latin typeface="Arial" pitchFamily="34" charset="0"/>
                          <a:ea typeface="+mn-ea"/>
                          <a:cs typeface="Arial" pitchFamily="34" charset="0"/>
                          <a:hlinkClick r:id="rId4" action="ppaction://hlinksldjump"/>
                        </a:rPr>
                        <a:t>Quantity Relationships</a:t>
                      </a:r>
                      <a:endParaRPr lang="en-CA" sz="1400" b="1" i="0" baseline="0" dirty="0">
                        <a:solidFill>
                          <a:srgbClr val="7030A0"/>
                        </a:solidFill>
                        <a:latin typeface="Arial" pitchFamily="34" charset="0"/>
                        <a:cs typeface="Arial" pitchFamily="34" charset="0"/>
                      </a:endParaRPr>
                    </a:p>
                  </a:txBody>
                  <a:tcPr>
                    <a:noFill/>
                  </a:tcPr>
                </a:tc>
                <a:tc hMerge="1">
                  <a:txBody>
                    <a:bodyPr/>
                    <a:lstStyle/>
                    <a:p>
                      <a:endParaRPr lang="en-CA"/>
                    </a:p>
                  </a:txBody>
                  <a:tcPr/>
                </a:tc>
                <a:tc hMerge="1">
                  <a:txBody>
                    <a:bodyPr/>
                    <a:lstStyle/>
                    <a:p>
                      <a:endParaRPr lang="en-CA"/>
                    </a:p>
                  </a:txBody>
                  <a:tcPr/>
                </a:tc>
              </a:tr>
              <a:tr h="281960">
                <a:tc gridSpan="3">
                  <a:txBody>
                    <a:bodyPr/>
                    <a:lstStyle/>
                    <a:p>
                      <a:pPr lvl="0"/>
                      <a:r>
                        <a:rPr lang="en-CA" sz="1400" b="1" u="none" baseline="0" dirty="0" smtClean="0">
                          <a:solidFill>
                            <a:srgbClr val="7030A0"/>
                          </a:solidFill>
                          <a:uFillTx/>
                          <a:latin typeface="Arial" pitchFamily="34" charset="0"/>
                          <a:cs typeface="Arial" pitchFamily="34" charset="0"/>
                          <a:hlinkClick r:id="rId4" action="ppaction://hlinksldjump"/>
                        </a:rPr>
                        <a:t>Operational Sense</a:t>
                      </a:r>
                      <a:endParaRPr lang="en-CA" sz="1400" b="1" u="none" baseline="0" dirty="0">
                        <a:solidFill>
                          <a:srgbClr val="7030A0"/>
                        </a:solidFill>
                        <a:uFillTx/>
                        <a:latin typeface="Arial" pitchFamily="34" charset="0"/>
                        <a:cs typeface="Arial" pitchFamily="34" charset="0"/>
                      </a:endParaRPr>
                    </a:p>
                  </a:txBody>
                  <a:tcPr>
                    <a:noFill/>
                  </a:tcPr>
                </a:tc>
                <a:tc hMerge="1">
                  <a:txBody>
                    <a:bodyPr/>
                    <a:lstStyle/>
                    <a:p>
                      <a:endParaRPr lang="en-CA"/>
                    </a:p>
                  </a:txBody>
                  <a:tcPr/>
                </a:tc>
                <a:tc hMerge="1">
                  <a:txBody>
                    <a:bodyPr/>
                    <a:lstStyle/>
                    <a:p>
                      <a:endParaRPr lang="en-CA"/>
                    </a:p>
                  </a:txBody>
                  <a:tcPr/>
                </a:tc>
              </a:tr>
              <a:tr h="310088">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u="none" baseline="0" dirty="0" smtClean="0">
                          <a:solidFill>
                            <a:srgbClr val="7030A0"/>
                          </a:solidFill>
                          <a:uFillTx/>
                          <a:latin typeface="Arial" pitchFamily="34" charset="0"/>
                          <a:cs typeface="Arial" pitchFamily="34" charset="0"/>
                          <a:hlinkClick r:id="rId4" action="ppaction://hlinksldjump"/>
                        </a:rPr>
                        <a:t>Proportional Reasoning</a:t>
                      </a:r>
                      <a:endParaRPr lang="en-CA" sz="1300" u="dottedHeavy" baseline="0" dirty="0">
                        <a:solidFill>
                          <a:schemeClr val="bg1"/>
                        </a:solidFill>
                        <a:uFillTx/>
                        <a:latin typeface="Arial" pitchFamily="34" charset="0"/>
                        <a:cs typeface="Arial" pitchFamily="34" charset="0"/>
                      </a:endParaRPr>
                    </a:p>
                  </a:txBody>
                  <a:tcPr>
                    <a:noFill/>
                  </a:tcPr>
                </a:tc>
                <a:tc hMerge="1">
                  <a:txBody>
                    <a:bodyPr/>
                    <a:lstStyle/>
                    <a:p>
                      <a:endParaRPr lang="en-CA"/>
                    </a:p>
                  </a:txBody>
                  <a:tcPr/>
                </a:tc>
                <a:tc hMerge="1">
                  <a:txBody>
                    <a:bodyPr/>
                    <a:lstStyle/>
                    <a:p>
                      <a:endParaRPr lang="en-CA"/>
                    </a:p>
                  </a:txBody>
                  <a:tcPr/>
                </a:tc>
              </a:tr>
              <a:tr h="310088">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i="0" baseline="0" dirty="0" smtClean="0">
                          <a:solidFill>
                            <a:schemeClr val="tx1"/>
                          </a:solidFill>
                          <a:latin typeface="Arial" pitchFamily="34" charset="0"/>
                          <a:cs typeface="Arial" pitchFamily="34" charset="0"/>
                        </a:rPr>
                        <a:t>Patterning and Algebra</a:t>
                      </a:r>
                      <a:endParaRPr lang="en-CA" sz="1400" u="dottedHeavy" baseline="0" dirty="0">
                        <a:solidFill>
                          <a:schemeClr val="bg1"/>
                        </a:solidFill>
                        <a:uFillTx/>
                        <a:latin typeface="Arial" pitchFamily="34" charset="0"/>
                        <a:cs typeface="Arial" pitchFamily="34" charset="0"/>
                      </a:endParaRPr>
                    </a:p>
                  </a:txBody>
                  <a:tcPr>
                    <a:noFill/>
                  </a:tcPr>
                </a:tc>
                <a:tc hMerge="1">
                  <a:txBody>
                    <a:bodyPr/>
                    <a:lstStyle/>
                    <a:p>
                      <a:endParaRPr lang="en-CA"/>
                    </a:p>
                  </a:txBody>
                  <a:tcPr/>
                </a:tc>
                <a:tc hMerge="1">
                  <a:txBody>
                    <a:bodyPr/>
                    <a:lstStyle/>
                    <a:p>
                      <a:endParaRPr lang="en-CA"/>
                    </a:p>
                  </a:txBody>
                  <a:tcPr/>
                </a:tc>
              </a:tr>
              <a:tr h="310088">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400" b="1" i="0" kern="1200" baseline="0" dirty="0" smtClean="0">
                          <a:solidFill>
                            <a:srgbClr val="7030A0"/>
                          </a:solidFill>
                          <a:latin typeface="Arial" pitchFamily="34" charset="0"/>
                          <a:ea typeface="+mn-ea"/>
                          <a:cs typeface="Arial" pitchFamily="34" charset="0"/>
                          <a:hlinkClick r:id="rId5" action="ppaction://hlinksldjump"/>
                        </a:rPr>
                        <a:t>Patterns and Relationships</a:t>
                      </a:r>
                      <a:endParaRPr lang="en-CA" sz="1400" u="dottedHeavy" baseline="0" dirty="0">
                        <a:solidFill>
                          <a:schemeClr val="bg1"/>
                        </a:solidFill>
                        <a:uFillTx/>
                        <a:latin typeface="Arial" pitchFamily="34" charset="0"/>
                        <a:cs typeface="Arial" pitchFamily="34" charset="0"/>
                      </a:endParaRPr>
                    </a:p>
                  </a:txBody>
                  <a:tcPr>
                    <a:noFill/>
                  </a:tcPr>
                </a:tc>
                <a:tc hMerge="1">
                  <a:txBody>
                    <a:bodyPr/>
                    <a:lstStyle/>
                    <a:p>
                      <a:endParaRPr lang="en-CA"/>
                    </a:p>
                  </a:txBody>
                  <a:tcPr/>
                </a:tc>
                <a:tc hMerge="1">
                  <a:txBody>
                    <a:bodyPr/>
                    <a:lstStyle/>
                    <a:p>
                      <a:endParaRPr lang="en-CA"/>
                    </a:p>
                  </a:txBody>
                  <a:tcPr/>
                </a:tc>
              </a:tr>
              <a:tr h="351936">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400" b="1" kern="1200" dirty="0" smtClean="0">
                          <a:solidFill>
                            <a:schemeClr val="dk1"/>
                          </a:solidFill>
                          <a:latin typeface="Arial" pitchFamily="34" charset="0"/>
                          <a:ea typeface="+mn-ea"/>
                          <a:cs typeface="+mn-cs"/>
                          <a:hlinkClick r:id="rId5" action="ppaction://hlinksldjump"/>
                        </a:rPr>
                        <a:t>Variables,</a:t>
                      </a:r>
                      <a:r>
                        <a:rPr kumimoji="0" lang="en-CA" sz="1400" b="1" kern="1200" baseline="0" dirty="0" smtClean="0">
                          <a:solidFill>
                            <a:schemeClr val="dk1"/>
                          </a:solidFill>
                          <a:latin typeface="Arial" pitchFamily="34" charset="0"/>
                          <a:ea typeface="+mn-ea"/>
                          <a:cs typeface="+mn-cs"/>
                          <a:hlinkClick r:id="rId5" action="ppaction://hlinksldjump"/>
                        </a:rPr>
                        <a:t> Expressions, and Equations</a:t>
                      </a:r>
                      <a:endParaRPr lang="en-CA" sz="1400" u="dottedHeavy" baseline="0" dirty="0">
                        <a:solidFill>
                          <a:schemeClr val="bg1"/>
                        </a:solidFill>
                        <a:uFillTx/>
                        <a:latin typeface="Arial" pitchFamily="34" charset="0"/>
                        <a:cs typeface="Arial" pitchFamily="34" charset="0"/>
                      </a:endParaRPr>
                    </a:p>
                  </a:txBody>
                  <a:tcPr>
                    <a:noFill/>
                  </a:tcPr>
                </a:tc>
                <a:tc hMerge="1">
                  <a:txBody>
                    <a:bodyPr/>
                    <a:lstStyle/>
                    <a:p>
                      <a:endParaRPr lang="en-CA"/>
                    </a:p>
                  </a:txBody>
                  <a:tcPr/>
                </a:tc>
                <a:tc hMerge="1">
                  <a:txBody>
                    <a:bodyPr/>
                    <a:lstStyle/>
                    <a:p>
                      <a:endParaRPr lang="en-CA"/>
                    </a:p>
                  </a:txBody>
                  <a:tcPr/>
                </a:tc>
              </a:tr>
              <a:tr h="310088">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i="0" baseline="0" dirty="0" smtClean="0">
                          <a:solidFill>
                            <a:schemeClr val="tx1"/>
                          </a:solidFill>
                          <a:latin typeface="Arial" pitchFamily="34" charset="0"/>
                          <a:cs typeface="Arial" pitchFamily="34" charset="0"/>
                        </a:rPr>
                        <a:t>Data Management and Probability</a:t>
                      </a:r>
                      <a:endParaRPr lang="en-CA" sz="1400" u="dottedHeavy" baseline="0" dirty="0">
                        <a:solidFill>
                          <a:schemeClr val="bg1"/>
                        </a:solidFill>
                        <a:uFillTx/>
                        <a:latin typeface="Arial" pitchFamily="34" charset="0"/>
                        <a:cs typeface="Arial" pitchFamily="34" charset="0"/>
                      </a:endParaRPr>
                    </a:p>
                  </a:txBody>
                  <a:tcPr>
                    <a:noFill/>
                  </a:tcPr>
                </a:tc>
                <a:tc hMerge="1">
                  <a:txBody>
                    <a:bodyPr/>
                    <a:lstStyle/>
                    <a:p>
                      <a:endParaRPr lang="en-CA"/>
                    </a:p>
                  </a:txBody>
                  <a:tcPr/>
                </a:tc>
                <a:tc hMerge="1">
                  <a:txBody>
                    <a:bodyPr/>
                    <a:lstStyle/>
                    <a:p>
                      <a:endParaRPr lang="en-CA"/>
                    </a:p>
                  </a:txBody>
                  <a:tcPr/>
                </a:tc>
              </a:tr>
              <a:tr h="310088">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400" b="1" kern="1200" dirty="0" smtClean="0">
                          <a:solidFill>
                            <a:schemeClr val="dk1"/>
                          </a:solidFill>
                          <a:latin typeface="Arial" pitchFamily="34" charset="0"/>
                          <a:ea typeface="+mn-ea"/>
                          <a:cs typeface="+mn-cs"/>
                          <a:hlinkClick r:id="rId6" action="ppaction://hlinksldjump"/>
                        </a:rPr>
                        <a:t>Collection and Organization of Data</a:t>
                      </a:r>
                      <a:endParaRPr lang="en-CA" sz="1400" u="dottedHeavy" baseline="0" dirty="0">
                        <a:solidFill>
                          <a:schemeClr val="bg1"/>
                        </a:solidFill>
                        <a:uFillTx/>
                        <a:latin typeface="Arial" pitchFamily="34" charset="0"/>
                        <a:cs typeface="Arial" pitchFamily="34" charset="0"/>
                      </a:endParaRPr>
                    </a:p>
                  </a:txBody>
                  <a:tcPr>
                    <a:noFill/>
                  </a:tcPr>
                </a:tc>
                <a:tc hMerge="1">
                  <a:txBody>
                    <a:bodyPr/>
                    <a:lstStyle/>
                    <a:p>
                      <a:endParaRPr lang="en-CA"/>
                    </a:p>
                  </a:txBody>
                  <a:tcPr/>
                </a:tc>
                <a:tc hMerge="1">
                  <a:txBody>
                    <a:bodyPr/>
                    <a:lstStyle/>
                    <a:p>
                      <a:endParaRPr lang="en-CA"/>
                    </a:p>
                  </a:txBody>
                  <a:tcPr/>
                </a:tc>
              </a:tr>
              <a:tr h="310088">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400" b="1" kern="1200" dirty="0" smtClean="0">
                          <a:solidFill>
                            <a:schemeClr val="dk1"/>
                          </a:solidFill>
                          <a:latin typeface="Arial" pitchFamily="34" charset="0"/>
                          <a:ea typeface="+mn-ea"/>
                          <a:cs typeface="+mn-cs"/>
                          <a:hlinkClick r:id="rId6" action="ppaction://hlinksldjump"/>
                        </a:rPr>
                        <a:t>Data Relationships</a:t>
                      </a:r>
                      <a:endParaRPr lang="en-CA" sz="1400" u="dottedHeavy" baseline="0" dirty="0">
                        <a:solidFill>
                          <a:schemeClr val="bg1"/>
                        </a:solidFill>
                        <a:uFillTx/>
                        <a:latin typeface="Arial" pitchFamily="34" charset="0"/>
                        <a:cs typeface="Arial" pitchFamily="34" charset="0"/>
                      </a:endParaRPr>
                    </a:p>
                  </a:txBody>
                  <a:tcPr>
                    <a:noFill/>
                  </a:tcPr>
                </a:tc>
                <a:tc hMerge="1">
                  <a:txBody>
                    <a:bodyPr/>
                    <a:lstStyle/>
                    <a:p>
                      <a:endParaRPr lang="en-CA"/>
                    </a:p>
                  </a:txBody>
                  <a:tcPr/>
                </a:tc>
                <a:tc hMerge="1">
                  <a:txBody>
                    <a:bodyPr/>
                    <a:lstStyle/>
                    <a:p>
                      <a:endParaRPr lang="en-CA"/>
                    </a:p>
                  </a:txBody>
                  <a:tcPr/>
                </a:tc>
              </a:tr>
              <a:tr h="3100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u="none" baseline="0" dirty="0" smtClean="0">
                          <a:solidFill>
                            <a:schemeClr val="tx1"/>
                          </a:solidFill>
                          <a:uFillTx/>
                          <a:latin typeface="Arial" pitchFamily="34" charset="0"/>
                          <a:cs typeface="Arial" pitchFamily="34" charset="0"/>
                        </a:rPr>
                        <a:t>Lesson Title </a:t>
                      </a:r>
                      <a:endParaRPr lang="en-CA" sz="1400" b="1" u="dottedHeavy" baseline="0" dirty="0">
                        <a:solidFill>
                          <a:schemeClr val="bg1"/>
                        </a:solidFill>
                        <a:uFillTx/>
                        <a:latin typeface="Arial" pitchFamily="34" charset="0"/>
                        <a:cs typeface="Arial" pitchFamily="34" charset="0"/>
                      </a:endParaRPr>
                    </a:p>
                  </a:txBody>
                  <a:tcPr>
                    <a:noFill/>
                  </a:tcPr>
                </a:tc>
                <a:tc>
                  <a:txBody>
                    <a:bodyPr/>
                    <a:lstStyle/>
                    <a:p>
                      <a:r>
                        <a:rPr lang="en-CA" sz="1400" b="1" dirty="0" smtClean="0">
                          <a:latin typeface="Arial" pitchFamily="34" charset="0"/>
                          <a:cs typeface="Arial" pitchFamily="34" charset="0"/>
                        </a:rPr>
                        <a:t>Grade 7 Expectation</a:t>
                      </a:r>
                      <a:endParaRPr lang="en-CA" sz="1400" b="1" dirty="0">
                        <a:latin typeface="Arial" pitchFamily="34" charset="0"/>
                        <a:cs typeface="Arial" pitchFamily="34" charset="0"/>
                      </a:endParaRPr>
                    </a:p>
                  </a:txBody>
                  <a:tcPr>
                    <a:noFill/>
                  </a:tcPr>
                </a:tc>
                <a:tc>
                  <a:txBody>
                    <a:bodyPr/>
                    <a:lstStyle/>
                    <a:p>
                      <a:r>
                        <a:rPr lang="en-CA" sz="1400" b="1" dirty="0" smtClean="0">
                          <a:latin typeface="Arial" pitchFamily="34" charset="0"/>
                          <a:cs typeface="Arial" pitchFamily="34" charset="0"/>
                        </a:rPr>
                        <a:t>Grade 8 Expectation</a:t>
                      </a:r>
                      <a:endParaRPr lang="en-CA" sz="1400" b="1" dirty="0">
                        <a:latin typeface="Arial" pitchFamily="34" charset="0"/>
                        <a:cs typeface="Arial" pitchFamily="34" charset="0"/>
                      </a:endParaRPr>
                    </a:p>
                  </a:txBody>
                  <a:tcPr>
                    <a:noFill/>
                  </a:tcPr>
                </a:tc>
              </a:tr>
              <a:tr h="2675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u="none" baseline="0" dirty="0" smtClean="0">
                          <a:solidFill>
                            <a:schemeClr val="tx1"/>
                          </a:solidFill>
                          <a:uFillTx/>
                          <a:latin typeface="Arial" pitchFamily="34" charset="0"/>
                          <a:cs typeface="Arial" pitchFamily="34" charset="0"/>
                          <a:hlinkClick r:id="rId7" action="ppaction://hlinksldjump"/>
                        </a:rPr>
                        <a:t>Lesson 1 – Choosing a Charity </a:t>
                      </a:r>
                      <a:endParaRPr lang="en-CA" sz="1200" u="none" baseline="0" dirty="0">
                        <a:solidFill>
                          <a:schemeClr val="tx1"/>
                        </a:solidFill>
                        <a:uFillTx/>
                        <a:latin typeface="Arial" pitchFamily="34" charset="0"/>
                        <a:cs typeface="Arial" pitchFamily="34" charset="0"/>
                      </a:endParaRPr>
                    </a:p>
                  </a:txBody>
                  <a:tcPr>
                    <a:no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u="none" baseline="0" dirty="0" smtClean="0">
                          <a:solidFill>
                            <a:schemeClr val="tx1"/>
                          </a:solidFill>
                          <a:uFillTx/>
                          <a:latin typeface="Arial" pitchFamily="34" charset="0"/>
                          <a:cs typeface="Arial" pitchFamily="34" charset="0"/>
                        </a:rPr>
                        <a:t>Number Sense and Numeration, Data Management and Probability</a:t>
                      </a:r>
                      <a:endParaRPr lang="en-CA" sz="1200" u="none" baseline="0" dirty="0">
                        <a:solidFill>
                          <a:schemeClr val="tx1"/>
                        </a:solidFill>
                        <a:uFillTx/>
                        <a:latin typeface="Arial" pitchFamily="34" charset="0"/>
                        <a:cs typeface="Arial" pitchFamily="34" charset="0"/>
                      </a:endParaRPr>
                    </a:p>
                  </a:txBody>
                  <a:tcPr>
                    <a:noFill/>
                  </a:tcPr>
                </a:tc>
                <a:tc hMerge="1">
                  <a:txBody>
                    <a:bodyPr/>
                    <a:lstStyle/>
                    <a:p>
                      <a:endParaRPr lang="en-CA"/>
                    </a:p>
                  </a:txBody>
                  <a:tcPr/>
                </a:tc>
              </a:tr>
              <a:tr h="2092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u="none" baseline="0" dirty="0" smtClean="0">
                          <a:solidFill>
                            <a:schemeClr val="tx1"/>
                          </a:solidFill>
                          <a:uFillTx/>
                          <a:latin typeface="Arial" pitchFamily="34" charset="0"/>
                          <a:cs typeface="Arial" pitchFamily="34" charset="0"/>
                          <a:hlinkClick r:id="rId8" action="ppaction://hlinksldjump"/>
                        </a:rPr>
                        <a:t>Lesson 2 – Budgeting</a:t>
                      </a:r>
                      <a:endParaRPr lang="en-CA" sz="1200" u="none" baseline="0" dirty="0">
                        <a:solidFill>
                          <a:schemeClr val="tx1"/>
                        </a:solidFill>
                        <a:uFillTx/>
                        <a:latin typeface="Arial" pitchFamily="34" charset="0"/>
                        <a:cs typeface="Arial" pitchFamily="34" charset="0"/>
                      </a:endParaRPr>
                    </a:p>
                  </a:txBody>
                  <a:tcPr>
                    <a:no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u="none" baseline="0" dirty="0" smtClean="0">
                          <a:solidFill>
                            <a:schemeClr val="tx1"/>
                          </a:solidFill>
                          <a:uFillTx/>
                          <a:latin typeface="Arial" pitchFamily="34" charset="0"/>
                          <a:cs typeface="Arial" pitchFamily="34" charset="0"/>
                        </a:rPr>
                        <a:t>Number Sense and Numeration, Data Management and Probability</a:t>
                      </a:r>
                      <a:endParaRPr lang="en-CA" sz="1200" u="none" baseline="0" dirty="0">
                        <a:solidFill>
                          <a:schemeClr val="tx1"/>
                        </a:solidFill>
                        <a:uFillTx/>
                        <a:latin typeface="Arial" pitchFamily="34" charset="0"/>
                        <a:cs typeface="Arial" pitchFamily="34" charset="0"/>
                      </a:endParaRPr>
                    </a:p>
                  </a:txBody>
                  <a:tcPr>
                    <a:noFill/>
                  </a:tcPr>
                </a:tc>
                <a:tc hMerge="1">
                  <a:txBody>
                    <a:bodyPr/>
                    <a:lstStyle/>
                    <a:p>
                      <a:endParaRPr lang="en-CA"/>
                    </a:p>
                  </a:txBody>
                  <a:tcPr/>
                </a:tc>
              </a:tr>
              <a:tr h="3100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u="none" baseline="0" dirty="0" smtClean="0">
                          <a:solidFill>
                            <a:schemeClr val="tx1"/>
                          </a:solidFill>
                          <a:uFillTx/>
                          <a:latin typeface="Arial" pitchFamily="34" charset="0"/>
                          <a:cs typeface="Arial" pitchFamily="34" charset="0"/>
                          <a:hlinkClick r:id="rId9" action="ppaction://hlinksldjump"/>
                        </a:rPr>
                        <a:t>Lesson 3 – Budgets on Spreadsheets for Fundraisers</a:t>
                      </a:r>
                      <a:endParaRPr lang="en-CA" sz="1200" u="none" baseline="0" dirty="0">
                        <a:solidFill>
                          <a:schemeClr val="tx1"/>
                        </a:solidFill>
                        <a:uFillTx/>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u="none" baseline="0" dirty="0" smtClean="0">
                          <a:solidFill>
                            <a:schemeClr val="tx1"/>
                          </a:solidFill>
                          <a:uFillTx/>
                          <a:latin typeface="Arial" pitchFamily="34" charset="0"/>
                          <a:cs typeface="Arial" pitchFamily="34" charset="0"/>
                        </a:rPr>
                        <a:t>Number Sense and Numeration, Patterning and Algebra, Data Management and Probability</a:t>
                      </a:r>
                      <a:endParaRPr lang="en-CA" sz="1200" u="none" baseline="0" dirty="0">
                        <a:solidFill>
                          <a:schemeClr val="tx1"/>
                        </a:solidFill>
                        <a:uFillTx/>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u="none" baseline="0" dirty="0" smtClean="0">
                          <a:solidFill>
                            <a:schemeClr val="tx1"/>
                          </a:solidFill>
                          <a:uFillTx/>
                          <a:latin typeface="Arial" pitchFamily="34" charset="0"/>
                          <a:cs typeface="Arial" pitchFamily="34" charset="0"/>
                        </a:rPr>
                        <a:t>Number Sense and Numeration, Data Management and Probability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u="none" baseline="0" dirty="0">
                        <a:solidFill>
                          <a:schemeClr val="tx1"/>
                        </a:solidFill>
                        <a:uFillTx/>
                        <a:latin typeface="Arial" pitchFamily="34" charset="0"/>
                        <a:cs typeface="Arial" pitchFamily="34" charset="0"/>
                      </a:endParaRPr>
                    </a:p>
                  </a:txBody>
                  <a:tcPr>
                    <a:noFill/>
                  </a:tcPr>
                </a:tc>
              </a:tr>
              <a:tr h="3100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u="none" baseline="0" dirty="0" smtClean="0">
                          <a:solidFill>
                            <a:schemeClr val="tx1"/>
                          </a:solidFill>
                          <a:uFillTx/>
                          <a:latin typeface="Arial" pitchFamily="34" charset="0"/>
                          <a:cs typeface="Arial" pitchFamily="34" charset="0"/>
                          <a:hlinkClick r:id="rId10" action="ppaction://hlinksldjump"/>
                        </a:rPr>
                        <a:t>Lesson 4 – Graphing and Analysing Proposals</a:t>
                      </a:r>
                      <a:endParaRPr lang="en-CA" sz="1200" u="none" baseline="0" dirty="0">
                        <a:solidFill>
                          <a:schemeClr val="tx1"/>
                        </a:solidFill>
                        <a:uFillTx/>
                        <a:latin typeface="Arial" pitchFamily="34" charset="0"/>
                        <a:cs typeface="Arial" pitchFamily="34" charset="0"/>
                      </a:endParaRPr>
                    </a:p>
                  </a:txBody>
                  <a:tcPr>
                    <a:no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u="none" baseline="0" dirty="0" smtClean="0">
                          <a:solidFill>
                            <a:schemeClr val="tx1"/>
                          </a:solidFill>
                          <a:uFillTx/>
                          <a:latin typeface="Arial" pitchFamily="34" charset="0"/>
                          <a:cs typeface="Arial" pitchFamily="34" charset="0"/>
                        </a:rPr>
                        <a:t>Number Sense and Numeration, Patterning and Algebra, Data Management and Probability</a:t>
                      </a:r>
                      <a:endParaRPr lang="en-CA" sz="1200" u="none" baseline="0" dirty="0">
                        <a:solidFill>
                          <a:schemeClr val="tx1"/>
                        </a:solidFill>
                        <a:uFillTx/>
                        <a:latin typeface="Arial" pitchFamily="34" charset="0"/>
                        <a:cs typeface="Arial" pitchFamily="34" charset="0"/>
                      </a:endParaRPr>
                    </a:p>
                  </a:txBody>
                  <a:tcPr>
                    <a:noFill/>
                  </a:tcPr>
                </a:tc>
                <a:tc hMerge="1">
                  <a:txBody>
                    <a:bodyPr/>
                    <a:lstStyle/>
                    <a:p>
                      <a:endParaRPr lang="en-CA"/>
                    </a:p>
                  </a:txBody>
                  <a:tcPr/>
                </a:tc>
              </a:tr>
            </a:tbl>
          </a:graphicData>
        </a:graphic>
      </p:graphicFrame>
      <p:sp>
        <p:nvSpPr>
          <p:cNvPr id="8" name="Slide Number Placeholder 7"/>
          <p:cNvSpPr>
            <a:spLocks noGrp="1"/>
          </p:cNvSpPr>
          <p:nvPr>
            <p:ph type="sldNum" sz="quarter" idx="12"/>
          </p:nvPr>
        </p:nvSpPr>
        <p:spPr/>
        <p:txBody>
          <a:bodyPr/>
          <a:lstStyle/>
          <a:p>
            <a:fld id="{86DB97E2-CCFF-465E-8C64-E0FA0BF2FEDD}" type="slidenum">
              <a:rPr lang="en-CA" smtClean="0"/>
              <a:pPr/>
              <a:t>17</a:t>
            </a:fld>
            <a:endParaRPr lang="en-CA"/>
          </a:p>
        </p:txBody>
      </p:sp>
      <p:sp>
        <p:nvSpPr>
          <p:cNvPr id="9" name="TextBox 8"/>
          <p:cNvSpPr txBox="1"/>
          <p:nvPr/>
        </p:nvSpPr>
        <p:spPr>
          <a:xfrm>
            <a:off x="7308304" y="6611779"/>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11" action="ppaction://hlinksldjump"/>
              </a:rPr>
              <a:t>Return to Main Menu</a:t>
            </a:r>
            <a:endParaRPr lang="en-CA" sz="1000" dirty="0">
              <a:latin typeface="Arial" pitchFamily="34" charset="0"/>
            </a:endParaRPr>
          </a:p>
        </p:txBody>
      </p:sp>
      <p:sp>
        <p:nvSpPr>
          <p:cNvPr id="10" name="TextBox 9"/>
          <p:cNvSpPr txBox="1"/>
          <p:nvPr/>
        </p:nvSpPr>
        <p:spPr>
          <a:xfrm>
            <a:off x="3923928" y="980728"/>
            <a:ext cx="2736304"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Overall Expectations</a:t>
            </a:r>
            <a:endParaRPr lang="en-CA" sz="1200" dirty="0">
              <a:solidFill>
                <a:srgbClr val="7030A0"/>
              </a:solidFill>
              <a:latin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584775"/>
          </a:xfrm>
          <a:prstGeom prst="rect">
            <a:avLst/>
          </a:prstGeom>
          <a:noFill/>
        </p:spPr>
        <p:txBody>
          <a:bodyPr wrap="square" rtlCol="0">
            <a:spAutoFit/>
          </a:bodyPr>
          <a:lstStyle/>
          <a:p>
            <a:pPr algn="ctr"/>
            <a:r>
              <a:rPr lang="en-CA" dirty="0" smtClean="0"/>
              <a:t>Number Sense and Numeration – Overall Expectations</a:t>
            </a:r>
          </a:p>
          <a:p>
            <a:pPr algn="ctr"/>
            <a:r>
              <a:rPr lang="en-CA" sz="1400" dirty="0" smtClean="0"/>
              <a:t>Grade 7/8 – from Mathematics (2005) Curriculum Document</a:t>
            </a:r>
            <a:endParaRPr lang="en-CA" sz="1400" dirty="0"/>
          </a:p>
        </p:txBody>
      </p:sp>
      <p:graphicFrame>
        <p:nvGraphicFramePr>
          <p:cNvPr id="12" name="Table 11"/>
          <p:cNvGraphicFramePr>
            <a:graphicFrameLocks noGrp="1"/>
          </p:cNvGraphicFramePr>
          <p:nvPr/>
        </p:nvGraphicFramePr>
        <p:xfrm>
          <a:off x="539552" y="1452736"/>
          <a:ext cx="7992888" cy="3900133"/>
        </p:xfrm>
        <a:graphic>
          <a:graphicData uri="http://schemas.openxmlformats.org/drawingml/2006/table">
            <a:tbl>
              <a:tblPr firstRow="1" bandRow="1">
                <a:tableStyleId>{073A0DAA-6AF3-43AB-8588-CEC1D06C72B9}</a:tableStyleId>
              </a:tblPr>
              <a:tblGrid>
                <a:gridCol w="4104456"/>
                <a:gridCol w="3888432"/>
              </a:tblGrid>
              <a:tr h="271233">
                <a:tc>
                  <a:txBody>
                    <a:bodyPr/>
                    <a:lstStyle/>
                    <a:p>
                      <a:r>
                        <a:rPr lang="en-CA" sz="1300" baseline="0" dirty="0" smtClean="0">
                          <a:solidFill>
                            <a:schemeClr val="tx1"/>
                          </a:solidFill>
                          <a:latin typeface="Arial" pitchFamily="34" charset="0"/>
                        </a:rPr>
                        <a:t>Grade 7</a:t>
                      </a:r>
                      <a:endParaRPr lang="en-CA" sz="1300" baseline="0" dirty="0">
                        <a:solidFill>
                          <a:schemeClr val="tx1"/>
                        </a:solidFill>
                        <a:latin typeface="Arial" pitchFamily="34" charset="0"/>
                      </a:endParaRPr>
                    </a:p>
                  </a:txBody>
                  <a:tcPr>
                    <a:noFill/>
                  </a:tcPr>
                </a:tc>
                <a:tc>
                  <a:txBody>
                    <a:bodyPr/>
                    <a:lstStyle/>
                    <a:p>
                      <a:r>
                        <a:rPr lang="en-CA" sz="1300" baseline="0" dirty="0" smtClean="0">
                          <a:solidFill>
                            <a:schemeClr val="tx1"/>
                          </a:solidFill>
                          <a:latin typeface="Arial" pitchFamily="34" charset="0"/>
                        </a:rPr>
                        <a:t>Grade 8</a:t>
                      </a:r>
                      <a:endParaRPr lang="en-CA" sz="1300" baseline="0" dirty="0">
                        <a:solidFill>
                          <a:schemeClr val="tx1"/>
                        </a:solidFill>
                        <a:latin typeface="Arial" pitchFamily="34" charset="0"/>
                      </a:endParaRPr>
                    </a:p>
                  </a:txBody>
                  <a:tcPr>
                    <a:noFill/>
                  </a:tcPr>
                </a:tc>
              </a:tr>
              <a:tr h="285509">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400" b="1" i="0" kern="1200" baseline="0" dirty="0" smtClean="0">
                          <a:solidFill>
                            <a:srgbClr val="7030A0"/>
                          </a:solidFill>
                          <a:latin typeface="Arial" pitchFamily="34" charset="0"/>
                          <a:ea typeface="+mn-ea"/>
                          <a:cs typeface="Arial" pitchFamily="34" charset="0"/>
                          <a:hlinkClick r:id="rId4" action="ppaction://hlinksldjump"/>
                        </a:rPr>
                        <a:t>Quantity Relationships</a:t>
                      </a:r>
                      <a:endParaRPr lang="en-CA" sz="1400" b="1" i="0" baseline="0" dirty="0">
                        <a:solidFill>
                          <a:srgbClr val="7030A0"/>
                        </a:solidFill>
                        <a:latin typeface="Arial" pitchFamily="34" charset="0"/>
                        <a:cs typeface="Arial" pitchFamily="34" charset="0"/>
                      </a:endParaRPr>
                    </a:p>
                  </a:txBody>
                  <a:tcPr>
                    <a:noFill/>
                  </a:tcPr>
                </a:tc>
                <a:tc hMerge="1">
                  <a:txBody>
                    <a:bodyPr/>
                    <a:lstStyle/>
                    <a:p>
                      <a:endParaRPr lang="en-CA"/>
                    </a:p>
                  </a:txBody>
                  <a:tcPr/>
                </a:tc>
              </a:tr>
              <a:tr h="827975">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300" kern="1200" dirty="0" smtClean="0">
                          <a:solidFill>
                            <a:schemeClr val="dk1"/>
                          </a:solidFill>
                          <a:latin typeface="Arial" pitchFamily="34" charset="0"/>
                          <a:ea typeface="+mn-ea"/>
                          <a:cs typeface="Arial" pitchFamily="34" charset="0"/>
                        </a:rPr>
                        <a:t> represent, compare, and order numbers, including integers </a:t>
                      </a:r>
                    </a:p>
                    <a:p>
                      <a:pPr lvl="0">
                        <a:buFont typeface="Arial" pitchFamily="34" charset="0"/>
                        <a:buChar char="•"/>
                      </a:pPr>
                      <a:endParaRPr lang="en-CA" sz="1300" u="dottedHeavy" baseline="0" dirty="0">
                        <a:solidFill>
                          <a:schemeClr val="bg1"/>
                        </a:solidFill>
                        <a:uFillTx/>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300" kern="1200" dirty="0" smtClean="0">
                          <a:solidFill>
                            <a:schemeClr val="dk1"/>
                          </a:solidFill>
                          <a:latin typeface="Arial" pitchFamily="34" charset="0"/>
                          <a:ea typeface="+mn-ea"/>
                          <a:cs typeface="Arial" pitchFamily="34" charset="0"/>
                        </a:rPr>
                        <a:t> represent, compare, and order equivalent representations of numbers, including those involving positive exponents</a:t>
                      </a:r>
                    </a:p>
                    <a:p>
                      <a:pPr lvl="0">
                        <a:buFont typeface="Arial" pitchFamily="34" charset="0"/>
                        <a:buChar char="•"/>
                      </a:pPr>
                      <a:endParaRPr lang="en-CA" sz="1300" u="dottedHeavy" baseline="0" dirty="0">
                        <a:solidFill>
                          <a:schemeClr val="bg1"/>
                        </a:solidFill>
                        <a:uFillTx/>
                        <a:latin typeface="Arial" pitchFamily="34" charset="0"/>
                        <a:cs typeface="Arial" pitchFamily="34" charset="0"/>
                      </a:endParaRPr>
                    </a:p>
                  </a:txBody>
                  <a:tcPr>
                    <a:noFill/>
                  </a:tcPr>
                </a:tc>
              </a:tr>
              <a:tr h="285509">
                <a:tc gridSpan="2">
                  <a:txBody>
                    <a:bodyPr/>
                    <a:lstStyle/>
                    <a:p>
                      <a:pPr lvl="0"/>
                      <a:r>
                        <a:rPr lang="en-CA" sz="1400" b="1" u="none" baseline="0" dirty="0" smtClean="0">
                          <a:solidFill>
                            <a:srgbClr val="7030A0"/>
                          </a:solidFill>
                          <a:uFillTx/>
                          <a:latin typeface="Arial" pitchFamily="34" charset="0"/>
                          <a:cs typeface="Arial" pitchFamily="34" charset="0"/>
                          <a:hlinkClick r:id="rId5" action="ppaction://hlinksldjump"/>
                        </a:rPr>
                        <a:t>Operational Sense</a:t>
                      </a:r>
                      <a:endParaRPr lang="en-CA" sz="1400" b="1" u="none" baseline="0" dirty="0">
                        <a:solidFill>
                          <a:srgbClr val="7030A0"/>
                        </a:solidFill>
                        <a:uFillTx/>
                        <a:latin typeface="Arial" pitchFamily="34" charset="0"/>
                        <a:cs typeface="Arial" pitchFamily="34" charset="0"/>
                      </a:endParaRPr>
                    </a:p>
                  </a:txBody>
                  <a:tcPr>
                    <a:noFill/>
                  </a:tcPr>
                </a:tc>
                <a:tc hMerge="1">
                  <a:txBody>
                    <a:bodyPr/>
                    <a:lstStyle/>
                    <a:p>
                      <a:pPr lvl="0"/>
                      <a:endParaRPr lang="en-CA" sz="1300" u="dottedHeavy" baseline="0" dirty="0">
                        <a:solidFill>
                          <a:schemeClr val="bg1"/>
                        </a:solidFill>
                        <a:uFillTx/>
                        <a:latin typeface="Arial" pitchFamily="34" charset="0"/>
                      </a:endParaRPr>
                    </a:p>
                  </a:txBody>
                  <a:tcPr>
                    <a:noFill/>
                  </a:tcPr>
                </a:tc>
              </a:tr>
              <a:tr h="1013556">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300" kern="1200" dirty="0" smtClean="0">
                          <a:solidFill>
                            <a:schemeClr val="dk1"/>
                          </a:solidFill>
                          <a:latin typeface="Arial" pitchFamily="34" charset="0"/>
                          <a:ea typeface="+mn-ea"/>
                          <a:cs typeface="Arial" pitchFamily="34" charset="0"/>
                        </a:rPr>
                        <a:t> demonstrate an understanding of addition and subtraction of fractions and integers, and apply a variety of computational strategies to solve problems involving whole numbers and decimal numbers</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sz="1300" u="dottedHeavy" baseline="0" dirty="0">
                        <a:solidFill>
                          <a:schemeClr val="bg1"/>
                        </a:solidFill>
                        <a:uFillTx/>
                        <a:latin typeface="Arial" pitchFamily="34" charset="0"/>
                        <a:cs typeface="Arial" pitchFamily="34" charset="0"/>
                      </a:endParaRPr>
                    </a:p>
                  </a:txBody>
                  <a:tcPr>
                    <a:noFill/>
                  </a:tcPr>
                </a:tc>
                <a:tc>
                  <a:txBody>
                    <a:bodyPr/>
                    <a:lstStyle/>
                    <a:p>
                      <a:pPr lvl="0">
                        <a:buFont typeface="Arial" pitchFamily="34" charset="0"/>
                        <a:buChar char="•"/>
                      </a:pPr>
                      <a:r>
                        <a:rPr kumimoji="0" lang="en-CA" sz="1300" kern="1200" dirty="0" smtClean="0">
                          <a:solidFill>
                            <a:schemeClr val="dk1"/>
                          </a:solidFill>
                          <a:latin typeface="Arial" pitchFamily="34" charset="0"/>
                          <a:ea typeface="+mn-ea"/>
                          <a:cs typeface="Arial" pitchFamily="34" charset="0"/>
                        </a:rPr>
                        <a:t> solve problems involving whole numbers, decimal numbers, fractions, and integers using a variety of computational strategies</a:t>
                      </a:r>
                      <a:endParaRPr lang="en-CA" sz="1300" u="dottedHeavy" baseline="0" dirty="0">
                        <a:solidFill>
                          <a:schemeClr val="bg1"/>
                        </a:solidFill>
                        <a:uFillTx/>
                        <a:latin typeface="Arial" pitchFamily="34" charset="0"/>
                        <a:cs typeface="Arial" pitchFamily="34" charset="0"/>
                      </a:endParaRPr>
                    </a:p>
                  </a:txBody>
                  <a:tcPr>
                    <a:noFill/>
                  </a:tcPr>
                </a:tc>
              </a:tr>
              <a:tr h="290462">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u="none" baseline="0" dirty="0" smtClean="0">
                          <a:solidFill>
                            <a:srgbClr val="7030A0"/>
                          </a:solidFill>
                          <a:uFillTx/>
                          <a:latin typeface="Arial" pitchFamily="34" charset="0"/>
                          <a:cs typeface="Arial" pitchFamily="34" charset="0"/>
                          <a:hlinkClick r:id="rId6" action="ppaction://hlinksldjump"/>
                        </a:rPr>
                        <a:t>Proportional Reasoning</a:t>
                      </a:r>
                      <a:endParaRPr lang="en-CA" sz="1300" u="dottedHeavy" baseline="0" dirty="0">
                        <a:solidFill>
                          <a:schemeClr val="bg1"/>
                        </a:solidFill>
                        <a:uFillTx/>
                        <a:latin typeface="Arial" pitchFamily="34" charset="0"/>
                        <a:cs typeface="Arial" pitchFamily="34" charset="0"/>
                      </a:endParaRPr>
                    </a:p>
                  </a:txBody>
                  <a:tcPr>
                    <a:noFill/>
                  </a:tcPr>
                </a:tc>
                <a:tc hMerge="1">
                  <a:txBody>
                    <a:bodyPr/>
                    <a:lstStyle/>
                    <a:p>
                      <a:pPr lvl="0"/>
                      <a:endParaRPr lang="en-CA" sz="1300" u="dottedHeavy" baseline="0" dirty="0">
                        <a:solidFill>
                          <a:schemeClr val="bg1"/>
                        </a:solidFill>
                        <a:uFillTx/>
                        <a:latin typeface="Arial" pitchFamily="34" charset="0"/>
                      </a:endParaRPr>
                    </a:p>
                  </a:txBody>
                  <a:tcPr>
                    <a:noFill/>
                  </a:tcPr>
                </a:tc>
              </a:tr>
              <a:tr h="730213">
                <a:tc>
                  <a:txBody>
                    <a:bodyPr/>
                    <a:lstStyle/>
                    <a:p>
                      <a:pPr lvl="0">
                        <a:buFont typeface="Arial" pitchFamily="34" charset="0"/>
                        <a:buChar char="•"/>
                      </a:pPr>
                      <a:r>
                        <a:rPr kumimoji="0" lang="en-CA" sz="1300" kern="1200" dirty="0" smtClean="0">
                          <a:solidFill>
                            <a:schemeClr val="dk1"/>
                          </a:solidFill>
                          <a:latin typeface="Arial" pitchFamily="34" charset="0"/>
                          <a:ea typeface="+mn-ea"/>
                          <a:cs typeface="Arial" pitchFamily="34" charset="0"/>
                        </a:rPr>
                        <a:t> demonstrate an understanding of proportional relationships using percent, ratio, and rate</a:t>
                      </a:r>
                      <a:endParaRPr lang="en-CA" sz="1300" u="dottedHeavy" baseline="0" dirty="0">
                        <a:solidFill>
                          <a:schemeClr val="bg1"/>
                        </a:solidFill>
                        <a:uFillTx/>
                        <a:latin typeface="Arial" pitchFamily="34" charset="0"/>
                        <a:cs typeface="Arial" pitchFamily="34" charset="0"/>
                      </a:endParaRPr>
                    </a:p>
                  </a:txBody>
                  <a:tcPr>
                    <a:noFill/>
                  </a:tcPr>
                </a:tc>
                <a:tc>
                  <a:txBody>
                    <a:bodyPr/>
                    <a:lstStyle/>
                    <a:p>
                      <a:pPr lvl="0">
                        <a:buFont typeface="Arial" pitchFamily="34" charset="0"/>
                        <a:buChar char="•"/>
                      </a:pPr>
                      <a:r>
                        <a:rPr kumimoji="0" lang="en-CA" sz="1300" kern="1200" dirty="0" smtClean="0">
                          <a:solidFill>
                            <a:schemeClr val="dk1"/>
                          </a:solidFill>
                          <a:latin typeface="Arial" pitchFamily="34" charset="0"/>
                          <a:ea typeface="+mn-ea"/>
                          <a:cs typeface="Arial" pitchFamily="34" charset="0"/>
                        </a:rPr>
                        <a:t> solve problems by using proportional reasoning in a variety of meaningful contexts</a:t>
                      </a:r>
                      <a:endParaRPr lang="en-CA" sz="1300" u="dottedHeavy" baseline="0" dirty="0">
                        <a:solidFill>
                          <a:schemeClr val="bg1"/>
                        </a:solidFill>
                        <a:uFillTx/>
                        <a:latin typeface="Arial" pitchFamily="34" charset="0"/>
                        <a:cs typeface="Arial" pitchFamily="34" charset="0"/>
                      </a:endParaRPr>
                    </a:p>
                  </a:txBody>
                  <a:tcPr>
                    <a:noFill/>
                  </a:tcPr>
                </a:tc>
              </a:tr>
            </a:tbl>
          </a:graphicData>
        </a:graphic>
      </p:graphicFrame>
      <p:sp>
        <p:nvSpPr>
          <p:cNvPr id="10" name="TextBox 9"/>
          <p:cNvSpPr txBox="1"/>
          <p:nvPr/>
        </p:nvSpPr>
        <p:spPr>
          <a:xfrm>
            <a:off x="6444208" y="6525344"/>
            <a:ext cx="2088232" cy="246221"/>
          </a:xfrm>
          <a:prstGeom prst="rect">
            <a:avLst/>
          </a:prstGeom>
          <a:solidFill>
            <a:srgbClr val="FFFF00"/>
          </a:solidFill>
        </p:spPr>
        <p:txBody>
          <a:bodyPr wrap="square" rtlCol="0">
            <a:spAutoFit/>
          </a:bodyPr>
          <a:lstStyle/>
          <a:p>
            <a:r>
              <a:rPr lang="en-CA" sz="1000" dirty="0" smtClean="0">
                <a:latin typeface="Arial" pitchFamily="34" charset="0"/>
                <a:hlinkClick r:id="rId7" action="ppaction://hlinksldjump"/>
              </a:rPr>
              <a:t>Return to Grade 7/8 Home Page</a:t>
            </a:r>
            <a:endParaRPr lang="en-CA" sz="1000" dirty="0">
              <a:latin typeface="Arial" pitchFamily="34" charset="0"/>
            </a:endParaRPr>
          </a:p>
        </p:txBody>
      </p:sp>
      <p:sp>
        <p:nvSpPr>
          <p:cNvPr id="11" name="Slide Number Placeholder 10"/>
          <p:cNvSpPr>
            <a:spLocks noGrp="1"/>
          </p:cNvSpPr>
          <p:nvPr>
            <p:ph type="sldNum" sz="quarter" idx="12"/>
          </p:nvPr>
        </p:nvSpPr>
        <p:spPr/>
        <p:txBody>
          <a:bodyPr/>
          <a:lstStyle/>
          <a:p>
            <a:fld id="{86DB97E2-CCFF-465E-8C64-E0FA0BF2FEDD}" type="slidenum">
              <a:rPr lang="en-CA" smtClean="0"/>
              <a:pPr/>
              <a:t>18</a:t>
            </a:fld>
            <a:endParaRPr lang="en-CA"/>
          </a:p>
        </p:txBody>
      </p:sp>
      <p:sp>
        <p:nvSpPr>
          <p:cNvPr id="13" name="TextBox 12"/>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8" action="ppaction://hlinksldjump"/>
              </a:rPr>
              <a:t>Return to Main Menu</a:t>
            </a:r>
            <a:endParaRPr lang="en-CA" sz="1000" dirty="0">
              <a:latin typeface="Arial" pitchFamily="34" charset="0"/>
            </a:endParaRPr>
          </a:p>
        </p:txBody>
      </p:sp>
      <p:sp>
        <p:nvSpPr>
          <p:cNvPr id="14" name="TextBox 13"/>
          <p:cNvSpPr txBox="1"/>
          <p:nvPr/>
        </p:nvSpPr>
        <p:spPr>
          <a:xfrm>
            <a:off x="3923928" y="980728"/>
            <a:ext cx="2736304"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Specific Expectations</a:t>
            </a:r>
            <a:endParaRPr lang="en-CA" sz="1200" dirty="0">
              <a:solidFill>
                <a:srgbClr val="7030A0"/>
              </a:solidFill>
              <a:latin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Patterning and Algebra – Overall Expectations</a:t>
            </a:r>
          </a:p>
          <a:p>
            <a:pPr algn="ctr"/>
            <a:r>
              <a:rPr lang="en-CA" sz="1400" dirty="0" smtClean="0"/>
              <a:t>Grade 7/8 – from Mathematics (2005) Curriculum Document</a:t>
            </a:r>
            <a:endParaRPr lang="en-CA" sz="1400" dirty="0"/>
          </a:p>
        </p:txBody>
      </p:sp>
      <p:graphicFrame>
        <p:nvGraphicFramePr>
          <p:cNvPr id="12" name="Table 11"/>
          <p:cNvGraphicFramePr>
            <a:graphicFrameLocks noGrp="1"/>
          </p:cNvGraphicFramePr>
          <p:nvPr/>
        </p:nvGraphicFramePr>
        <p:xfrm>
          <a:off x="539552" y="1452736"/>
          <a:ext cx="7992888" cy="2958872"/>
        </p:xfrm>
        <a:graphic>
          <a:graphicData uri="http://schemas.openxmlformats.org/drawingml/2006/table">
            <a:tbl>
              <a:tblPr firstRow="1" bandRow="1">
                <a:tableStyleId>{073A0DAA-6AF3-43AB-8588-CEC1D06C72B9}</a:tableStyleId>
              </a:tblPr>
              <a:tblGrid>
                <a:gridCol w="4104456"/>
                <a:gridCol w="3888432"/>
              </a:tblGrid>
              <a:tr h="248072">
                <a:tc>
                  <a:txBody>
                    <a:bodyPr/>
                    <a:lstStyle/>
                    <a:p>
                      <a:r>
                        <a:rPr lang="en-CA" sz="1300" baseline="0" dirty="0" smtClean="0">
                          <a:solidFill>
                            <a:schemeClr val="tx1"/>
                          </a:solidFill>
                          <a:latin typeface="Arial" pitchFamily="34" charset="0"/>
                        </a:rPr>
                        <a:t>Grade 7</a:t>
                      </a:r>
                      <a:endParaRPr lang="en-CA" sz="1300" baseline="0" dirty="0">
                        <a:solidFill>
                          <a:schemeClr val="tx1"/>
                        </a:solidFill>
                        <a:latin typeface="Arial" pitchFamily="34" charset="0"/>
                      </a:endParaRPr>
                    </a:p>
                  </a:txBody>
                  <a:tcPr>
                    <a:noFill/>
                  </a:tcPr>
                </a:tc>
                <a:tc>
                  <a:txBody>
                    <a:bodyPr/>
                    <a:lstStyle/>
                    <a:p>
                      <a:r>
                        <a:rPr lang="en-CA" sz="1300" baseline="0" dirty="0" smtClean="0">
                          <a:solidFill>
                            <a:schemeClr val="tx1"/>
                          </a:solidFill>
                          <a:latin typeface="Arial" pitchFamily="34" charset="0"/>
                        </a:rPr>
                        <a:t>Grade 8</a:t>
                      </a:r>
                      <a:endParaRPr lang="en-CA" sz="1300" baseline="0" dirty="0">
                        <a:solidFill>
                          <a:schemeClr val="tx1"/>
                        </a:solidFill>
                        <a:latin typeface="Arial" pitchFamily="34" charset="0"/>
                      </a:endParaRPr>
                    </a:p>
                  </a:txBody>
                  <a:tcPr>
                    <a:noFill/>
                  </a:tcPr>
                </a:tc>
              </a:tr>
              <a:tr h="174536">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400" b="1" i="0" kern="1200" baseline="0" dirty="0" smtClean="0">
                          <a:solidFill>
                            <a:srgbClr val="7030A0"/>
                          </a:solidFill>
                          <a:latin typeface="Arial" pitchFamily="34" charset="0"/>
                          <a:ea typeface="+mn-ea"/>
                          <a:cs typeface="Arial" pitchFamily="34" charset="0"/>
                          <a:hlinkClick r:id="rId4" action="ppaction://hlinksldjump"/>
                        </a:rPr>
                        <a:t>Patterns and Relationships</a:t>
                      </a:r>
                      <a:endParaRPr lang="en-CA" sz="1400" b="1" i="0" baseline="0" dirty="0">
                        <a:solidFill>
                          <a:srgbClr val="7030A0"/>
                        </a:solidFill>
                        <a:latin typeface="Arial" pitchFamily="34" charset="0"/>
                        <a:cs typeface="Arial" pitchFamily="34" charset="0"/>
                      </a:endParaRPr>
                    </a:p>
                  </a:txBody>
                  <a:tcPr>
                    <a:noFill/>
                  </a:tcPr>
                </a:tc>
                <a:tc hMerge="1">
                  <a:txBody>
                    <a:bodyPr/>
                    <a:lstStyle/>
                    <a:p>
                      <a:endParaRPr lang="en-CA"/>
                    </a:p>
                  </a:txBody>
                  <a:tcPr/>
                </a:tc>
              </a:tr>
              <a:tr h="779552">
                <a:tc>
                  <a:txBody>
                    <a:bodyPr/>
                    <a:lstStyle/>
                    <a:p>
                      <a:pPr lvl="0">
                        <a:buFont typeface="Arial" pitchFamily="34" charset="0"/>
                        <a:buChar char="•"/>
                      </a:pPr>
                      <a:r>
                        <a:rPr kumimoji="0" lang="en-CA" sz="1300" kern="1200" dirty="0" smtClean="0">
                          <a:solidFill>
                            <a:schemeClr val="dk1"/>
                          </a:solidFill>
                          <a:latin typeface="Arial" pitchFamily="34" charset="0"/>
                          <a:ea typeface="+mn-ea"/>
                          <a:cs typeface="Arial" pitchFamily="34" charset="0"/>
                        </a:rPr>
                        <a:t> represent linear growing patterns (where the terms are whole numbers) using concrete materials, graphs, and algebraic expressions</a:t>
                      </a:r>
                      <a:endParaRPr lang="en-CA" sz="1300" u="dottedHeavy" baseline="0" dirty="0">
                        <a:solidFill>
                          <a:schemeClr val="bg1"/>
                        </a:solidFill>
                        <a:uFillTx/>
                        <a:latin typeface="Arial" pitchFamily="34" charset="0"/>
                        <a:cs typeface="Arial" pitchFamily="34" charset="0"/>
                      </a:endParaRPr>
                    </a:p>
                  </a:txBody>
                  <a:tcPr>
                    <a:noFill/>
                  </a:tcPr>
                </a:tc>
                <a:tc>
                  <a:txBody>
                    <a:bodyPr/>
                    <a:lstStyle/>
                    <a:p>
                      <a:pPr lvl="0"/>
                      <a:endParaRPr lang="en-CA" sz="1300" u="dottedHeavy" baseline="0" dirty="0">
                        <a:solidFill>
                          <a:schemeClr val="bg1"/>
                        </a:solidFill>
                        <a:uFillTx/>
                        <a:latin typeface="Arial" pitchFamily="34" charset="0"/>
                      </a:endParaRPr>
                    </a:p>
                  </a:txBody>
                  <a:tcPr>
                    <a:noFill/>
                  </a:tcPr>
                </a:tc>
              </a:tr>
              <a:tr h="281960">
                <a:tc gridSpan="2">
                  <a:txBody>
                    <a:bodyPr/>
                    <a:lstStyle/>
                    <a:p>
                      <a:pPr lvl="0"/>
                      <a:r>
                        <a:rPr lang="en-CA" sz="1400" b="1" u="none" baseline="0" dirty="0" smtClean="0">
                          <a:solidFill>
                            <a:srgbClr val="7030A0"/>
                          </a:solidFill>
                          <a:uFillTx/>
                          <a:latin typeface="Arial" pitchFamily="34" charset="0"/>
                          <a:cs typeface="Arial" pitchFamily="34" charset="0"/>
                          <a:hlinkClick r:id="rId5" action="ppaction://hlinksldjump"/>
                        </a:rPr>
                        <a:t>Variables, Expressions, and Equations</a:t>
                      </a:r>
                      <a:endParaRPr lang="en-CA" sz="1400" b="1" u="none" baseline="0" dirty="0">
                        <a:solidFill>
                          <a:srgbClr val="7030A0"/>
                        </a:solidFill>
                        <a:uFillTx/>
                        <a:latin typeface="Arial" pitchFamily="34" charset="0"/>
                        <a:cs typeface="Arial" pitchFamily="34" charset="0"/>
                      </a:endParaRPr>
                    </a:p>
                  </a:txBody>
                  <a:tcPr>
                    <a:noFill/>
                  </a:tcPr>
                </a:tc>
                <a:tc hMerge="1">
                  <a:txBody>
                    <a:bodyPr/>
                    <a:lstStyle/>
                    <a:p>
                      <a:pPr lvl="0"/>
                      <a:endParaRPr lang="en-CA" sz="1300" u="dottedHeavy" baseline="0" dirty="0">
                        <a:solidFill>
                          <a:schemeClr val="bg1"/>
                        </a:solidFill>
                        <a:uFillTx/>
                        <a:latin typeface="Arial" pitchFamily="34" charset="0"/>
                      </a:endParaRPr>
                    </a:p>
                  </a:txBody>
                  <a:tcPr>
                    <a:noFill/>
                  </a:tcPr>
                </a:tc>
              </a:tr>
              <a:tr h="779552">
                <a:tc>
                  <a:txBody>
                    <a:bodyPr/>
                    <a:lstStyle/>
                    <a:p>
                      <a:pPr lvl="0">
                        <a:buFont typeface="Arial" pitchFamily="34" charset="0"/>
                        <a:buChar char="•"/>
                      </a:pPr>
                      <a:r>
                        <a:rPr kumimoji="0" lang="en-CA" sz="1300" kern="1200" dirty="0" smtClean="0">
                          <a:solidFill>
                            <a:schemeClr val="dk1"/>
                          </a:solidFill>
                          <a:latin typeface="Arial" pitchFamily="34" charset="0"/>
                          <a:ea typeface="+mn-ea"/>
                          <a:cs typeface="Arial" pitchFamily="34" charset="0"/>
                        </a:rPr>
                        <a:t> model real-life linear relationships graphically and algebraically, and solve simple algebraic equations using a variety of strategies, including inspection and guess and check</a:t>
                      </a:r>
                      <a:endParaRPr lang="en-CA" sz="1300" u="dottedHeavy" baseline="0" dirty="0">
                        <a:solidFill>
                          <a:schemeClr val="bg1"/>
                        </a:solidFill>
                        <a:uFillTx/>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300" kern="1200" dirty="0" smtClean="0">
                          <a:solidFill>
                            <a:schemeClr val="dk1"/>
                          </a:solidFill>
                          <a:latin typeface="Arial" pitchFamily="34" charset="0"/>
                          <a:ea typeface="+mn-ea"/>
                          <a:cs typeface="Arial" pitchFamily="34" charset="0"/>
                        </a:rPr>
                        <a:t> model linear relationships graphically and algebraically, and solve and verify algebraic equations, using a variety of strategies, including inspection, guess and check, and using a “balance” model</a:t>
                      </a:r>
                    </a:p>
                    <a:p>
                      <a:pPr lvl="0"/>
                      <a:endParaRPr lang="en-CA" sz="1300" u="dottedHeavy" baseline="0" dirty="0">
                        <a:solidFill>
                          <a:schemeClr val="bg1"/>
                        </a:solidFill>
                        <a:uFillTx/>
                        <a:latin typeface="Arial" pitchFamily="34" charset="0"/>
                        <a:cs typeface="Arial" pitchFamily="34" charset="0"/>
                      </a:endParaRPr>
                    </a:p>
                  </a:txBody>
                  <a:tcPr>
                    <a:noFill/>
                  </a:tcPr>
                </a:tc>
              </a:tr>
            </a:tbl>
          </a:graphicData>
        </a:graphic>
      </p:graphicFrame>
      <p:sp>
        <p:nvSpPr>
          <p:cNvPr id="16" name="TextBox 15"/>
          <p:cNvSpPr txBox="1"/>
          <p:nvPr/>
        </p:nvSpPr>
        <p:spPr>
          <a:xfrm>
            <a:off x="6444208" y="6525344"/>
            <a:ext cx="2088232" cy="246221"/>
          </a:xfrm>
          <a:prstGeom prst="rect">
            <a:avLst/>
          </a:prstGeom>
          <a:solidFill>
            <a:srgbClr val="FFFF00"/>
          </a:solidFill>
        </p:spPr>
        <p:txBody>
          <a:bodyPr wrap="square" rtlCol="0">
            <a:spAutoFit/>
          </a:bodyPr>
          <a:lstStyle/>
          <a:p>
            <a:r>
              <a:rPr lang="en-CA" sz="1000" dirty="0" smtClean="0">
                <a:latin typeface="Arial" pitchFamily="34" charset="0"/>
                <a:hlinkClick r:id="rId6" action="ppaction://hlinksldjump"/>
              </a:rPr>
              <a:t>Return to Grade 7/8 Home Page</a:t>
            </a:r>
            <a:endParaRPr lang="en-CA" sz="1000" dirty="0">
              <a:latin typeface="Arial" pitchFamily="34" charset="0"/>
            </a:endParaRPr>
          </a:p>
        </p:txBody>
      </p:sp>
      <p:sp>
        <p:nvSpPr>
          <p:cNvPr id="10" name="Slide Number Placeholder 9"/>
          <p:cNvSpPr>
            <a:spLocks noGrp="1"/>
          </p:cNvSpPr>
          <p:nvPr>
            <p:ph type="sldNum" sz="quarter" idx="12"/>
          </p:nvPr>
        </p:nvSpPr>
        <p:spPr/>
        <p:txBody>
          <a:bodyPr/>
          <a:lstStyle/>
          <a:p>
            <a:fld id="{86DB97E2-CCFF-465E-8C64-E0FA0BF2FEDD}" type="slidenum">
              <a:rPr lang="en-CA" smtClean="0"/>
              <a:pPr/>
              <a:t>19</a:t>
            </a:fld>
            <a:endParaRPr lang="en-CA"/>
          </a:p>
        </p:txBody>
      </p:sp>
      <p:sp>
        <p:nvSpPr>
          <p:cNvPr id="11" name="TextBox 10"/>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7" action="ppaction://hlinksldjump"/>
              </a:rPr>
              <a:t>Return to Main Menu</a:t>
            </a:r>
            <a:endParaRPr lang="en-CA" sz="1000" dirty="0">
              <a:latin typeface="Arial" pitchFamily="34" charset="0"/>
            </a:endParaRPr>
          </a:p>
        </p:txBody>
      </p:sp>
      <p:sp>
        <p:nvSpPr>
          <p:cNvPr id="13" name="TextBox 12"/>
          <p:cNvSpPr txBox="1"/>
          <p:nvPr/>
        </p:nvSpPr>
        <p:spPr>
          <a:xfrm>
            <a:off x="3923928" y="980728"/>
            <a:ext cx="2736304"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Specific Expectations</a:t>
            </a:r>
            <a:endParaRPr lang="en-CA" sz="1200" dirty="0">
              <a:solidFill>
                <a:srgbClr val="7030A0"/>
              </a:solidFill>
              <a:latin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7" name="Title 1"/>
          <p:cNvSpPr>
            <a:spLocks noGrp="1"/>
          </p:cNvSpPr>
          <p:nvPr>
            <p:ph type="ctrTitle"/>
          </p:nvPr>
        </p:nvSpPr>
        <p:spPr>
          <a:xfrm>
            <a:off x="642910" y="2143116"/>
            <a:ext cx="7772400" cy="4319605"/>
          </a:xfrm>
        </p:spPr>
        <p:txBody>
          <a:bodyPr>
            <a:normAutofit fontScale="90000"/>
          </a:bodyPr>
          <a:lstStyle/>
          <a:p>
            <a:pPr algn="ctr" fontAlgn="auto">
              <a:spcAft>
                <a:spcPts val="0"/>
              </a:spcAft>
              <a:defRPr/>
            </a:pPr>
            <a:r>
              <a:rPr lang="en-CA" sz="4900" b="0" dirty="0" smtClean="0">
                <a:solidFill>
                  <a:schemeClr val="tx1"/>
                </a:solidFill>
                <a:effectLst/>
                <a:latin typeface="Calibri" pitchFamily="34" charset="0"/>
              </a:rPr>
              <a:t>A product of the Ontario Association for Mathematics Education funded by the </a:t>
            </a:r>
            <a:br>
              <a:rPr lang="en-CA" sz="4900" b="0" dirty="0" smtClean="0">
                <a:solidFill>
                  <a:schemeClr val="tx1"/>
                </a:solidFill>
                <a:effectLst/>
                <a:latin typeface="Calibri" pitchFamily="34" charset="0"/>
              </a:rPr>
            </a:br>
            <a:r>
              <a:rPr lang="en-CA" sz="4900" b="0" dirty="0" smtClean="0">
                <a:solidFill>
                  <a:schemeClr val="tx1"/>
                </a:solidFill>
                <a:effectLst/>
                <a:latin typeface="Calibri" pitchFamily="34" charset="0"/>
              </a:rPr>
              <a:t>Ministry of Education</a:t>
            </a:r>
            <a:r>
              <a:rPr lang="en-CA" dirty="0" smtClean="0"/>
              <a:t/>
            </a:r>
            <a:br>
              <a:rPr lang="en-CA" dirty="0" smtClean="0"/>
            </a:br>
            <a:r>
              <a:rPr lang="en-CA" dirty="0" smtClean="0"/>
              <a:t/>
            </a:r>
            <a:br>
              <a:rPr lang="en-CA" dirty="0" smtClean="0"/>
            </a:br>
            <a:endParaRPr lang="en-CA" dirty="0"/>
          </a:p>
        </p:txBody>
      </p:sp>
      <p:sp>
        <p:nvSpPr>
          <p:cNvPr id="5" name="Slide Number Placeholder 4"/>
          <p:cNvSpPr>
            <a:spLocks noGrp="1"/>
          </p:cNvSpPr>
          <p:nvPr>
            <p:ph type="sldNum" sz="quarter" idx="12"/>
          </p:nvPr>
        </p:nvSpPr>
        <p:spPr/>
        <p:txBody>
          <a:bodyPr/>
          <a:lstStyle/>
          <a:p>
            <a:fld id="{86DB97E2-CCFF-465E-8C64-E0FA0BF2FEDD}" type="slidenum">
              <a:rPr lang="en-CA" smtClean="0"/>
              <a:pPr/>
              <a:t>2</a:t>
            </a:fld>
            <a:endParaRPr lang="en-CA"/>
          </a:p>
        </p:txBody>
      </p:sp>
      <p:pic>
        <p:nvPicPr>
          <p:cNvPr id="8" name="Picture 5" descr="OAME-logo-e1303918460546.jpg"/>
          <p:cNvPicPr>
            <a:picLocks noChangeAspect="1"/>
          </p:cNvPicPr>
          <p:nvPr/>
        </p:nvPicPr>
        <p:blipFill>
          <a:blip r:embed="rId4" cstate="print"/>
          <a:srcRect/>
          <a:stretch>
            <a:fillRect/>
          </a:stretch>
        </p:blipFill>
        <p:spPr bwMode="auto">
          <a:xfrm>
            <a:off x="7164388" y="260350"/>
            <a:ext cx="1238250" cy="1096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584775"/>
          </a:xfrm>
          <a:prstGeom prst="rect">
            <a:avLst/>
          </a:prstGeom>
          <a:noFill/>
        </p:spPr>
        <p:txBody>
          <a:bodyPr wrap="square" rtlCol="0">
            <a:spAutoFit/>
          </a:bodyPr>
          <a:lstStyle/>
          <a:p>
            <a:pPr algn="ctr"/>
            <a:r>
              <a:rPr lang="en-CA" dirty="0" smtClean="0"/>
              <a:t>Data Management and Probability– Overall Expectations</a:t>
            </a:r>
          </a:p>
          <a:p>
            <a:pPr algn="ctr"/>
            <a:r>
              <a:rPr lang="en-CA" sz="1400" dirty="0" smtClean="0"/>
              <a:t>Grade 7/8 – from Mathematics (2005) Curriculum Document</a:t>
            </a:r>
            <a:endParaRPr lang="en-CA" sz="1400" dirty="0"/>
          </a:p>
        </p:txBody>
      </p:sp>
      <p:graphicFrame>
        <p:nvGraphicFramePr>
          <p:cNvPr id="12" name="Table 11"/>
          <p:cNvGraphicFramePr>
            <a:graphicFrameLocks noGrp="1"/>
          </p:cNvGraphicFramePr>
          <p:nvPr/>
        </p:nvGraphicFramePr>
        <p:xfrm>
          <a:off x="539552" y="1452736"/>
          <a:ext cx="7992888" cy="2562632"/>
        </p:xfrm>
        <a:graphic>
          <a:graphicData uri="http://schemas.openxmlformats.org/drawingml/2006/table">
            <a:tbl>
              <a:tblPr firstRow="1" bandRow="1">
                <a:tableStyleId>{073A0DAA-6AF3-43AB-8588-CEC1D06C72B9}</a:tableStyleId>
              </a:tblPr>
              <a:tblGrid>
                <a:gridCol w="4104456"/>
                <a:gridCol w="3888432"/>
              </a:tblGrid>
              <a:tr h="248072">
                <a:tc>
                  <a:txBody>
                    <a:bodyPr/>
                    <a:lstStyle/>
                    <a:p>
                      <a:r>
                        <a:rPr lang="en-CA" sz="1300" baseline="0" dirty="0" smtClean="0">
                          <a:solidFill>
                            <a:schemeClr val="tx1"/>
                          </a:solidFill>
                          <a:latin typeface="Arial" pitchFamily="34" charset="0"/>
                        </a:rPr>
                        <a:t>Grade 7</a:t>
                      </a:r>
                      <a:endParaRPr lang="en-CA" sz="1300" baseline="0" dirty="0">
                        <a:solidFill>
                          <a:schemeClr val="tx1"/>
                        </a:solidFill>
                        <a:latin typeface="Arial" pitchFamily="34" charset="0"/>
                      </a:endParaRPr>
                    </a:p>
                  </a:txBody>
                  <a:tcPr>
                    <a:noFill/>
                  </a:tcPr>
                </a:tc>
                <a:tc>
                  <a:txBody>
                    <a:bodyPr/>
                    <a:lstStyle/>
                    <a:p>
                      <a:r>
                        <a:rPr lang="en-CA" sz="1300" baseline="0" dirty="0" smtClean="0">
                          <a:solidFill>
                            <a:schemeClr val="tx1"/>
                          </a:solidFill>
                          <a:latin typeface="Arial" pitchFamily="34" charset="0"/>
                        </a:rPr>
                        <a:t>Grade 8</a:t>
                      </a:r>
                      <a:endParaRPr lang="en-CA" sz="1300" baseline="0" dirty="0">
                        <a:solidFill>
                          <a:schemeClr val="tx1"/>
                        </a:solidFill>
                        <a:latin typeface="Arial" pitchFamily="34" charset="0"/>
                      </a:endParaRPr>
                    </a:p>
                  </a:txBody>
                  <a:tcPr>
                    <a:noFill/>
                  </a:tcPr>
                </a:tc>
              </a:tr>
              <a:tr h="174536">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400" b="1" i="0" kern="1200" baseline="0" dirty="0" smtClean="0">
                          <a:solidFill>
                            <a:srgbClr val="7030A0"/>
                          </a:solidFill>
                          <a:latin typeface="Arial" pitchFamily="34" charset="0"/>
                          <a:ea typeface="+mn-ea"/>
                          <a:cs typeface="Arial" pitchFamily="34" charset="0"/>
                          <a:hlinkClick r:id="rId4" action="ppaction://hlinksldjump"/>
                        </a:rPr>
                        <a:t>Collection and Organization of Data</a:t>
                      </a:r>
                      <a:endParaRPr lang="en-CA" sz="1400" b="1" i="0" baseline="0" dirty="0">
                        <a:solidFill>
                          <a:srgbClr val="7030A0"/>
                        </a:solidFill>
                        <a:latin typeface="Arial" pitchFamily="34" charset="0"/>
                        <a:cs typeface="Arial" pitchFamily="34" charset="0"/>
                      </a:endParaRPr>
                    </a:p>
                  </a:txBody>
                  <a:tcPr>
                    <a:noFill/>
                  </a:tcPr>
                </a:tc>
                <a:tc hMerge="1">
                  <a:txBody>
                    <a:bodyPr/>
                    <a:lstStyle/>
                    <a:p>
                      <a:endParaRPr lang="en-CA"/>
                    </a:p>
                  </a:txBody>
                  <a:tcPr/>
                </a:tc>
              </a:tr>
              <a:tr h="779552">
                <a:tc>
                  <a:txBody>
                    <a:bodyPr/>
                    <a:lstStyle/>
                    <a:p>
                      <a:pPr lvl="0">
                        <a:buFont typeface="Arial" pitchFamily="34" charset="0"/>
                        <a:buChar char="•"/>
                      </a:pPr>
                      <a:r>
                        <a:rPr kumimoji="0" lang="en-CA" sz="1300" kern="1200" dirty="0" smtClean="0">
                          <a:solidFill>
                            <a:schemeClr val="dk1"/>
                          </a:solidFill>
                          <a:latin typeface="Arial" pitchFamily="34" charset="0"/>
                          <a:ea typeface="+mn-ea"/>
                          <a:cs typeface="Arial" pitchFamily="34" charset="0"/>
                        </a:rPr>
                        <a:t> collect and organize categorical, discrete, or continuous primary data and secondary data and display the data using charts and graphs, including relative frequency tables and circle graphs</a:t>
                      </a:r>
                      <a:endParaRPr lang="en-CA" sz="1300" u="dottedHeavy" baseline="0" dirty="0">
                        <a:solidFill>
                          <a:schemeClr val="bg1"/>
                        </a:solidFill>
                        <a:uFillTx/>
                        <a:latin typeface="Arial" pitchFamily="34" charset="0"/>
                        <a:cs typeface="Arial" pitchFamily="34" charset="0"/>
                      </a:endParaRPr>
                    </a:p>
                  </a:txBody>
                  <a:tcPr>
                    <a:noFill/>
                  </a:tcPr>
                </a:tc>
                <a:tc>
                  <a:txBody>
                    <a:bodyPr/>
                    <a:lstStyle/>
                    <a:p>
                      <a:pPr lvl="0"/>
                      <a:endParaRPr lang="en-CA" sz="1300" u="dottedHeavy" baseline="0" dirty="0">
                        <a:solidFill>
                          <a:schemeClr val="bg1"/>
                        </a:solidFill>
                        <a:uFillTx/>
                        <a:latin typeface="Arial" pitchFamily="34" charset="0"/>
                      </a:endParaRPr>
                    </a:p>
                  </a:txBody>
                  <a:tcPr>
                    <a:noFill/>
                  </a:tcPr>
                </a:tc>
              </a:tr>
              <a:tr h="281960">
                <a:tc gridSpan="2">
                  <a:txBody>
                    <a:bodyPr/>
                    <a:lstStyle/>
                    <a:p>
                      <a:pPr lvl="0"/>
                      <a:r>
                        <a:rPr lang="en-CA" sz="1400" b="1" u="none" baseline="0" dirty="0" smtClean="0">
                          <a:solidFill>
                            <a:srgbClr val="7030A0"/>
                          </a:solidFill>
                          <a:uFillTx/>
                          <a:latin typeface="Arial" pitchFamily="34" charset="0"/>
                          <a:cs typeface="Arial" pitchFamily="34" charset="0"/>
                          <a:hlinkClick r:id="rId5" action="ppaction://hlinksldjump"/>
                        </a:rPr>
                        <a:t>Data Relationships</a:t>
                      </a:r>
                      <a:endParaRPr lang="en-CA" sz="1400" b="1" u="none" baseline="0" dirty="0">
                        <a:solidFill>
                          <a:srgbClr val="7030A0"/>
                        </a:solidFill>
                        <a:uFillTx/>
                        <a:latin typeface="Arial" pitchFamily="34" charset="0"/>
                        <a:cs typeface="Arial" pitchFamily="34" charset="0"/>
                      </a:endParaRPr>
                    </a:p>
                  </a:txBody>
                  <a:tcPr>
                    <a:noFill/>
                  </a:tcPr>
                </a:tc>
                <a:tc hMerge="1">
                  <a:txBody>
                    <a:bodyPr/>
                    <a:lstStyle/>
                    <a:p>
                      <a:pPr lvl="0"/>
                      <a:endParaRPr lang="en-CA" sz="1300" u="dottedHeavy" baseline="0" dirty="0">
                        <a:solidFill>
                          <a:schemeClr val="bg1"/>
                        </a:solidFill>
                        <a:uFillTx/>
                        <a:latin typeface="Arial" pitchFamily="34" charset="0"/>
                      </a:endParaRPr>
                    </a:p>
                  </a:txBody>
                  <a:tcPr>
                    <a:noFill/>
                  </a:tcPr>
                </a:tc>
              </a:tr>
              <a:tr h="779552">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300" kern="1200" dirty="0" smtClean="0">
                          <a:solidFill>
                            <a:schemeClr val="dk1"/>
                          </a:solidFill>
                          <a:latin typeface="Arial" pitchFamily="34" charset="0"/>
                          <a:ea typeface="+mn-ea"/>
                          <a:cs typeface="Arial" pitchFamily="34" charset="0"/>
                        </a:rPr>
                        <a:t> make and evaluate convincing arguments, based on the analysis of data</a:t>
                      </a:r>
                    </a:p>
                    <a:p>
                      <a:pPr lvl="0"/>
                      <a:endParaRPr lang="en-CA" sz="1300" u="dottedHeavy" baseline="0" dirty="0">
                        <a:solidFill>
                          <a:schemeClr val="bg1"/>
                        </a:solidFill>
                        <a:uFillTx/>
                        <a:latin typeface="Arial" pitchFamily="34" charset="0"/>
                        <a:cs typeface="Arial" pitchFamily="34" charset="0"/>
                      </a:endParaRPr>
                    </a:p>
                  </a:txBody>
                  <a:tcPr>
                    <a:noFill/>
                  </a:tcPr>
                </a:tc>
                <a:tc>
                  <a:txBody>
                    <a:bodyPr/>
                    <a:lstStyle/>
                    <a:p>
                      <a:pPr lvl="0"/>
                      <a:endParaRPr lang="en-CA" sz="1300" u="dottedHeavy" baseline="0" dirty="0">
                        <a:solidFill>
                          <a:schemeClr val="bg1"/>
                        </a:solidFill>
                        <a:uFillTx/>
                        <a:latin typeface="Arial" pitchFamily="34" charset="0"/>
                      </a:endParaRPr>
                    </a:p>
                  </a:txBody>
                  <a:tcPr>
                    <a:noFill/>
                  </a:tcPr>
                </a:tc>
              </a:tr>
            </a:tbl>
          </a:graphicData>
        </a:graphic>
      </p:graphicFrame>
      <p:sp>
        <p:nvSpPr>
          <p:cNvPr id="15" name="TextBox 14"/>
          <p:cNvSpPr txBox="1"/>
          <p:nvPr/>
        </p:nvSpPr>
        <p:spPr>
          <a:xfrm>
            <a:off x="6444208" y="6525344"/>
            <a:ext cx="2088232" cy="246221"/>
          </a:xfrm>
          <a:prstGeom prst="rect">
            <a:avLst/>
          </a:prstGeom>
          <a:solidFill>
            <a:srgbClr val="FFFF00"/>
          </a:solidFill>
        </p:spPr>
        <p:txBody>
          <a:bodyPr wrap="square" rtlCol="0">
            <a:spAutoFit/>
          </a:bodyPr>
          <a:lstStyle/>
          <a:p>
            <a:r>
              <a:rPr lang="en-CA" sz="1000" dirty="0" smtClean="0">
                <a:latin typeface="Arial" pitchFamily="34" charset="0"/>
                <a:hlinkClick r:id="rId6" action="ppaction://hlinksldjump"/>
              </a:rPr>
              <a:t>Return to Grade 7/8 Home Page</a:t>
            </a:r>
            <a:endParaRPr lang="en-CA" sz="1000" dirty="0">
              <a:latin typeface="Arial" pitchFamily="34" charset="0"/>
            </a:endParaRPr>
          </a:p>
        </p:txBody>
      </p:sp>
      <p:sp>
        <p:nvSpPr>
          <p:cNvPr id="10" name="Slide Number Placeholder 9"/>
          <p:cNvSpPr>
            <a:spLocks noGrp="1"/>
          </p:cNvSpPr>
          <p:nvPr>
            <p:ph type="sldNum" sz="quarter" idx="12"/>
          </p:nvPr>
        </p:nvSpPr>
        <p:spPr/>
        <p:txBody>
          <a:bodyPr/>
          <a:lstStyle/>
          <a:p>
            <a:fld id="{86DB97E2-CCFF-465E-8C64-E0FA0BF2FEDD}" type="slidenum">
              <a:rPr lang="en-CA" smtClean="0"/>
              <a:pPr/>
              <a:t>20</a:t>
            </a:fld>
            <a:endParaRPr lang="en-CA"/>
          </a:p>
        </p:txBody>
      </p:sp>
      <p:sp>
        <p:nvSpPr>
          <p:cNvPr id="11" name="TextBox 10"/>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7" action="ppaction://hlinksldjump"/>
              </a:rPr>
              <a:t>Return to Main Menu</a:t>
            </a:r>
            <a:endParaRPr lang="en-CA" sz="1000" dirty="0">
              <a:latin typeface="Arial" pitchFamily="34" charset="0"/>
            </a:endParaRPr>
          </a:p>
        </p:txBody>
      </p:sp>
      <p:sp>
        <p:nvSpPr>
          <p:cNvPr id="13" name="TextBox 12"/>
          <p:cNvSpPr txBox="1"/>
          <p:nvPr/>
        </p:nvSpPr>
        <p:spPr>
          <a:xfrm>
            <a:off x="3923928" y="991761"/>
            <a:ext cx="2736304"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Specific Expectations</a:t>
            </a:r>
            <a:endParaRPr lang="en-CA" sz="1200" dirty="0">
              <a:solidFill>
                <a:srgbClr val="7030A0"/>
              </a:solidFill>
              <a:latin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Quantity Relationships – Specific Expectations</a:t>
            </a:r>
          </a:p>
          <a:p>
            <a:pPr algn="ctr"/>
            <a:r>
              <a:rPr lang="en-CA" sz="1400" dirty="0" smtClean="0"/>
              <a:t>Grade 7/8 – from Mathematics (2005) Curriculum Document</a:t>
            </a:r>
            <a:endParaRPr lang="en-CA" sz="1400" dirty="0"/>
          </a:p>
        </p:txBody>
      </p:sp>
      <p:graphicFrame>
        <p:nvGraphicFramePr>
          <p:cNvPr id="12" name="Table 11"/>
          <p:cNvGraphicFramePr>
            <a:graphicFrameLocks noGrp="1"/>
          </p:cNvGraphicFramePr>
          <p:nvPr/>
        </p:nvGraphicFramePr>
        <p:xfrm>
          <a:off x="539552" y="1484784"/>
          <a:ext cx="7992888" cy="1836792"/>
        </p:xfrm>
        <a:graphic>
          <a:graphicData uri="http://schemas.openxmlformats.org/drawingml/2006/table">
            <a:tbl>
              <a:tblPr firstRow="1" bandRow="1">
                <a:tableStyleId>{073A0DAA-6AF3-43AB-8588-CEC1D06C72B9}</a:tableStyleId>
              </a:tblPr>
              <a:tblGrid>
                <a:gridCol w="3996444"/>
                <a:gridCol w="3996444"/>
              </a:tblGrid>
              <a:tr h="360040">
                <a:tc>
                  <a:txBody>
                    <a:bodyPr/>
                    <a:lstStyle/>
                    <a:p>
                      <a:r>
                        <a:rPr lang="en-CA" sz="1400" baseline="0" dirty="0" smtClean="0">
                          <a:solidFill>
                            <a:schemeClr val="tx1"/>
                          </a:solidFill>
                          <a:latin typeface="Arial" pitchFamily="34" charset="0"/>
                        </a:rPr>
                        <a:t>Grade 7</a:t>
                      </a:r>
                      <a:endParaRPr lang="en-CA" sz="1400" baseline="0" dirty="0">
                        <a:solidFill>
                          <a:schemeClr val="tx1"/>
                        </a:solidFill>
                        <a:latin typeface="Arial" pitchFamily="34" charset="0"/>
                      </a:endParaRP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400" baseline="0" dirty="0" smtClean="0">
                          <a:solidFill>
                            <a:schemeClr val="tx1"/>
                          </a:solidFill>
                          <a:latin typeface="Arial" pitchFamily="34" charset="0"/>
                        </a:rPr>
                        <a:t>Grade 8</a:t>
                      </a:r>
                      <a:endParaRPr lang="en-CA" sz="1400" baseline="0" dirty="0">
                        <a:solidFill>
                          <a:schemeClr val="tx1"/>
                        </a:solidFill>
                        <a:latin typeface="Arial" pitchFamily="34" charset="0"/>
                      </a:endParaRPr>
                    </a:p>
                  </a:txBody>
                  <a:tcPr>
                    <a:noFill/>
                  </a:tcPr>
                </a:tc>
              </a:tr>
              <a:tr h="288032">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CA" sz="1200" b="1" kern="1200" dirty="0" smtClean="0">
                          <a:solidFill>
                            <a:schemeClr val="dk1"/>
                          </a:solidFill>
                          <a:latin typeface="Arial" pitchFamily="34" charset="0"/>
                          <a:ea typeface="+mn-ea"/>
                          <a:cs typeface="+mn-cs"/>
                        </a:rPr>
                        <a:t>Quantity Relationships</a:t>
                      </a:r>
                      <a:endParaRPr lang="en-CA" sz="1200" baseline="0" dirty="0">
                        <a:solidFill>
                          <a:schemeClr val="tx1"/>
                        </a:solidFill>
                        <a:latin typeface="Arial" pitchFamily="34" charset="0"/>
                      </a:endParaRPr>
                    </a:p>
                  </a:txBody>
                  <a:tcPr>
                    <a:noFill/>
                  </a:tcPr>
                </a:tc>
                <a:tc hMerge="1">
                  <a:txBody>
                    <a:bodyPr/>
                    <a:lstStyle/>
                    <a:p>
                      <a:endParaRPr lang="en-CA"/>
                    </a:p>
                  </a:txBody>
                  <a:tcPr/>
                </a:tc>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200" kern="1200" dirty="0" smtClean="0">
                          <a:solidFill>
                            <a:schemeClr val="dk1"/>
                          </a:solidFill>
                          <a:latin typeface="Arial" pitchFamily="34" charset="0"/>
                          <a:ea typeface="+mn-ea"/>
                          <a:cs typeface="Arial" pitchFamily="34" charset="0"/>
                        </a:rPr>
                        <a:t> represent and order integers, using a variety of tools ..</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CA" sz="1200" kern="1200" dirty="0" smtClean="0">
                          <a:solidFill>
                            <a:schemeClr val="dk1"/>
                          </a:solidFill>
                          <a:latin typeface="Arial" pitchFamily="34" charset="0"/>
                          <a:ea typeface="+mn-ea"/>
                          <a:cs typeface="Arial" pitchFamily="34" charset="0"/>
                        </a:rPr>
                        <a:t> </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200" kern="1200" dirty="0" smtClean="0">
                          <a:solidFill>
                            <a:schemeClr val="dk1"/>
                          </a:solidFill>
                          <a:latin typeface="Arial" pitchFamily="34" charset="0"/>
                          <a:ea typeface="+mn-ea"/>
                          <a:cs typeface="Arial" pitchFamily="34" charset="0"/>
                        </a:rPr>
                        <a:t> select and justify the most appropriate representation of a quantity (i.e., fraction, decimal, percent) for a given context …</a:t>
                      </a:r>
                      <a:endParaRPr lang="en-CA" sz="1200" baseline="0" dirty="0" smtClean="0">
                        <a:solidFill>
                          <a:schemeClr val="tx1"/>
                        </a:solidFill>
                        <a:latin typeface="Arial" pitchFamily="34" charset="0"/>
                        <a:cs typeface="Arial" pitchFamily="34" charset="0"/>
                      </a:endParaRP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sz="1200" baseline="0" dirty="0">
                        <a:solidFill>
                          <a:schemeClr val="tx1"/>
                        </a:solidFill>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200" kern="1200" dirty="0" smtClean="0">
                          <a:solidFill>
                            <a:schemeClr val="dk1"/>
                          </a:solidFill>
                          <a:latin typeface="Arial" pitchFamily="34" charset="0"/>
                          <a:ea typeface="+mn-ea"/>
                          <a:cs typeface="Arial" pitchFamily="34" charset="0"/>
                        </a:rPr>
                        <a:t> translate between equivalent forms of a number (i.e., decimals, fractions, percents) (e.g., ¾ = 0.75)  </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sz="1200" baseline="0" dirty="0">
                        <a:solidFill>
                          <a:schemeClr val="tx1"/>
                        </a:solidFill>
                        <a:latin typeface="Arial" pitchFamily="34" charset="0"/>
                        <a:cs typeface="Arial" pitchFamily="34" charset="0"/>
                      </a:endParaRPr>
                    </a:p>
                  </a:txBody>
                  <a:tcPr>
                    <a:noFill/>
                  </a:tcPr>
                </a:tc>
              </a:tr>
            </a:tbl>
          </a:graphicData>
        </a:graphic>
      </p:graphicFrame>
      <p:sp>
        <p:nvSpPr>
          <p:cNvPr id="15" name="TextBox 14"/>
          <p:cNvSpPr txBox="1"/>
          <p:nvPr/>
        </p:nvSpPr>
        <p:spPr>
          <a:xfrm>
            <a:off x="6444208" y="6525344"/>
            <a:ext cx="208823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Grade 7/8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21</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Operational Sense – Specific Expectations</a:t>
            </a:r>
          </a:p>
          <a:p>
            <a:pPr algn="ctr"/>
            <a:r>
              <a:rPr lang="en-CA" sz="1400" dirty="0" smtClean="0"/>
              <a:t>Grade 7/8 – from Mathematics (2005) Curriculum Document</a:t>
            </a:r>
            <a:endParaRPr lang="en-CA" sz="1400" dirty="0"/>
          </a:p>
        </p:txBody>
      </p:sp>
      <p:graphicFrame>
        <p:nvGraphicFramePr>
          <p:cNvPr id="12" name="Table 11"/>
          <p:cNvGraphicFramePr>
            <a:graphicFrameLocks noGrp="1"/>
          </p:cNvGraphicFramePr>
          <p:nvPr/>
        </p:nvGraphicFramePr>
        <p:xfrm>
          <a:off x="539552" y="1340768"/>
          <a:ext cx="7992888" cy="5494392"/>
        </p:xfrm>
        <a:graphic>
          <a:graphicData uri="http://schemas.openxmlformats.org/drawingml/2006/table">
            <a:tbl>
              <a:tblPr firstRow="1" bandRow="1">
                <a:tableStyleId>{073A0DAA-6AF3-43AB-8588-CEC1D06C72B9}</a:tableStyleId>
              </a:tblPr>
              <a:tblGrid>
                <a:gridCol w="3996444"/>
                <a:gridCol w="3996444"/>
              </a:tblGrid>
              <a:tr h="360040">
                <a:tc>
                  <a:txBody>
                    <a:bodyPr/>
                    <a:lstStyle/>
                    <a:p>
                      <a:r>
                        <a:rPr lang="en-CA" sz="1400" baseline="0" dirty="0" smtClean="0">
                          <a:solidFill>
                            <a:schemeClr val="tx1"/>
                          </a:solidFill>
                          <a:latin typeface="Arial" pitchFamily="34" charset="0"/>
                        </a:rPr>
                        <a:t>Grade 7</a:t>
                      </a:r>
                      <a:endParaRPr lang="en-CA" sz="1400" baseline="0" dirty="0">
                        <a:solidFill>
                          <a:schemeClr val="tx1"/>
                        </a:solidFill>
                        <a:latin typeface="Arial" pitchFamily="34" charset="0"/>
                      </a:endParaRP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400" baseline="0" dirty="0" smtClean="0">
                          <a:solidFill>
                            <a:schemeClr val="tx1"/>
                          </a:solidFill>
                          <a:latin typeface="Arial" pitchFamily="34" charset="0"/>
                        </a:rPr>
                        <a:t>Grade 8</a:t>
                      </a:r>
                      <a:endParaRPr lang="en-CA" sz="1400" baseline="0" dirty="0">
                        <a:solidFill>
                          <a:schemeClr val="tx1"/>
                        </a:solidFill>
                        <a:latin typeface="Arial" pitchFamily="34" charset="0"/>
                      </a:endParaRPr>
                    </a:p>
                  </a:txBody>
                  <a:tcPr>
                    <a:noFill/>
                  </a:tcPr>
                </a:tc>
              </a:tr>
              <a:tr h="288032">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CA" sz="1200" b="1" kern="1200" dirty="0" smtClean="0">
                          <a:solidFill>
                            <a:schemeClr val="dk1"/>
                          </a:solidFill>
                          <a:latin typeface="Arial" pitchFamily="34" charset="0"/>
                          <a:ea typeface="+mn-ea"/>
                          <a:cs typeface="+mn-cs"/>
                        </a:rPr>
                        <a:t>Operational</a:t>
                      </a:r>
                      <a:r>
                        <a:rPr kumimoji="0" lang="en-CA" sz="1200" b="1" kern="1200" baseline="0" dirty="0" smtClean="0">
                          <a:solidFill>
                            <a:schemeClr val="dk1"/>
                          </a:solidFill>
                          <a:latin typeface="Arial" pitchFamily="34" charset="0"/>
                          <a:ea typeface="+mn-ea"/>
                          <a:cs typeface="+mn-cs"/>
                        </a:rPr>
                        <a:t> Sense</a:t>
                      </a:r>
                      <a:endParaRPr lang="en-CA" sz="1200" baseline="0" dirty="0">
                        <a:solidFill>
                          <a:schemeClr val="tx1"/>
                        </a:solidFill>
                        <a:latin typeface="Arial" pitchFamily="34" charset="0"/>
                      </a:endParaRPr>
                    </a:p>
                  </a:txBody>
                  <a:tcPr>
                    <a:noFill/>
                  </a:tcPr>
                </a:tc>
                <a:tc hMerge="1">
                  <a:txBody>
                    <a:bodyPr/>
                    <a:lstStyle/>
                    <a:p>
                      <a:endParaRPr lang="en-CA"/>
                    </a:p>
                  </a:txBody>
                  <a:tcPr/>
                </a:tc>
              </a:tr>
              <a:tr h="370840">
                <a:tc>
                  <a:txBody>
                    <a:bodyPr/>
                    <a:lstStyle/>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divide whole numbers by simple fractions and by decimal numbers to hundredths, using concrete materials …</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use a variety of mental strategies to solve problems involving the addition and subtraction of fractions and decimals … </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problems involving the multiplication and division of decimal numbers to thousandths by one-digit whole numbers, using a variety of tools (e.g., concrete materials, drawings, calculators) and strategies (e.g., estimation, algorithms)</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multi-step problems arising from real-life contexts and involving whole numbers and decimals, using a variety of tools (e.g., concrete materials, drawings, calculators) and strategies (e.g., estimation, algorithms)</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use estimation when solving problems involving operations with whole numbers, decimals, and percents, to help judge the reasonableness of a solution</a:t>
                      </a:r>
                    </a:p>
                    <a:p>
                      <a:pPr lvl="0">
                        <a:buFont typeface="Arial" pitchFamily="34" charset="0"/>
                        <a:buNone/>
                      </a:pPr>
                      <a:r>
                        <a:rPr kumimoji="0" lang="en-CA" sz="1200" b="1" i="0" kern="1200" dirty="0" smtClean="0">
                          <a:solidFill>
                            <a:schemeClr val="dk1"/>
                          </a:solidFill>
                          <a:latin typeface="Arial" pitchFamily="34" charset="0"/>
                          <a:ea typeface="+mn-ea"/>
                          <a:cs typeface="Arial" pitchFamily="34" charset="0"/>
                        </a:rPr>
                        <a:t>Sample</a:t>
                      </a:r>
                      <a:r>
                        <a:rPr kumimoji="0" lang="en-CA" sz="1200" i="0" kern="1200" dirty="0" smtClean="0">
                          <a:solidFill>
                            <a:schemeClr val="dk1"/>
                          </a:solidFill>
                          <a:latin typeface="Arial" pitchFamily="34" charset="0"/>
                          <a:ea typeface="+mn-ea"/>
                          <a:cs typeface="Arial" pitchFamily="34" charset="0"/>
                        </a:rPr>
                        <a:t> </a:t>
                      </a:r>
                      <a:r>
                        <a:rPr kumimoji="0" lang="en-CA" sz="1200" b="1" i="0" kern="1200" dirty="0" smtClean="0">
                          <a:solidFill>
                            <a:schemeClr val="dk1"/>
                          </a:solidFill>
                          <a:latin typeface="Arial" pitchFamily="34" charset="0"/>
                          <a:ea typeface="+mn-ea"/>
                          <a:cs typeface="Arial" pitchFamily="34" charset="0"/>
                        </a:rPr>
                        <a:t>problem: </a:t>
                      </a:r>
                      <a:r>
                        <a:rPr kumimoji="0" lang="en-CA" sz="1200" kern="1200" dirty="0" smtClean="0">
                          <a:solidFill>
                            <a:schemeClr val="dk1"/>
                          </a:solidFill>
                          <a:latin typeface="Arial" pitchFamily="34" charset="0"/>
                          <a:ea typeface="+mn-ea"/>
                          <a:cs typeface="Arial" pitchFamily="34" charset="0"/>
                        </a:rPr>
                        <a:t>A book costs $18.49. The salesperson tells you that the total price, including taxes, is $22.37. How can you tell if the total price is reasonable without using a calculator?</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evaluate expressions that involve whole numbers and decimals, including expressions that contain brackets, using order of operations</a:t>
                      </a:r>
                      <a:endParaRPr lang="en-CA" sz="1200" baseline="0" dirty="0">
                        <a:solidFill>
                          <a:schemeClr val="tx1"/>
                        </a:solidFill>
                        <a:latin typeface="Arial" pitchFamily="34" charset="0"/>
                        <a:cs typeface="Arial" pitchFamily="34" charset="0"/>
                      </a:endParaRPr>
                    </a:p>
                  </a:txBody>
                  <a:tcPr>
                    <a:noFill/>
                  </a:tcPr>
                </a:tc>
                <a:tc>
                  <a:txBody>
                    <a:bodyPr/>
                    <a:lstStyle/>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multi-step problems arising from real-life contexts and involving whole numbers and decimals, using a variety of tools (e.g., graphs, calculators) and strategies (e.g., estimation, algorithms)</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problems involving percents expressed to one decimal place (e.g., 12.5%) and </a:t>
                      </a:r>
                      <a:r>
                        <a:rPr kumimoji="0" lang="en-CA" sz="1200" kern="1200" dirty="0" err="1" smtClean="0">
                          <a:solidFill>
                            <a:schemeClr val="dk1"/>
                          </a:solidFill>
                          <a:latin typeface="Arial" pitchFamily="34" charset="0"/>
                          <a:ea typeface="+mn-ea"/>
                          <a:cs typeface="Arial" pitchFamily="34" charset="0"/>
                        </a:rPr>
                        <a:t>whole‑number</a:t>
                      </a:r>
                      <a:r>
                        <a:rPr kumimoji="0" lang="en-CA" sz="1200" kern="1200" dirty="0" smtClean="0">
                          <a:solidFill>
                            <a:schemeClr val="dk1"/>
                          </a:solidFill>
                          <a:latin typeface="Arial" pitchFamily="34" charset="0"/>
                          <a:ea typeface="+mn-ea"/>
                          <a:cs typeface="Arial" pitchFamily="34" charset="0"/>
                        </a:rPr>
                        <a:t> percents greater than 100 (e.g., 115%) </a:t>
                      </a:r>
                    </a:p>
                    <a:p>
                      <a:pPr lvl="0">
                        <a:buFont typeface="Arial" pitchFamily="34" charset="0"/>
                        <a:buNone/>
                      </a:pPr>
                      <a:r>
                        <a:rPr kumimoji="0" lang="en-CA" sz="1200" b="1" i="0" kern="1200" dirty="0" smtClean="0">
                          <a:solidFill>
                            <a:schemeClr val="dk1"/>
                          </a:solidFill>
                          <a:latin typeface="Arial" pitchFamily="34" charset="0"/>
                          <a:ea typeface="+mn-ea"/>
                          <a:cs typeface="Arial" pitchFamily="34" charset="0"/>
                        </a:rPr>
                        <a:t>Sample problem</a:t>
                      </a:r>
                      <a:r>
                        <a:rPr kumimoji="0" lang="en-CA" sz="1200" b="1" i="1" kern="1200" dirty="0" smtClean="0">
                          <a:solidFill>
                            <a:schemeClr val="dk1"/>
                          </a:solidFill>
                          <a:latin typeface="Arial" pitchFamily="34" charset="0"/>
                          <a:ea typeface="+mn-ea"/>
                          <a:cs typeface="Arial" pitchFamily="34" charset="0"/>
                        </a:rPr>
                        <a:t>:</a:t>
                      </a:r>
                      <a:r>
                        <a:rPr kumimoji="0" lang="en-CA" sz="1200" kern="1200" dirty="0" smtClean="0">
                          <a:solidFill>
                            <a:schemeClr val="dk1"/>
                          </a:solidFill>
                          <a:latin typeface="Arial" pitchFamily="34" charset="0"/>
                          <a:ea typeface="+mn-ea"/>
                          <a:cs typeface="Arial" pitchFamily="34" charset="0"/>
                        </a:rPr>
                        <a:t> The total cost of an item with tax included [115%] is $23.00. Use base ten materials to determine the price before tax.</a:t>
                      </a:r>
                    </a:p>
                    <a:p>
                      <a:pPr lvl="0">
                        <a:buFont typeface="Arial" pitchFamily="34" charset="0"/>
                        <a:buNone/>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use estimation when solving problems involving operations with whole numbers, decimals, percents, integers, and fractions, to help judge the reasonableness of a solution</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sz="1200" baseline="0" dirty="0">
                        <a:solidFill>
                          <a:schemeClr val="tx1"/>
                        </a:solidFill>
                        <a:latin typeface="Arial" pitchFamily="34" charset="0"/>
                        <a:cs typeface="Arial" pitchFamily="34" charset="0"/>
                      </a:endParaRPr>
                    </a:p>
                  </a:txBody>
                  <a:tcPr>
                    <a:noFill/>
                  </a:tcPr>
                </a:tc>
              </a:tr>
            </a:tbl>
          </a:graphicData>
        </a:graphic>
      </p:graphicFrame>
      <p:sp>
        <p:nvSpPr>
          <p:cNvPr id="14" name="TextBox 13"/>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Main Menu</a:t>
            </a:r>
            <a:endParaRPr lang="en-CA" sz="1000" dirty="0">
              <a:latin typeface="Arial" pitchFamily="34" charset="0"/>
            </a:endParaRPr>
          </a:p>
        </p:txBody>
      </p:sp>
      <p:sp>
        <p:nvSpPr>
          <p:cNvPr id="15" name="TextBox 14"/>
          <p:cNvSpPr txBox="1"/>
          <p:nvPr/>
        </p:nvSpPr>
        <p:spPr>
          <a:xfrm>
            <a:off x="6444208" y="6525344"/>
            <a:ext cx="208823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Grade 7/8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22</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584775"/>
          </a:xfrm>
          <a:prstGeom prst="rect">
            <a:avLst/>
          </a:prstGeom>
          <a:noFill/>
        </p:spPr>
        <p:txBody>
          <a:bodyPr wrap="square" rtlCol="0">
            <a:spAutoFit/>
          </a:bodyPr>
          <a:lstStyle/>
          <a:p>
            <a:pPr algn="ctr"/>
            <a:r>
              <a:rPr lang="en-CA" dirty="0" smtClean="0"/>
              <a:t>Proportional Relationships – Specific Expectations</a:t>
            </a:r>
          </a:p>
          <a:p>
            <a:pPr algn="ctr"/>
            <a:r>
              <a:rPr lang="en-CA" sz="1400" dirty="0" smtClean="0"/>
              <a:t>Grade 7/8 – from Mathematics (2005) Curriculum Document</a:t>
            </a:r>
            <a:endParaRPr lang="en-CA" sz="1400" dirty="0"/>
          </a:p>
        </p:txBody>
      </p:sp>
      <p:graphicFrame>
        <p:nvGraphicFramePr>
          <p:cNvPr id="12" name="Table 11"/>
          <p:cNvGraphicFramePr>
            <a:graphicFrameLocks noGrp="1"/>
          </p:cNvGraphicFramePr>
          <p:nvPr/>
        </p:nvGraphicFramePr>
        <p:xfrm>
          <a:off x="539552" y="1484784"/>
          <a:ext cx="7992888" cy="3665592"/>
        </p:xfrm>
        <a:graphic>
          <a:graphicData uri="http://schemas.openxmlformats.org/drawingml/2006/table">
            <a:tbl>
              <a:tblPr firstRow="1" bandRow="1">
                <a:tableStyleId>{073A0DAA-6AF3-43AB-8588-CEC1D06C72B9}</a:tableStyleId>
              </a:tblPr>
              <a:tblGrid>
                <a:gridCol w="3996444"/>
                <a:gridCol w="3996444"/>
              </a:tblGrid>
              <a:tr h="360040">
                <a:tc>
                  <a:txBody>
                    <a:bodyPr/>
                    <a:lstStyle/>
                    <a:p>
                      <a:r>
                        <a:rPr lang="en-CA" sz="1400" baseline="0" dirty="0" smtClean="0">
                          <a:solidFill>
                            <a:schemeClr val="tx1"/>
                          </a:solidFill>
                          <a:latin typeface="Arial" pitchFamily="34" charset="0"/>
                        </a:rPr>
                        <a:t>Grade 7</a:t>
                      </a:r>
                      <a:endParaRPr lang="en-CA" sz="1400" baseline="0" dirty="0">
                        <a:solidFill>
                          <a:schemeClr val="tx1"/>
                        </a:solidFill>
                        <a:latin typeface="Arial" pitchFamily="34" charset="0"/>
                      </a:endParaRP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400" baseline="0" dirty="0" smtClean="0">
                          <a:solidFill>
                            <a:schemeClr val="tx1"/>
                          </a:solidFill>
                          <a:latin typeface="Arial" pitchFamily="34" charset="0"/>
                        </a:rPr>
                        <a:t>Grade 8</a:t>
                      </a:r>
                      <a:endParaRPr lang="en-CA" sz="1400" baseline="0" dirty="0">
                        <a:solidFill>
                          <a:schemeClr val="tx1"/>
                        </a:solidFill>
                        <a:latin typeface="Arial" pitchFamily="34" charset="0"/>
                      </a:endParaRPr>
                    </a:p>
                  </a:txBody>
                  <a:tcPr>
                    <a:noFill/>
                  </a:tcPr>
                </a:tc>
              </a:tr>
              <a:tr h="288032">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CA" sz="1200" b="1" kern="1200" dirty="0" smtClean="0">
                          <a:solidFill>
                            <a:schemeClr val="dk1"/>
                          </a:solidFill>
                          <a:latin typeface="Arial" pitchFamily="34" charset="0"/>
                          <a:ea typeface="+mn-ea"/>
                          <a:cs typeface="+mn-cs"/>
                        </a:rPr>
                        <a:t>Proportional</a:t>
                      </a:r>
                      <a:r>
                        <a:rPr kumimoji="0" lang="en-CA" sz="1200" b="1" kern="1200" baseline="0" dirty="0" smtClean="0">
                          <a:solidFill>
                            <a:schemeClr val="dk1"/>
                          </a:solidFill>
                          <a:latin typeface="Arial" pitchFamily="34" charset="0"/>
                          <a:ea typeface="+mn-ea"/>
                          <a:cs typeface="+mn-cs"/>
                        </a:rPr>
                        <a:t> Relationships</a:t>
                      </a:r>
                      <a:endParaRPr lang="en-CA" sz="1200" baseline="0" dirty="0">
                        <a:solidFill>
                          <a:schemeClr val="tx1"/>
                        </a:solidFill>
                        <a:latin typeface="Arial" pitchFamily="34" charset="0"/>
                      </a:endParaRPr>
                    </a:p>
                  </a:txBody>
                  <a:tcPr>
                    <a:noFill/>
                  </a:tcPr>
                </a:tc>
                <a:tc hMerge="1">
                  <a:txBody>
                    <a:bodyPr/>
                    <a:lstStyle/>
                    <a:p>
                      <a:endParaRPr lang="en-CA"/>
                    </a:p>
                  </a:txBody>
                  <a:tcPr/>
                </a:tc>
              </a:tr>
              <a:tr h="370840">
                <a:tc>
                  <a:txBody>
                    <a:bodyPr/>
                    <a:lstStyle/>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determine, through investigation, the relationships among fractions, decimals, percents, and ratios</a:t>
                      </a:r>
                    </a:p>
                    <a:p>
                      <a:pPr lvl="0">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solve problems that involve determining whole number percents, using a variety of tools …</a:t>
                      </a:r>
                    </a:p>
                    <a:p>
                      <a:pPr lvl="0">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demonstrate an understanding of rate as a comparison, or ratio, of two measurements with different units …</a:t>
                      </a:r>
                    </a:p>
                    <a:p>
                      <a:pPr lvl="0">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problems involving the calculation of unit rates</a:t>
                      </a:r>
                    </a:p>
                    <a:p>
                      <a:pPr lvl="0">
                        <a:buFont typeface="Arial" pitchFamily="34" charset="0"/>
                        <a:buNone/>
                      </a:pPr>
                      <a:r>
                        <a:rPr kumimoji="0" lang="en-CA" sz="1200" kern="1200" dirty="0" smtClean="0">
                          <a:solidFill>
                            <a:schemeClr val="dk1"/>
                          </a:solidFill>
                          <a:latin typeface="Arial" pitchFamily="34" charset="0"/>
                          <a:ea typeface="+mn-ea"/>
                          <a:cs typeface="Arial" pitchFamily="34" charset="0"/>
                        </a:rPr>
                        <a:t> </a:t>
                      </a:r>
                      <a:r>
                        <a:rPr kumimoji="0" lang="en-CA" sz="1200" b="1" i="0" kern="1200" dirty="0" smtClean="0">
                          <a:solidFill>
                            <a:schemeClr val="dk1"/>
                          </a:solidFill>
                          <a:latin typeface="Arial" pitchFamily="34" charset="0"/>
                          <a:ea typeface="+mn-ea"/>
                          <a:cs typeface="Arial" pitchFamily="34" charset="0"/>
                        </a:rPr>
                        <a:t>Sample problem: </a:t>
                      </a:r>
                      <a:r>
                        <a:rPr kumimoji="0" lang="en-CA" sz="1200" kern="1200" dirty="0" smtClean="0">
                          <a:solidFill>
                            <a:schemeClr val="dk1"/>
                          </a:solidFill>
                          <a:latin typeface="Arial" pitchFamily="34" charset="0"/>
                          <a:ea typeface="+mn-ea"/>
                          <a:cs typeface="Arial" pitchFamily="34" charset="0"/>
                        </a:rPr>
                        <a:t>You go shopping and notice that 25 kg of Ryan’s Famous Potatoes cost $12.95, and 10 kg of Gillian’s Potatoes cost $5.78. Which is the better deal? Justify your answer.</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sz="1200" baseline="0" dirty="0">
                        <a:solidFill>
                          <a:schemeClr val="tx1"/>
                        </a:solidFill>
                        <a:latin typeface="Arial" pitchFamily="34" charset="0"/>
                        <a:cs typeface="Arial" pitchFamily="34" charset="0"/>
                      </a:endParaRPr>
                    </a:p>
                  </a:txBody>
                  <a:tcPr>
                    <a:noFill/>
                  </a:tcPr>
                </a:tc>
                <a:tc>
                  <a:txBody>
                    <a:bodyPr/>
                    <a:lstStyle/>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identify and describe real life situations involving two quantities that are directly proportional (e.g., the number of servings and the quantities in a recipe)</a:t>
                      </a:r>
                    </a:p>
                    <a:p>
                      <a:pPr lvl="0">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problems involving percent that arise from </a:t>
                      </a:r>
                      <a:r>
                        <a:rPr kumimoji="0" lang="en-CA" sz="1200" kern="1200" dirty="0" err="1" smtClean="0">
                          <a:solidFill>
                            <a:schemeClr val="dk1"/>
                          </a:solidFill>
                          <a:latin typeface="Arial" pitchFamily="34" charset="0"/>
                          <a:ea typeface="+mn-ea"/>
                          <a:cs typeface="Arial" pitchFamily="34" charset="0"/>
                        </a:rPr>
                        <a:t>real‑life</a:t>
                      </a:r>
                      <a:r>
                        <a:rPr kumimoji="0" lang="en-CA" sz="1200" kern="1200" dirty="0" smtClean="0">
                          <a:solidFill>
                            <a:schemeClr val="dk1"/>
                          </a:solidFill>
                          <a:latin typeface="Arial" pitchFamily="34" charset="0"/>
                          <a:ea typeface="+mn-ea"/>
                          <a:cs typeface="Arial" pitchFamily="34" charset="0"/>
                        </a:rPr>
                        <a:t> contexts (e.g., discount, sales tax, simple interest)</a:t>
                      </a:r>
                    </a:p>
                    <a:p>
                      <a:pPr lvl="0">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problems involving rates </a:t>
                      </a:r>
                    </a:p>
                    <a:p>
                      <a:pPr lvl="0">
                        <a:buFont typeface="Arial" pitchFamily="34" charset="0"/>
                        <a:buNone/>
                      </a:pPr>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A pack of 24 CDs costs $7.99. A pack of 50 CDs costs $10.45. What is the most economical way to purchase 130 CDs?</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sz="1200" baseline="0" dirty="0">
                        <a:solidFill>
                          <a:schemeClr val="tx1"/>
                        </a:solidFill>
                        <a:latin typeface="Arial" pitchFamily="34" charset="0"/>
                        <a:cs typeface="Arial" pitchFamily="34" charset="0"/>
                      </a:endParaRPr>
                    </a:p>
                  </a:txBody>
                  <a:tcPr>
                    <a:noFill/>
                  </a:tcPr>
                </a:tc>
              </a:tr>
            </a:tbl>
          </a:graphicData>
        </a:graphic>
      </p:graphicFrame>
      <p:sp>
        <p:nvSpPr>
          <p:cNvPr id="16" name="TextBox 15"/>
          <p:cNvSpPr txBox="1"/>
          <p:nvPr/>
        </p:nvSpPr>
        <p:spPr>
          <a:xfrm>
            <a:off x="6444208" y="6525344"/>
            <a:ext cx="208823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Grade 7/8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23</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Patterning and Algebra – Specific Expectations</a:t>
            </a:r>
          </a:p>
          <a:p>
            <a:pPr algn="ctr"/>
            <a:r>
              <a:rPr lang="en-CA" sz="1400" dirty="0" smtClean="0"/>
              <a:t>Grade 7/8 – from Mathematics (2005) Curriculum Document</a:t>
            </a:r>
            <a:endParaRPr lang="en-CA" sz="1400" dirty="0"/>
          </a:p>
        </p:txBody>
      </p:sp>
      <p:graphicFrame>
        <p:nvGraphicFramePr>
          <p:cNvPr id="12" name="Table 11"/>
          <p:cNvGraphicFramePr>
            <a:graphicFrameLocks noGrp="1"/>
          </p:cNvGraphicFramePr>
          <p:nvPr/>
        </p:nvGraphicFramePr>
        <p:xfrm>
          <a:off x="539552" y="1484784"/>
          <a:ext cx="7992888" cy="1653912"/>
        </p:xfrm>
        <a:graphic>
          <a:graphicData uri="http://schemas.openxmlformats.org/drawingml/2006/table">
            <a:tbl>
              <a:tblPr firstRow="1" bandRow="1">
                <a:tableStyleId>{073A0DAA-6AF3-43AB-8588-CEC1D06C72B9}</a:tableStyleId>
              </a:tblPr>
              <a:tblGrid>
                <a:gridCol w="3996444"/>
                <a:gridCol w="3996444"/>
              </a:tblGrid>
              <a:tr h="360040">
                <a:tc>
                  <a:txBody>
                    <a:bodyPr/>
                    <a:lstStyle/>
                    <a:p>
                      <a:r>
                        <a:rPr lang="en-CA" sz="1400" baseline="0" dirty="0" smtClean="0">
                          <a:solidFill>
                            <a:schemeClr val="tx1"/>
                          </a:solidFill>
                          <a:latin typeface="Arial" pitchFamily="34" charset="0"/>
                        </a:rPr>
                        <a:t>Grade 7</a:t>
                      </a:r>
                      <a:endParaRPr lang="en-CA" sz="1400" baseline="0" dirty="0">
                        <a:solidFill>
                          <a:schemeClr val="tx1"/>
                        </a:solidFill>
                        <a:latin typeface="Arial" pitchFamily="34" charset="0"/>
                      </a:endParaRP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400" baseline="0" dirty="0" smtClean="0">
                          <a:solidFill>
                            <a:schemeClr val="tx1"/>
                          </a:solidFill>
                          <a:latin typeface="Arial" pitchFamily="34" charset="0"/>
                        </a:rPr>
                        <a:t>Grade 8</a:t>
                      </a:r>
                      <a:endParaRPr lang="en-CA" sz="1400" baseline="0" dirty="0">
                        <a:solidFill>
                          <a:schemeClr val="tx1"/>
                        </a:solidFill>
                        <a:latin typeface="Arial" pitchFamily="34" charset="0"/>
                      </a:endParaRPr>
                    </a:p>
                  </a:txBody>
                  <a:tcPr>
                    <a:noFill/>
                  </a:tcPr>
                </a:tc>
              </a:tr>
              <a:tr h="288032">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CA" sz="1200" b="1" kern="1200" dirty="0" smtClean="0">
                          <a:solidFill>
                            <a:schemeClr val="dk1"/>
                          </a:solidFill>
                          <a:latin typeface="Arial" pitchFamily="34" charset="0"/>
                          <a:ea typeface="+mn-ea"/>
                          <a:cs typeface="+mn-cs"/>
                        </a:rPr>
                        <a:t>Patterns and Relationships</a:t>
                      </a:r>
                      <a:endParaRPr lang="en-CA" sz="1200" baseline="0" dirty="0">
                        <a:solidFill>
                          <a:schemeClr val="tx1"/>
                        </a:solidFill>
                        <a:latin typeface="Arial" pitchFamily="34" charset="0"/>
                      </a:endParaRPr>
                    </a:p>
                  </a:txBody>
                  <a:tcPr>
                    <a:noFill/>
                  </a:tcPr>
                </a:tc>
                <a:tc hMerge="1">
                  <a:txBody>
                    <a:bodyPr/>
                    <a:lstStyle/>
                    <a:p>
                      <a:endParaRPr lang="en-CA"/>
                    </a:p>
                  </a:txBody>
                  <a:tcPr/>
                </a:tc>
              </a:tr>
              <a:tr h="370840">
                <a:tc>
                  <a:txBody>
                    <a:bodyPr/>
                    <a:lstStyle/>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represent linear growing patterns, using a variety of tools (e.g., concrete materials, paper and pencil, calculators, spreadsheets) and strategies …</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make predictions about linear growing patterns, through investigation with concrete materials …</a:t>
                      </a:r>
                      <a:endParaRPr kumimoji="0" lang="en-CA" sz="1200" kern="1200" dirty="0">
                        <a:solidFill>
                          <a:schemeClr val="dk1"/>
                        </a:solidFill>
                        <a:latin typeface="Arial" pitchFamily="34" charset="0"/>
                        <a:ea typeface="+mn-ea"/>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CA" sz="1200" baseline="0" dirty="0">
                        <a:solidFill>
                          <a:schemeClr val="tx1"/>
                        </a:solidFill>
                        <a:latin typeface="Arial" pitchFamily="34" charset="0"/>
                      </a:endParaRPr>
                    </a:p>
                  </a:txBody>
                  <a:tcPr>
                    <a:noFill/>
                  </a:tcPr>
                </a:tc>
              </a:tr>
            </a:tbl>
          </a:graphicData>
        </a:graphic>
      </p:graphicFrame>
      <p:sp>
        <p:nvSpPr>
          <p:cNvPr id="16" name="TextBox 15"/>
          <p:cNvSpPr txBox="1"/>
          <p:nvPr/>
        </p:nvSpPr>
        <p:spPr>
          <a:xfrm>
            <a:off x="6444208" y="6525344"/>
            <a:ext cx="208823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Grade 7/8 Home Page</a:t>
            </a:r>
            <a:endParaRPr lang="en-CA" sz="1000" dirty="0">
              <a:latin typeface="Arial" pitchFamily="34" charset="0"/>
            </a:endParaRPr>
          </a:p>
        </p:txBody>
      </p:sp>
      <p:sp>
        <p:nvSpPr>
          <p:cNvPr id="10" name="Slide Number Placeholder 9"/>
          <p:cNvSpPr>
            <a:spLocks noGrp="1"/>
          </p:cNvSpPr>
          <p:nvPr>
            <p:ph type="sldNum" sz="quarter" idx="12"/>
          </p:nvPr>
        </p:nvSpPr>
        <p:spPr/>
        <p:txBody>
          <a:bodyPr/>
          <a:lstStyle/>
          <a:p>
            <a:fld id="{86DB97E2-CCFF-465E-8C64-E0FA0BF2FEDD}" type="slidenum">
              <a:rPr lang="en-CA" smtClean="0"/>
              <a:pPr/>
              <a:t>24</a:t>
            </a:fld>
            <a:endParaRPr lang="en-CA"/>
          </a:p>
        </p:txBody>
      </p:sp>
      <p:sp>
        <p:nvSpPr>
          <p:cNvPr id="11" name="TextBox 10"/>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Patterning and Algebra – Specific Expectations</a:t>
            </a:r>
          </a:p>
          <a:p>
            <a:pPr algn="ctr"/>
            <a:r>
              <a:rPr lang="en-CA" sz="1400" dirty="0" smtClean="0"/>
              <a:t>Grade 7/8 – from Mathematics (2005) Curriculum Document</a:t>
            </a:r>
            <a:endParaRPr lang="en-CA" sz="1400" dirty="0"/>
          </a:p>
        </p:txBody>
      </p:sp>
      <p:graphicFrame>
        <p:nvGraphicFramePr>
          <p:cNvPr id="12" name="Table 11"/>
          <p:cNvGraphicFramePr>
            <a:graphicFrameLocks noGrp="1"/>
          </p:cNvGraphicFramePr>
          <p:nvPr/>
        </p:nvGraphicFramePr>
        <p:xfrm>
          <a:off x="539552" y="1484784"/>
          <a:ext cx="7992888" cy="4932040"/>
        </p:xfrm>
        <a:graphic>
          <a:graphicData uri="http://schemas.openxmlformats.org/drawingml/2006/table">
            <a:tbl>
              <a:tblPr firstRow="1" bandRow="1">
                <a:tableStyleId>{073A0DAA-6AF3-43AB-8588-CEC1D06C72B9}</a:tableStyleId>
              </a:tblPr>
              <a:tblGrid>
                <a:gridCol w="3996444"/>
                <a:gridCol w="3996444"/>
              </a:tblGrid>
              <a:tr h="360040">
                <a:tc>
                  <a:txBody>
                    <a:bodyPr/>
                    <a:lstStyle/>
                    <a:p>
                      <a:r>
                        <a:rPr lang="en-CA" sz="1400" baseline="0" dirty="0" smtClean="0">
                          <a:solidFill>
                            <a:schemeClr val="tx1"/>
                          </a:solidFill>
                          <a:latin typeface="Arial" pitchFamily="34" charset="0"/>
                        </a:rPr>
                        <a:t>Grade 7</a:t>
                      </a:r>
                      <a:endParaRPr lang="en-CA" sz="1400" baseline="0" dirty="0">
                        <a:solidFill>
                          <a:schemeClr val="tx1"/>
                        </a:solidFill>
                        <a:latin typeface="Arial" pitchFamily="34" charset="0"/>
                      </a:endParaRP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400" baseline="0" dirty="0" smtClean="0">
                          <a:solidFill>
                            <a:schemeClr val="tx1"/>
                          </a:solidFill>
                          <a:latin typeface="Arial" pitchFamily="34" charset="0"/>
                        </a:rPr>
                        <a:t>Grade 8</a:t>
                      </a:r>
                      <a:endParaRPr lang="en-CA" sz="1400" baseline="0" dirty="0">
                        <a:solidFill>
                          <a:schemeClr val="tx1"/>
                        </a:solidFill>
                        <a:latin typeface="Arial" pitchFamily="34" charset="0"/>
                      </a:endParaRPr>
                    </a:p>
                  </a:txBody>
                  <a:tcPr>
                    <a:noFill/>
                  </a:tcPr>
                </a:tc>
              </a:tr>
              <a:tr h="251440">
                <a:tc gridSpan="2">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CA" sz="1200" b="1" kern="1200" dirty="0" smtClean="0">
                          <a:solidFill>
                            <a:schemeClr val="dk1"/>
                          </a:solidFill>
                          <a:latin typeface="Arial" pitchFamily="34" charset="0"/>
                          <a:ea typeface="+mn-ea"/>
                          <a:cs typeface="+mn-cs"/>
                        </a:rPr>
                        <a:t>Variables,</a:t>
                      </a:r>
                      <a:r>
                        <a:rPr kumimoji="0" lang="en-CA" sz="1200" b="1" kern="1200" baseline="0" dirty="0" smtClean="0">
                          <a:solidFill>
                            <a:schemeClr val="dk1"/>
                          </a:solidFill>
                          <a:latin typeface="Arial" pitchFamily="34" charset="0"/>
                          <a:ea typeface="+mn-ea"/>
                          <a:cs typeface="+mn-cs"/>
                        </a:rPr>
                        <a:t> Expressions, and Equations</a:t>
                      </a:r>
                      <a:endParaRPr lang="en-CA" sz="1200" baseline="0" dirty="0">
                        <a:solidFill>
                          <a:schemeClr val="tx1"/>
                        </a:solidFill>
                        <a:latin typeface="Arial" pitchFamily="34" charset="0"/>
                      </a:endParaRPr>
                    </a:p>
                  </a:txBody>
                  <a:tcPr>
                    <a:noFill/>
                  </a:tcPr>
                </a:tc>
                <a:tc hMerge="1">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CA" sz="1200" baseline="0" dirty="0">
                        <a:solidFill>
                          <a:schemeClr val="tx1"/>
                        </a:solidFill>
                        <a:latin typeface="Arial" pitchFamily="34" charset="0"/>
                      </a:endParaRPr>
                    </a:p>
                  </a:txBody>
                  <a:tcPr>
                    <a:noFill/>
                  </a:tcPr>
                </a:tc>
              </a:tr>
              <a:tr h="370840">
                <a:tc>
                  <a:txBody>
                    <a:bodyPr/>
                    <a:lstStyle/>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model real-life relationships involving constant rates where the initial condition starts at 0 (e.g., speed, heart rate, billing rate), through investigation using tables of values and graphs ...</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model real-life relationships involving constant rates (e.g., speed, heart rate, billing rate), using algebraic equations with variables to represent the changing quantities in the relationship …</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translate phrases describing simple mathematical relationships into algebraic expressions (e.g., one more than three times a number can be written algebraically as (1 + 3</a:t>
                      </a:r>
                      <a:r>
                        <a:rPr kumimoji="0" lang="en-CA" sz="1200" i="1" kern="1200" dirty="0" smtClean="0">
                          <a:solidFill>
                            <a:schemeClr val="dk1"/>
                          </a:solidFill>
                          <a:latin typeface="Arial" pitchFamily="34" charset="0"/>
                          <a:ea typeface="+mn-ea"/>
                          <a:cs typeface="Arial" pitchFamily="34" charset="0"/>
                        </a:rPr>
                        <a:t>x </a:t>
                      </a:r>
                      <a:r>
                        <a:rPr kumimoji="0" lang="en-CA" sz="1200" kern="1200" dirty="0" smtClean="0">
                          <a:solidFill>
                            <a:schemeClr val="dk1"/>
                          </a:solidFill>
                          <a:latin typeface="Arial" pitchFamily="34" charset="0"/>
                          <a:ea typeface="+mn-ea"/>
                          <a:cs typeface="Arial" pitchFamily="34" charset="0"/>
                        </a:rPr>
                        <a:t>or 3</a:t>
                      </a:r>
                      <a:r>
                        <a:rPr kumimoji="0" lang="en-CA" sz="1200" i="1" kern="1200" dirty="0" smtClean="0">
                          <a:solidFill>
                            <a:schemeClr val="dk1"/>
                          </a:solidFill>
                          <a:latin typeface="Arial" pitchFamily="34" charset="0"/>
                          <a:ea typeface="+mn-ea"/>
                          <a:cs typeface="Arial" pitchFamily="34" charset="0"/>
                        </a:rPr>
                        <a:t>x </a:t>
                      </a:r>
                      <a:r>
                        <a:rPr kumimoji="0" lang="en-CA" sz="1200" kern="1200" dirty="0" smtClean="0">
                          <a:solidFill>
                            <a:schemeClr val="dk1"/>
                          </a:solidFill>
                          <a:latin typeface="Arial" pitchFamily="34" charset="0"/>
                          <a:ea typeface="+mn-ea"/>
                          <a:cs typeface="Arial" pitchFamily="34" charset="0"/>
                        </a:rPr>
                        <a:t>+ 1), using concrete materials …</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evaluate algebraic expressions by substituting natural numbers for the variables</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make connections between evaluating algebraic expressions and determining the term in a pattern using the general term …</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linear equations of the form </a:t>
                      </a:r>
                      <a:r>
                        <a:rPr kumimoji="0" lang="en-CA" sz="1200" i="1" kern="1200" dirty="0" err="1" smtClean="0">
                          <a:solidFill>
                            <a:schemeClr val="dk1"/>
                          </a:solidFill>
                          <a:latin typeface="Arial" pitchFamily="34" charset="0"/>
                          <a:ea typeface="+mn-ea"/>
                          <a:cs typeface="Arial" pitchFamily="34" charset="0"/>
                        </a:rPr>
                        <a:t>ax</a:t>
                      </a:r>
                      <a:r>
                        <a:rPr kumimoji="0" lang="en-CA" sz="1200" i="1"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 </a:t>
                      </a:r>
                      <a:r>
                        <a:rPr kumimoji="0" lang="en-CA" sz="1200" i="1" kern="1200" dirty="0" smtClean="0">
                          <a:solidFill>
                            <a:schemeClr val="dk1"/>
                          </a:solidFill>
                          <a:latin typeface="Arial" pitchFamily="34" charset="0"/>
                          <a:ea typeface="+mn-ea"/>
                          <a:cs typeface="Arial" pitchFamily="34" charset="0"/>
                        </a:rPr>
                        <a:t>c </a:t>
                      </a:r>
                      <a:r>
                        <a:rPr kumimoji="0" lang="en-CA" sz="1200" kern="1200" dirty="0" smtClean="0">
                          <a:solidFill>
                            <a:schemeClr val="dk1"/>
                          </a:solidFill>
                          <a:latin typeface="Arial" pitchFamily="34" charset="0"/>
                          <a:ea typeface="+mn-ea"/>
                          <a:cs typeface="Arial" pitchFamily="34" charset="0"/>
                        </a:rPr>
                        <a:t>or </a:t>
                      </a:r>
                      <a:r>
                        <a:rPr kumimoji="0" lang="en-CA" sz="1200" i="1" kern="1200" dirty="0" smtClean="0">
                          <a:solidFill>
                            <a:schemeClr val="dk1"/>
                          </a:solidFill>
                          <a:latin typeface="Arial" pitchFamily="34" charset="0"/>
                          <a:ea typeface="+mn-ea"/>
                          <a:cs typeface="Arial" pitchFamily="34" charset="0"/>
                        </a:rPr>
                        <a:t>c </a:t>
                      </a:r>
                      <a:r>
                        <a:rPr kumimoji="0" lang="en-CA" sz="1200" kern="1200" dirty="0" smtClean="0">
                          <a:solidFill>
                            <a:schemeClr val="dk1"/>
                          </a:solidFill>
                          <a:latin typeface="Arial" pitchFamily="34" charset="0"/>
                          <a:ea typeface="+mn-ea"/>
                          <a:cs typeface="Arial" pitchFamily="34" charset="0"/>
                        </a:rPr>
                        <a:t>= </a:t>
                      </a:r>
                      <a:r>
                        <a:rPr kumimoji="0" lang="en-CA" sz="1200" i="1" kern="1200" dirty="0" err="1" smtClean="0">
                          <a:solidFill>
                            <a:schemeClr val="dk1"/>
                          </a:solidFill>
                          <a:latin typeface="Arial" pitchFamily="34" charset="0"/>
                          <a:ea typeface="+mn-ea"/>
                          <a:cs typeface="Arial" pitchFamily="34" charset="0"/>
                        </a:rPr>
                        <a:t>ax</a:t>
                      </a:r>
                      <a:r>
                        <a:rPr kumimoji="0" lang="en-CA" sz="1200" i="1"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and </a:t>
                      </a:r>
                      <a:r>
                        <a:rPr kumimoji="0" lang="en-CA" sz="1200" i="1" kern="1200" dirty="0" err="1" smtClean="0">
                          <a:solidFill>
                            <a:schemeClr val="dk1"/>
                          </a:solidFill>
                          <a:latin typeface="Arial" pitchFamily="34" charset="0"/>
                          <a:ea typeface="+mn-ea"/>
                          <a:cs typeface="Arial" pitchFamily="34" charset="0"/>
                        </a:rPr>
                        <a:t>ax</a:t>
                      </a:r>
                      <a:r>
                        <a:rPr kumimoji="0" lang="en-CA" sz="1200" i="1"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 </a:t>
                      </a:r>
                      <a:r>
                        <a:rPr kumimoji="0" lang="en-CA" sz="1200" i="1" kern="1200" dirty="0" smtClean="0">
                          <a:solidFill>
                            <a:schemeClr val="dk1"/>
                          </a:solidFill>
                          <a:latin typeface="Arial" pitchFamily="34" charset="0"/>
                          <a:ea typeface="+mn-ea"/>
                          <a:cs typeface="Arial" pitchFamily="34" charset="0"/>
                        </a:rPr>
                        <a:t>b </a:t>
                      </a:r>
                      <a:r>
                        <a:rPr kumimoji="0" lang="en-CA" sz="1200" kern="1200" dirty="0" smtClean="0">
                          <a:solidFill>
                            <a:schemeClr val="dk1"/>
                          </a:solidFill>
                          <a:latin typeface="Arial" pitchFamily="34" charset="0"/>
                          <a:ea typeface="+mn-ea"/>
                          <a:cs typeface="Arial" pitchFamily="34" charset="0"/>
                        </a:rPr>
                        <a:t>= </a:t>
                      </a:r>
                      <a:r>
                        <a:rPr kumimoji="0" lang="en-CA" sz="1200" i="1" kern="1200" dirty="0" smtClean="0">
                          <a:solidFill>
                            <a:schemeClr val="dk1"/>
                          </a:solidFill>
                          <a:latin typeface="Arial" pitchFamily="34" charset="0"/>
                          <a:ea typeface="+mn-ea"/>
                          <a:cs typeface="Arial" pitchFamily="34" charset="0"/>
                        </a:rPr>
                        <a:t>c </a:t>
                      </a:r>
                      <a:r>
                        <a:rPr kumimoji="0" lang="en-CA" sz="1200" kern="1200" dirty="0" smtClean="0">
                          <a:solidFill>
                            <a:schemeClr val="dk1"/>
                          </a:solidFill>
                          <a:latin typeface="Arial" pitchFamily="34" charset="0"/>
                          <a:ea typeface="+mn-ea"/>
                          <a:cs typeface="Arial" pitchFamily="34" charset="0"/>
                        </a:rPr>
                        <a:t>or variations such</a:t>
                      </a:r>
                      <a:r>
                        <a:rPr kumimoji="0" lang="en-CA" sz="1200" i="1"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as </a:t>
                      </a:r>
                      <a:r>
                        <a:rPr kumimoji="0" lang="en-CA" sz="1200" i="1" kern="1200" dirty="0" smtClean="0">
                          <a:solidFill>
                            <a:schemeClr val="dk1"/>
                          </a:solidFill>
                          <a:latin typeface="Arial" pitchFamily="34" charset="0"/>
                          <a:ea typeface="+mn-ea"/>
                          <a:cs typeface="Arial" pitchFamily="34" charset="0"/>
                        </a:rPr>
                        <a:t>b </a:t>
                      </a:r>
                      <a:r>
                        <a:rPr kumimoji="0" lang="en-CA" sz="1200" kern="1200" dirty="0" smtClean="0">
                          <a:solidFill>
                            <a:schemeClr val="dk1"/>
                          </a:solidFill>
                          <a:latin typeface="Arial" pitchFamily="34" charset="0"/>
                          <a:ea typeface="+mn-ea"/>
                          <a:cs typeface="Arial" pitchFamily="34" charset="0"/>
                        </a:rPr>
                        <a:t>+ </a:t>
                      </a:r>
                      <a:r>
                        <a:rPr kumimoji="0" lang="en-CA" sz="1200" i="1" kern="1200" dirty="0" err="1" smtClean="0">
                          <a:solidFill>
                            <a:schemeClr val="dk1"/>
                          </a:solidFill>
                          <a:latin typeface="Arial" pitchFamily="34" charset="0"/>
                          <a:ea typeface="+mn-ea"/>
                          <a:cs typeface="Arial" pitchFamily="34" charset="0"/>
                        </a:rPr>
                        <a:t>ax</a:t>
                      </a:r>
                      <a:r>
                        <a:rPr kumimoji="0" lang="en-CA" sz="1200" i="1"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 </a:t>
                      </a:r>
                      <a:r>
                        <a:rPr kumimoji="0" lang="en-CA" sz="1200" i="1" kern="1200" dirty="0" smtClean="0">
                          <a:solidFill>
                            <a:schemeClr val="dk1"/>
                          </a:solidFill>
                          <a:latin typeface="Arial" pitchFamily="34" charset="0"/>
                          <a:ea typeface="+mn-ea"/>
                          <a:cs typeface="Arial" pitchFamily="34" charset="0"/>
                        </a:rPr>
                        <a:t>c </a:t>
                      </a:r>
                      <a:r>
                        <a:rPr kumimoji="0" lang="en-CA" sz="1200" kern="1200" dirty="0" smtClean="0">
                          <a:solidFill>
                            <a:schemeClr val="dk1"/>
                          </a:solidFill>
                          <a:latin typeface="Arial" pitchFamily="34" charset="0"/>
                          <a:ea typeface="+mn-ea"/>
                          <a:cs typeface="Arial" pitchFamily="34" charset="0"/>
                        </a:rPr>
                        <a:t>and </a:t>
                      </a:r>
                      <a:r>
                        <a:rPr kumimoji="0" lang="en-CA" sz="1200" i="1" kern="1200" dirty="0" smtClean="0">
                          <a:solidFill>
                            <a:schemeClr val="dk1"/>
                          </a:solidFill>
                          <a:latin typeface="Arial" pitchFamily="34" charset="0"/>
                          <a:ea typeface="+mn-ea"/>
                          <a:cs typeface="Arial" pitchFamily="34" charset="0"/>
                        </a:rPr>
                        <a:t>c </a:t>
                      </a:r>
                      <a:r>
                        <a:rPr kumimoji="0" lang="en-CA" sz="1200" kern="1200" dirty="0" smtClean="0">
                          <a:solidFill>
                            <a:schemeClr val="dk1"/>
                          </a:solidFill>
                          <a:latin typeface="Arial" pitchFamily="34" charset="0"/>
                          <a:ea typeface="+mn-ea"/>
                          <a:cs typeface="Arial" pitchFamily="34" charset="0"/>
                        </a:rPr>
                        <a:t>= </a:t>
                      </a:r>
                      <a:r>
                        <a:rPr kumimoji="0" lang="en-CA" sz="1200" i="1" kern="1200" dirty="0" err="1" smtClean="0">
                          <a:solidFill>
                            <a:schemeClr val="dk1"/>
                          </a:solidFill>
                          <a:latin typeface="Arial" pitchFamily="34" charset="0"/>
                          <a:ea typeface="+mn-ea"/>
                          <a:cs typeface="Arial" pitchFamily="34" charset="0"/>
                        </a:rPr>
                        <a:t>bx</a:t>
                      </a:r>
                      <a:r>
                        <a:rPr kumimoji="0" lang="en-CA" sz="1200" i="1"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 </a:t>
                      </a:r>
                      <a:r>
                        <a:rPr kumimoji="0" lang="en-CA" sz="1200" i="1" kern="1200" dirty="0" smtClean="0">
                          <a:solidFill>
                            <a:schemeClr val="dk1"/>
                          </a:solidFill>
                          <a:latin typeface="Arial" pitchFamily="34" charset="0"/>
                          <a:ea typeface="+mn-ea"/>
                          <a:cs typeface="Arial" pitchFamily="34" charset="0"/>
                        </a:rPr>
                        <a:t>a </a:t>
                      </a:r>
                      <a:r>
                        <a:rPr kumimoji="0" lang="en-CA" sz="1200" kern="1200" dirty="0" smtClean="0">
                          <a:solidFill>
                            <a:schemeClr val="dk1"/>
                          </a:solidFill>
                          <a:latin typeface="Arial" pitchFamily="34" charset="0"/>
                          <a:ea typeface="+mn-ea"/>
                          <a:cs typeface="Arial" pitchFamily="34" charset="0"/>
                        </a:rPr>
                        <a:t>(where </a:t>
                      </a:r>
                      <a:r>
                        <a:rPr kumimoji="0" lang="en-CA" sz="1200" i="1" kern="1200" dirty="0" smtClean="0">
                          <a:solidFill>
                            <a:schemeClr val="dk1"/>
                          </a:solidFill>
                          <a:latin typeface="Arial" pitchFamily="34" charset="0"/>
                          <a:ea typeface="+mn-ea"/>
                          <a:cs typeface="Arial" pitchFamily="34" charset="0"/>
                        </a:rPr>
                        <a:t>a</a:t>
                      </a:r>
                      <a:r>
                        <a:rPr kumimoji="0" lang="en-CA" sz="1200" kern="1200" dirty="0" smtClean="0">
                          <a:solidFill>
                            <a:schemeClr val="dk1"/>
                          </a:solidFill>
                          <a:latin typeface="Arial" pitchFamily="34" charset="0"/>
                          <a:ea typeface="+mn-ea"/>
                          <a:cs typeface="Arial" pitchFamily="34" charset="0"/>
                        </a:rPr>
                        <a:t>, </a:t>
                      </a:r>
                      <a:r>
                        <a:rPr kumimoji="0" lang="en-CA" sz="1200" i="1" kern="1200" dirty="0" smtClean="0">
                          <a:solidFill>
                            <a:schemeClr val="dk1"/>
                          </a:solidFill>
                          <a:latin typeface="Arial" pitchFamily="34" charset="0"/>
                          <a:ea typeface="+mn-ea"/>
                          <a:cs typeface="Arial" pitchFamily="34" charset="0"/>
                        </a:rPr>
                        <a:t>b</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and </a:t>
                      </a:r>
                      <a:r>
                        <a:rPr kumimoji="0" lang="en-CA" sz="1200" i="1" kern="1200" dirty="0" smtClean="0">
                          <a:solidFill>
                            <a:schemeClr val="dk1"/>
                          </a:solidFill>
                          <a:latin typeface="Arial" pitchFamily="34" charset="0"/>
                          <a:ea typeface="+mn-ea"/>
                          <a:cs typeface="Arial" pitchFamily="34" charset="0"/>
                        </a:rPr>
                        <a:t>c </a:t>
                      </a:r>
                      <a:r>
                        <a:rPr kumimoji="0" lang="en-CA" sz="1200" kern="1200" dirty="0" smtClean="0">
                          <a:solidFill>
                            <a:schemeClr val="dk1"/>
                          </a:solidFill>
                          <a:latin typeface="Arial" pitchFamily="34" charset="0"/>
                          <a:ea typeface="+mn-ea"/>
                          <a:cs typeface="Arial" pitchFamily="34" charset="0"/>
                        </a:rPr>
                        <a:t>are natural numbers) by modelling</a:t>
                      </a:r>
                      <a:r>
                        <a:rPr kumimoji="0" lang="en-CA" sz="1200" i="1"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with concrete materials, by inspection, or</a:t>
                      </a:r>
                      <a:r>
                        <a:rPr kumimoji="0" lang="en-CA" sz="1200" i="1"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by guess and check, with and without the</a:t>
                      </a:r>
                      <a:r>
                        <a:rPr kumimoji="0" lang="en-CA" sz="1200" i="1"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aid of a calculator…</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sz="1200" baseline="0" dirty="0">
                        <a:solidFill>
                          <a:schemeClr val="tx1"/>
                        </a:solidFill>
                        <a:latin typeface="Arial" pitchFamily="34" charset="0"/>
                        <a:cs typeface="Arial" pitchFamily="34" charset="0"/>
                      </a:endParaRPr>
                    </a:p>
                  </a:txBody>
                  <a:tcPr>
                    <a:noFill/>
                  </a:tcPr>
                </a:tc>
                <a:tc>
                  <a:txBody>
                    <a:bodyPr/>
                    <a:lstStyle/>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describe different ways in which algebra can be used in </a:t>
                      </a:r>
                      <a:r>
                        <a:rPr kumimoji="0" lang="en-CA" sz="1200" kern="1200" dirty="0" err="1" smtClean="0">
                          <a:solidFill>
                            <a:schemeClr val="dk1"/>
                          </a:solidFill>
                          <a:latin typeface="Arial" pitchFamily="34" charset="0"/>
                          <a:ea typeface="+mn-ea"/>
                          <a:cs typeface="Arial" pitchFamily="34" charset="0"/>
                        </a:rPr>
                        <a:t>real‑life</a:t>
                      </a:r>
                      <a:r>
                        <a:rPr kumimoji="0" lang="en-CA" sz="1200" kern="1200" dirty="0" smtClean="0">
                          <a:solidFill>
                            <a:schemeClr val="dk1"/>
                          </a:solidFill>
                          <a:latin typeface="Arial" pitchFamily="34" charset="0"/>
                          <a:ea typeface="+mn-ea"/>
                          <a:cs typeface="Arial" pitchFamily="34" charset="0"/>
                        </a:rPr>
                        <a:t> situations (e.g., the value of $5 bills and </a:t>
                      </a:r>
                      <a:r>
                        <a:rPr kumimoji="0" lang="en-CA" sz="1200" kern="1200" dirty="0" err="1" smtClean="0">
                          <a:solidFill>
                            <a:schemeClr val="dk1"/>
                          </a:solidFill>
                          <a:latin typeface="Arial" pitchFamily="34" charset="0"/>
                          <a:ea typeface="+mn-ea"/>
                          <a:cs typeface="Arial" pitchFamily="34" charset="0"/>
                        </a:rPr>
                        <a:t>toonies</a:t>
                      </a:r>
                      <a:r>
                        <a:rPr kumimoji="0" lang="en-CA" sz="1200" kern="1200" dirty="0" smtClean="0">
                          <a:solidFill>
                            <a:schemeClr val="dk1"/>
                          </a:solidFill>
                          <a:latin typeface="Arial" pitchFamily="34" charset="0"/>
                          <a:ea typeface="+mn-ea"/>
                          <a:cs typeface="Arial" pitchFamily="34" charset="0"/>
                        </a:rPr>
                        <a:t> placed in a envelope for fund raising can be represented by the equation </a:t>
                      </a:r>
                      <a:r>
                        <a:rPr kumimoji="0" lang="en-CA" sz="1200" i="1" kern="1200" dirty="0" smtClean="0">
                          <a:solidFill>
                            <a:schemeClr val="dk1"/>
                          </a:solidFill>
                          <a:latin typeface="Arial" pitchFamily="34" charset="0"/>
                          <a:ea typeface="+mn-ea"/>
                          <a:cs typeface="Arial" pitchFamily="34" charset="0"/>
                        </a:rPr>
                        <a:t>v</a:t>
                      </a:r>
                      <a:r>
                        <a:rPr kumimoji="0" lang="en-CA" sz="1200" kern="1200" dirty="0" smtClean="0">
                          <a:solidFill>
                            <a:schemeClr val="dk1"/>
                          </a:solidFill>
                          <a:latin typeface="Arial" pitchFamily="34" charset="0"/>
                          <a:ea typeface="+mn-ea"/>
                          <a:cs typeface="Arial" pitchFamily="34" charset="0"/>
                        </a:rPr>
                        <a:t> = 5</a:t>
                      </a:r>
                      <a:r>
                        <a:rPr kumimoji="0" lang="en-CA" sz="1200" i="1" kern="1200" dirty="0" smtClean="0">
                          <a:solidFill>
                            <a:schemeClr val="dk1"/>
                          </a:solidFill>
                          <a:latin typeface="Arial" pitchFamily="34" charset="0"/>
                          <a:ea typeface="+mn-ea"/>
                          <a:cs typeface="Arial" pitchFamily="34" charset="0"/>
                        </a:rPr>
                        <a:t>f</a:t>
                      </a:r>
                      <a:r>
                        <a:rPr kumimoji="0" lang="en-CA" sz="1200" kern="1200" dirty="0" smtClean="0">
                          <a:solidFill>
                            <a:schemeClr val="dk1"/>
                          </a:solidFill>
                          <a:latin typeface="Arial" pitchFamily="34" charset="0"/>
                          <a:ea typeface="+mn-ea"/>
                          <a:cs typeface="Arial" pitchFamily="34" charset="0"/>
                        </a:rPr>
                        <a:t> + 2</a:t>
                      </a:r>
                      <a:r>
                        <a:rPr kumimoji="0" lang="en-CA" sz="1200" i="1" kern="1200" dirty="0" smtClean="0">
                          <a:solidFill>
                            <a:schemeClr val="dk1"/>
                          </a:solidFill>
                          <a:latin typeface="Arial" pitchFamily="34" charset="0"/>
                          <a:ea typeface="+mn-ea"/>
                          <a:cs typeface="Arial" pitchFamily="34" charset="0"/>
                        </a:rPr>
                        <a:t>t</a:t>
                      </a:r>
                      <a:r>
                        <a:rPr kumimoji="0" lang="en-CA" sz="1200" kern="1200" dirty="0" smtClean="0">
                          <a:solidFill>
                            <a:schemeClr val="dk1"/>
                          </a:solidFill>
                          <a:latin typeface="Arial" pitchFamily="34" charset="0"/>
                          <a:ea typeface="+mn-ea"/>
                          <a:cs typeface="Arial" pitchFamily="34" charset="0"/>
                        </a:rPr>
                        <a:t>)</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model linear relationships using tables of values, graphs, and equations (e.g., the sequence 2, 3, 4, 5, 6, … can be represented by the equation </a:t>
                      </a:r>
                      <a:r>
                        <a:rPr kumimoji="0" lang="en-CA" sz="1200" i="1" kern="1200" dirty="0" smtClean="0">
                          <a:solidFill>
                            <a:schemeClr val="dk1"/>
                          </a:solidFill>
                          <a:latin typeface="Arial" pitchFamily="34" charset="0"/>
                          <a:ea typeface="+mn-ea"/>
                          <a:cs typeface="Arial" pitchFamily="34" charset="0"/>
                        </a:rPr>
                        <a:t>t</a:t>
                      </a:r>
                      <a:r>
                        <a:rPr kumimoji="0" lang="en-CA" sz="1200" kern="1200" dirty="0" smtClean="0">
                          <a:solidFill>
                            <a:schemeClr val="dk1"/>
                          </a:solidFill>
                          <a:latin typeface="Arial" pitchFamily="34" charset="0"/>
                          <a:ea typeface="+mn-ea"/>
                          <a:cs typeface="Arial" pitchFamily="34" charset="0"/>
                        </a:rPr>
                        <a:t> = </a:t>
                      </a:r>
                      <a:r>
                        <a:rPr kumimoji="0" lang="en-CA" sz="1200" i="1" kern="12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+ 1, where </a:t>
                      </a:r>
                      <a:r>
                        <a:rPr kumimoji="0" lang="en-CA" sz="1200" i="1" kern="1200" dirty="0" smtClean="0">
                          <a:solidFill>
                            <a:schemeClr val="dk1"/>
                          </a:solidFill>
                          <a:latin typeface="Arial" pitchFamily="34" charset="0"/>
                          <a:ea typeface="+mn-ea"/>
                          <a:cs typeface="Arial" pitchFamily="34" charset="0"/>
                        </a:rPr>
                        <a:t>n </a:t>
                      </a:r>
                      <a:r>
                        <a:rPr kumimoji="0" lang="en-CA" sz="1200" kern="1200" dirty="0" smtClean="0">
                          <a:solidFill>
                            <a:schemeClr val="dk1"/>
                          </a:solidFill>
                          <a:latin typeface="Arial" pitchFamily="34" charset="0"/>
                          <a:ea typeface="+mn-ea"/>
                          <a:cs typeface="Arial" pitchFamily="34" charset="0"/>
                        </a:rPr>
                        <a:t>represents the term number and </a:t>
                      </a:r>
                      <a:r>
                        <a:rPr kumimoji="0" lang="en-CA" sz="1200" i="1" kern="1200" dirty="0" smtClean="0">
                          <a:solidFill>
                            <a:schemeClr val="dk1"/>
                          </a:solidFill>
                          <a:latin typeface="Arial" pitchFamily="34" charset="0"/>
                          <a:ea typeface="+mn-ea"/>
                          <a:cs typeface="Arial" pitchFamily="34" charset="0"/>
                        </a:rPr>
                        <a:t>t</a:t>
                      </a:r>
                      <a:r>
                        <a:rPr kumimoji="0" lang="en-CA" sz="1200" kern="1200" dirty="0" smtClean="0">
                          <a:solidFill>
                            <a:schemeClr val="dk1"/>
                          </a:solidFill>
                          <a:latin typeface="Arial" pitchFamily="34" charset="0"/>
                          <a:ea typeface="+mn-ea"/>
                          <a:cs typeface="Arial" pitchFamily="34" charset="0"/>
                        </a:rPr>
                        <a:t> represents the term), through investigation using a variety of tools …</a:t>
                      </a:r>
                    </a:p>
                    <a:p>
                      <a:pPr lvl="0">
                        <a:buFont typeface="Arial" pitchFamily="34" charset="0"/>
                        <a:buNone/>
                      </a:pPr>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Leah put $350 in a bank certificate that pays 4% simple interest each year. Make a table of values to show how much the bank certificate is worth after five years, using base ten materials to help you. Represent the relationship using an equation.</a:t>
                      </a:r>
                    </a:p>
                    <a:p>
                      <a:pPr lvl="0">
                        <a:buFont typeface="Arial" pitchFamily="34" charset="0"/>
                        <a:buNone/>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and verify linear equations involving a one-variable term and having solutions that are integers, by using inspection, guess and check, and a “balance” model …</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sz="1200" baseline="0" dirty="0">
                        <a:solidFill>
                          <a:schemeClr val="tx1"/>
                        </a:solidFill>
                        <a:latin typeface="Arial" pitchFamily="34" charset="0"/>
                        <a:cs typeface="Arial" pitchFamily="34" charset="0"/>
                      </a:endParaRPr>
                    </a:p>
                  </a:txBody>
                  <a:tcPr>
                    <a:noFill/>
                  </a:tcPr>
                </a:tc>
              </a:tr>
            </a:tbl>
          </a:graphicData>
        </a:graphic>
      </p:graphicFrame>
      <p:sp>
        <p:nvSpPr>
          <p:cNvPr id="14" name="TextBox 13"/>
          <p:cNvSpPr txBox="1"/>
          <p:nvPr/>
        </p:nvSpPr>
        <p:spPr>
          <a:xfrm>
            <a:off x="6444208" y="6525344"/>
            <a:ext cx="208823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Grade 7/8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25</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552728" cy="584775"/>
          </a:xfrm>
          <a:prstGeom prst="rect">
            <a:avLst/>
          </a:prstGeom>
          <a:noFill/>
        </p:spPr>
        <p:txBody>
          <a:bodyPr wrap="square" rtlCol="0">
            <a:spAutoFit/>
          </a:bodyPr>
          <a:lstStyle/>
          <a:p>
            <a:pPr algn="ctr"/>
            <a:r>
              <a:rPr lang="en-CA" dirty="0" smtClean="0"/>
              <a:t>Data Management and Probability – Specific Expectations</a:t>
            </a:r>
          </a:p>
          <a:p>
            <a:pPr algn="ctr"/>
            <a:r>
              <a:rPr lang="en-CA" sz="1400" dirty="0" smtClean="0"/>
              <a:t>Grade 7/8 – from Mathematics (2005) Curriculum Document</a:t>
            </a:r>
            <a:endParaRPr lang="en-CA" sz="1400" dirty="0"/>
          </a:p>
        </p:txBody>
      </p:sp>
      <p:graphicFrame>
        <p:nvGraphicFramePr>
          <p:cNvPr id="12" name="Table 11"/>
          <p:cNvGraphicFramePr>
            <a:graphicFrameLocks noGrp="1"/>
          </p:cNvGraphicFramePr>
          <p:nvPr/>
        </p:nvGraphicFramePr>
        <p:xfrm>
          <a:off x="539552" y="1484784"/>
          <a:ext cx="7992888" cy="3482712"/>
        </p:xfrm>
        <a:graphic>
          <a:graphicData uri="http://schemas.openxmlformats.org/drawingml/2006/table">
            <a:tbl>
              <a:tblPr firstRow="1" bandRow="1">
                <a:tableStyleId>{073A0DAA-6AF3-43AB-8588-CEC1D06C72B9}</a:tableStyleId>
              </a:tblPr>
              <a:tblGrid>
                <a:gridCol w="3996444"/>
                <a:gridCol w="3996444"/>
              </a:tblGrid>
              <a:tr h="360040">
                <a:tc>
                  <a:txBody>
                    <a:bodyPr/>
                    <a:lstStyle/>
                    <a:p>
                      <a:r>
                        <a:rPr lang="en-CA" sz="1400" baseline="0" dirty="0" smtClean="0">
                          <a:solidFill>
                            <a:schemeClr val="tx1"/>
                          </a:solidFill>
                          <a:latin typeface="Arial" pitchFamily="34" charset="0"/>
                        </a:rPr>
                        <a:t>Grade 7</a:t>
                      </a:r>
                      <a:endParaRPr lang="en-CA" sz="1400" baseline="0" dirty="0">
                        <a:solidFill>
                          <a:schemeClr val="tx1"/>
                        </a:solidFill>
                        <a:latin typeface="Arial" pitchFamily="34" charset="0"/>
                      </a:endParaRP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400" baseline="0" dirty="0" smtClean="0">
                          <a:solidFill>
                            <a:schemeClr val="tx1"/>
                          </a:solidFill>
                          <a:latin typeface="Arial" pitchFamily="34" charset="0"/>
                        </a:rPr>
                        <a:t>Grade 8</a:t>
                      </a:r>
                      <a:endParaRPr lang="en-CA" sz="1400" baseline="0" dirty="0">
                        <a:solidFill>
                          <a:schemeClr val="tx1"/>
                        </a:solidFill>
                        <a:latin typeface="Arial" pitchFamily="34" charset="0"/>
                      </a:endParaRPr>
                    </a:p>
                  </a:txBody>
                  <a:tcPr>
                    <a:noFill/>
                  </a:tcPr>
                </a:tc>
              </a:tr>
              <a:tr h="288032">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CA" sz="1200" b="1" kern="1200" dirty="0" smtClean="0">
                          <a:solidFill>
                            <a:schemeClr val="dk1"/>
                          </a:solidFill>
                          <a:latin typeface="Arial" pitchFamily="34" charset="0"/>
                          <a:ea typeface="+mn-ea"/>
                          <a:cs typeface="+mn-cs"/>
                        </a:rPr>
                        <a:t>Collection and Organization of Data</a:t>
                      </a:r>
                      <a:endParaRPr lang="en-CA" sz="1200" baseline="0" dirty="0">
                        <a:solidFill>
                          <a:schemeClr val="tx1"/>
                        </a:solidFill>
                        <a:latin typeface="Arial" pitchFamily="34" charset="0"/>
                      </a:endParaRPr>
                    </a:p>
                  </a:txBody>
                  <a:tcPr>
                    <a:noFill/>
                  </a:tcPr>
                </a:tc>
                <a:tc hMerge="1">
                  <a:txBody>
                    <a:bodyPr/>
                    <a:lstStyle/>
                    <a:p>
                      <a:endParaRPr lang="en-CA"/>
                    </a:p>
                  </a:txBody>
                  <a:tcPr/>
                </a:tc>
              </a:tr>
              <a:tr h="370840">
                <a:tc>
                  <a:txBody>
                    <a:bodyPr/>
                    <a:lstStyle/>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collect and organize categorical, discrete, or continuous primary data and secondary data (e.g., electronic data from websites such as E-Stat or Census At Schools) and display the data in charts, tables, and graphs (including relative frequency tables and circle graphs) that have appropriate titles, labels (e.g., appropriate units marked on the axes), and scales (e.g., with appropriate increments) that suit the range and distribution of the data, using a variety of tools (e.g., graph paper, spreadsheets, dynamic statistical software)</a:t>
                      </a:r>
                    </a:p>
                    <a:p>
                      <a:pPr lvl="0">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select an appropriate type of graph to represent a set of data, graph the data using technology, and justify the choice of graph (i.e., from types of graphs already studied)</a:t>
                      </a:r>
                      <a:endParaRPr kumimoji="0" lang="en-CA" sz="1200" kern="1200" dirty="0">
                        <a:solidFill>
                          <a:schemeClr val="dk1"/>
                        </a:solidFill>
                        <a:latin typeface="Arial" pitchFamily="34" charset="0"/>
                        <a:ea typeface="+mn-ea"/>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CA" sz="1200" baseline="0" dirty="0">
                        <a:solidFill>
                          <a:schemeClr val="tx1"/>
                        </a:solidFill>
                        <a:latin typeface="Arial" pitchFamily="34" charset="0"/>
                      </a:endParaRPr>
                    </a:p>
                  </a:txBody>
                  <a:tcPr>
                    <a:noFill/>
                  </a:tcPr>
                </a:tc>
              </a:tr>
            </a:tbl>
          </a:graphicData>
        </a:graphic>
      </p:graphicFrame>
      <p:sp>
        <p:nvSpPr>
          <p:cNvPr id="15" name="TextBox 14"/>
          <p:cNvSpPr txBox="1"/>
          <p:nvPr/>
        </p:nvSpPr>
        <p:spPr>
          <a:xfrm>
            <a:off x="6444208" y="6525344"/>
            <a:ext cx="208823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Grade 7/8 Home Page</a:t>
            </a:r>
            <a:endParaRPr lang="en-CA" sz="1000" dirty="0">
              <a:latin typeface="Arial" pitchFamily="34" charset="0"/>
            </a:endParaRPr>
          </a:p>
        </p:txBody>
      </p:sp>
      <p:sp>
        <p:nvSpPr>
          <p:cNvPr id="10" name="Slide Number Placeholder 9"/>
          <p:cNvSpPr>
            <a:spLocks noGrp="1"/>
          </p:cNvSpPr>
          <p:nvPr>
            <p:ph type="sldNum" sz="quarter" idx="12"/>
          </p:nvPr>
        </p:nvSpPr>
        <p:spPr/>
        <p:txBody>
          <a:bodyPr/>
          <a:lstStyle/>
          <a:p>
            <a:fld id="{86DB97E2-CCFF-465E-8C64-E0FA0BF2FEDD}" type="slidenum">
              <a:rPr lang="en-CA" smtClean="0"/>
              <a:pPr/>
              <a:t>26</a:t>
            </a:fld>
            <a:endParaRPr lang="en-CA"/>
          </a:p>
        </p:txBody>
      </p:sp>
      <p:sp>
        <p:nvSpPr>
          <p:cNvPr id="11" name="TextBox 10"/>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624736" cy="584775"/>
          </a:xfrm>
          <a:prstGeom prst="rect">
            <a:avLst/>
          </a:prstGeom>
          <a:noFill/>
        </p:spPr>
        <p:txBody>
          <a:bodyPr wrap="square" rtlCol="0">
            <a:spAutoFit/>
          </a:bodyPr>
          <a:lstStyle/>
          <a:p>
            <a:pPr algn="ctr"/>
            <a:r>
              <a:rPr lang="en-CA" dirty="0" smtClean="0"/>
              <a:t>Data Management and Probability – Specific Expectations</a:t>
            </a:r>
          </a:p>
          <a:p>
            <a:pPr algn="ctr"/>
            <a:r>
              <a:rPr lang="en-CA" sz="1400" dirty="0" smtClean="0"/>
              <a:t>Grade 7/8 – from Mathematics (2005) Curriculum Document</a:t>
            </a:r>
            <a:endParaRPr lang="en-CA" sz="1400" dirty="0"/>
          </a:p>
        </p:txBody>
      </p:sp>
      <p:graphicFrame>
        <p:nvGraphicFramePr>
          <p:cNvPr id="12" name="Table 11"/>
          <p:cNvGraphicFramePr>
            <a:graphicFrameLocks noGrp="1"/>
          </p:cNvGraphicFramePr>
          <p:nvPr/>
        </p:nvGraphicFramePr>
        <p:xfrm>
          <a:off x="539552" y="1484784"/>
          <a:ext cx="7992888" cy="4017640"/>
        </p:xfrm>
        <a:graphic>
          <a:graphicData uri="http://schemas.openxmlformats.org/drawingml/2006/table">
            <a:tbl>
              <a:tblPr firstRow="1" bandRow="1">
                <a:tableStyleId>{073A0DAA-6AF3-43AB-8588-CEC1D06C72B9}</a:tableStyleId>
              </a:tblPr>
              <a:tblGrid>
                <a:gridCol w="3996444"/>
                <a:gridCol w="3996444"/>
              </a:tblGrid>
              <a:tr h="360040">
                <a:tc>
                  <a:txBody>
                    <a:bodyPr/>
                    <a:lstStyle/>
                    <a:p>
                      <a:r>
                        <a:rPr lang="en-CA" sz="1400" baseline="0" dirty="0" smtClean="0">
                          <a:solidFill>
                            <a:schemeClr val="tx1"/>
                          </a:solidFill>
                          <a:latin typeface="Arial" pitchFamily="34" charset="0"/>
                        </a:rPr>
                        <a:t>Grade 7</a:t>
                      </a:r>
                      <a:endParaRPr lang="en-CA" sz="1400" baseline="0" dirty="0">
                        <a:solidFill>
                          <a:schemeClr val="tx1"/>
                        </a:solidFill>
                        <a:latin typeface="Arial" pitchFamily="34" charset="0"/>
                      </a:endParaRP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400" baseline="0" dirty="0" smtClean="0">
                          <a:solidFill>
                            <a:schemeClr val="tx1"/>
                          </a:solidFill>
                          <a:latin typeface="Arial" pitchFamily="34" charset="0"/>
                        </a:rPr>
                        <a:t>Grade 8</a:t>
                      </a:r>
                      <a:endParaRPr lang="en-CA" sz="1400" baseline="0" dirty="0">
                        <a:solidFill>
                          <a:schemeClr val="tx1"/>
                        </a:solidFill>
                        <a:latin typeface="Arial" pitchFamily="34" charset="0"/>
                      </a:endParaRPr>
                    </a:p>
                  </a:txBody>
                  <a:tcPr>
                    <a:noFill/>
                  </a:tcPr>
                </a:tc>
              </a:tr>
              <a:tr h="251440">
                <a:tc gridSpan="2">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CA" sz="1200" b="1" kern="1200" dirty="0" smtClean="0">
                          <a:solidFill>
                            <a:schemeClr val="dk1"/>
                          </a:solidFill>
                          <a:latin typeface="Arial" pitchFamily="34" charset="0"/>
                          <a:ea typeface="+mn-ea"/>
                          <a:cs typeface="+mn-cs"/>
                        </a:rPr>
                        <a:t>Data Relationships</a:t>
                      </a:r>
                      <a:endParaRPr lang="en-CA" sz="1200" baseline="0" dirty="0">
                        <a:solidFill>
                          <a:schemeClr val="tx1"/>
                        </a:solidFill>
                        <a:latin typeface="Arial" pitchFamily="34" charset="0"/>
                      </a:endParaRPr>
                    </a:p>
                  </a:txBody>
                  <a:tcPr>
                    <a:noFill/>
                  </a:tcPr>
                </a:tc>
                <a:tc hMerge="1">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CA" sz="1200" baseline="0" dirty="0">
                        <a:solidFill>
                          <a:schemeClr val="tx1"/>
                        </a:solidFill>
                        <a:latin typeface="Arial" pitchFamily="34" charset="0"/>
                      </a:endParaRPr>
                    </a:p>
                  </a:txBody>
                  <a:tcPr>
                    <a:noFill/>
                  </a:tcPr>
                </a:tc>
              </a:tr>
              <a:tr h="370840">
                <a:tc>
                  <a:txBody>
                    <a:bodyPr/>
                    <a:lstStyle/>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read, interpret, and draw conclusions from primary data (e.g., survey results, measurements, observations) and from secondary data (e.g., temperature data or community data in the newspaper, data from the Internet about populations) presented in charts, tables, and graphs (including relative frequency tables and circle graphs)</a:t>
                      </a:r>
                    </a:p>
                    <a:p>
                      <a:pPr lvl="0">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determine, through investigation, the effect on a measure of central tendency (i.e., mean, median, and mode) of adding or removing a value or values (e.g., changing the value of an outlier may have a significant effect on the mean but no effect on the median) …</a:t>
                      </a:r>
                    </a:p>
                    <a:p>
                      <a:pPr lvl="0">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identify and describe trends, based on the distribution of the data presented in tables and graphs, using informal language</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CA" sz="1200" baseline="0" dirty="0">
                        <a:solidFill>
                          <a:schemeClr val="tx1"/>
                        </a:solidFill>
                        <a:latin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CA" sz="1200" baseline="0" dirty="0">
                        <a:solidFill>
                          <a:schemeClr val="tx1"/>
                        </a:solidFill>
                        <a:latin typeface="Arial" pitchFamily="34" charset="0"/>
                      </a:endParaRPr>
                    </a:p>
                  </a:txBody>
                  <a:tcPr>
                    <a:noFill/>
                  </a:tcPr>
                </a:tc>
              </a:tr>
            </a:tbl>
          </a:graphicData>
        </a:graphic>
      </p:graphicFrame>
      <p:sp>
        <p:nvSpPr>
          <p:cNvPr id="13" name="TextBox 12"/>
          <p:cNvSpPr txBox="1"/>
          <p:nvPr/>
        </p:nvSpPr>
        <p:spPr>
          <a:xfrm>
            <a:off x="6444208" y="6525344"/>
            <a:ext cx="208823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Grade 7/8 Home Page</a:t>
            </a:r>
            <a:endParaRPr lang="en-CA" sz="1000" dirty="0">
              <a:latin typeface="Arial" pitchFamily="34" charset="0"/>
            </a:endParaRPr>
          </a:p>
        </p:txBody>
      </p:sp>
      <p:sp>
        <p:nvSpPr>
          <p:cNvPr id="9" name="Slide Number Placeholder 8"/>
          <p:cNvSpPr>
            <a:spLocks noGrp="1"/>
          </p:cNvSpPr>
          <p:nvPr>
            <p:ph type="sldNum" sz="quarter" idx="12"/>
          </p:nvPr>
        </p:nvSpPr>
        <p:spPr>
          <a:xfrm>
            <a:off x="6732240" y="6492875"/>
            <a:ext cx="2133600" cy="365125"/>
          </a:xfrm>
        </p:spPr>
        <p:txBody>
          <a:bodyPr/>
          <a:lstStyle/>
          <a:p>
            <a:fld id="{86DB97E2-CCFF-465E-8C64-E0FA0BF2FEDD}" type="slidenum">
              <a:rPr lang="en-CA" smtClean="0"/>
              <a:pPr/>
              <a:t>27</a:t>
            </a:fld>
            <a:endParaRPr lang="en-CA" dirty="0"/>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Grade 7 &amp; 8 - Lesson 1 – Choosing a Charity</a:t>
            </a:r>
          </a:p>
          <a:p>
            <a:pPr algn="ctr"/>
            <a:r>
              <a:rPr lang="en-CA" sz="1400" dirty="0" smtClean="0"/>
              <a:t>Lesson Overview</a:t>
            </a:r>
            <a:endParaRPr lang="en-CA" sz="1400" dirty="0"/>
          </a:p>
        </p:txBody>
      </p:sp>
      <p:graphicFrame>
        <p:nvGraphicFramePr>
          <p:cNvPr id="12" name="Table 11"/>
          <p:cNvGraphicFramePr>
            <a:graphicFrameLocks noGrp="1"/>
          </p:cNvGraphicFramePr>
          <p:nvPr/>
        </p:nvGraphicFramePr>
        <p:xfrm>
          <a:off x="539552" y="1484785"/>
          <a:ext cx="7992888" cy="4552987"/>
        </p:xfrm>
        <a:graphic>
          <a:graphicData uri="http://schemas.openxmlformats.org/drawingml/2006/table">
            <a:tbl>
              <a:tblPr firstRow="1" bandRow="1">
                <a:tableStyleId>{073A0DAA-6AF3-43AB-8588-CEC1D06C72B9}</a:tableStyleId>
              </a:tblPr>
              <a:tblGrid>
                <a:gridCol w="7992888"/>
              </a:tblGrid>
              <a:tr h="303561">
                <a:tc>
                  <a:txBody>
                    <a:bodyPr/>
                    <a:lstStyle/>
                    <a:p>
                      <a:r>
                        <a:rPr lang="en-CA" sz="1400" baseline="0" dirty="0" smtClean="0">
                          <a:solidFill>
                            <a:schemeClr val="tx1"/>
                          </a:solidFill>
                          <a:latin typeface="Arial" pitchFamily="34" charset="0"/>
                        </a:rPr>
                        <a:t>Mathematical Process Focus</a:t>
                      </a:r>
                      <a:endParaRPr lang="en-CA" sz="1400" baseline="0" dirty="0">
                        <a:solidFill>
                          <a:schemeClr val="tx1"/>
                        </a:solidFill>
                        <a:latin typeface="Arial" pitchFamily="34" charset="0"/>
                      </a:endParaRPr>
                    </a:p>
                  </a:txBody>
                  <a:tcPr>
                    <a:noFill/>
                  </a:tcPr>
                </a:tc>
              </a:tr>
              <a:tr h="455341">
                <a:tc>
                  <a:txBody>
                    <a:bodyPr/>
                    <a:lstStyle/>
                    <a:p>
                      <a:pPr lvl="0"/>
                      <a:r>
                        <a:rPr kumimoji="0" lang="en-CA" sz="1200" b="1" kern="1200" dirty="0" smtClean="0">
                          <a:solidFill>
                            <a:schemeClr val="dk1"/>
                          </a:solidFill>
                          <a:latin typeface="Arial" pitchFamily="34" charset="0"/>
                          <a:ea typeface="+mn-ea"/>
                          <a:cs typeface="Arial" pitchFamily="34" charset="0"/>
                        </a:rPr>
                        <a:t>Connecting</a:t>
                      </a:r>
                      <a:r>
                        <a:rPr kumimoji="0" lang="en-CA" sz="1200" kern="1200" dirty="0" smtClean="0">
                          <a:solidFill>
                            <a:schemeClr val="dk1"/>
                          </a:solidFill>
                          <a:latin typeface="Arial" pitchFamily="34" charset="0"/>
                          <a:ea typeface="+mn-ea"/>
                          <a:cs typeface="Arial" pitchFamily="34" charset="0"/>
                        </a:rPr>
                        <a:t>: students will make connections between the mathematical concepts they have been learning and applications to financial situations.</a:t>
                      </a:r>
                    </a:p>
                  </a:txBody>
                  <a:tcPr>
                    <a:noFill/>
                  </a:tcPr>
                </a:tc>
              </a:tr>
              <a:tr h="303561">
                <a:tc>
                  <a:txBody>
                    <a:bodyPr/>
                    <a:lstStyle/>
                    <a:p>
                      <a:pPr lvl="0">
                        <a:buFont typeface="Arial" pitchFamily="34" charset="0"/>
                        <a:buNone/>
                      </a:pPr>
                      <a:r>
                        <a:rPr kumimoji="0" lang="en-CA" sz="1400" b="1" kern="1200" dirty="0" smtClean="0">
                          <a:solidFill>
                            <a:schemeClr val="dk1"/>
                          </a:solidFill>
                          <a:latin typeface="Arial" pitchFamily="34" charset="0"/>
                          <a:ea typeface="+mn-ea"/>
                          <a:cs typeface="Arial" pitchFamily="34" charset="0"/>
                        </a:rPr>
                        <a:t>Learning</a:t>
                      </a:r>
                      <a:r>
                        <a:rPr kumimoji="0" lang="en-CA" sz="1400" b="1" kern="1200" baseline="0" dirty="0" smtClean="0">
                          <a:solidFill>
                            <a:schemeClr val="dk1"/>
                          </a:solidFill>
                          <a:latin typeface="Arial" pitchFamily="34" charset="0"/>
                          <a:ea typeface="+mn-ea"/>
                          <a:cs typeface="Arial" pitchFamily="34" charset="0"/>
                        </a:rPr>
                        <a:t> Goals</a:t>
                      </a:r>
                      <a:endParaRPr kumimoji="0" lang="en-CA" sz="1400" b="1" kern="1200" dirty="0">
                        <a:solidFill>
                          <a:schemeClr val="dk1"/>
                        </a:solidFill>
                        <a:latin typeface="Arial" pitchFamily="34" charset="0"/>
                        <a:ea typeface="+mn-ea"/>
                        <a:cs typeface="Arial" pitchFamily="34" charset="0"/>
                      </a:endParaRPr>
                    </a:p>
                  </a:txBody>
                  <a:tcPr>
                    <a:noFill/>
                  </a:tcPr>
                </a:tc>
              </a:tr>
              <a:tr h="1548159">
                <a:tc>
                  <a:txBody>
                    <a:bodyPr/>
                    <a:lstStyle/>
                    <a:p>
                      <a:r>
                        <a:rPr kumimoji="0" lang="en-CA" sz="1200" kern="1200" dirty="0" smtClean="0">
                          <a:solidFill>
                            <a:schemeClr val="dk1"/>
                          </a:solidFill>
                          <a:latin typeface="Arial" pitchFamily="34" charset="0"/>
                          <a:ea typeface="+mn-ea"/>
                          <a:cs typeface="Arial" pitchFamily="34" charset="0"/>
                        </a:rPr>
                        <a:t>At the end of this lesson, students will be able to</a:t>
                      </a:r>
                    </a:p>
                    <a:p>
                      <a:pPr lvl="0"/>
                      <a:r>
                        <a:rPr lang="en-CA" sz="1200" kern="1200" dirty="0" smtClean="0">
                          <a:solidFill>
                            <a:schemeClr val="dk1"/>
                          </a:solidFill>
                          <a:latin typeface="+mn-lt"/>
                          <a:ea typeface="+mn-ea"/>
                          <a:cs typeface="+mn-cs"/>
                        </a:rPr>
                        <a:t>- collect and organize data to determine proportional amounts ;</a:t>
                      </a:r>
                    </a:p>
                    <a:p>
                      <a:pPr lvl="0"/>
                      <a:r>
                        <a:rPr lang="en-CA" sz="1200" kern="1200" dirty="0" smtClean="0">
                          <a:solidFill>
                            <a:schemeClr val="dk1"/>
                          </a:solidFill>
                          <a:latin typeface="+mn-lt"/>
                          <a:ea typeface="+mn-ea"/>
                          <a:cs typeface="+mn-cs"/>
                        </a:rPr>
                        <a:t>- represent data on circle graphs;</a:t>
                      </a:r>
                    </a:p>
                    <a:p>
                      <a:pPr lvl="0"/>
                      <a:r>
                        <a:rPr lang="en-CA" sz="1200" kern="1200" dirty="0" smtClean="0">
                          <a:solidFill>
                            <a:schemeClr val="dk1"/>
                          </a:solidFill>
                          <a:latin typeface="+mn-lt"/>
                          <a:ea typeface="+mn-ea"/>
                          <a:cs typeface="+mn-cs"/>
                        </a:rPr>
                        <a:t>- select tools and strategies to estimate and calculate percent (</a:t>
                      </a:r>
                      <a:r>
                        <a:rPr lang="en-CA" sz="1200" kern="1200" dirty="0" err="1" smtClean="0">
                          <a:solidFill>
                            <a:schemeClr val="dk1"/>
                          </a:solidFill>
                          <a:latin typeface="+mn-lt"/>
                          <a:ea typeface="+mn-ea"/>
                          <a:cs typeface="+mn-cs"/>
                        </a:rPr>
                        <a:t>gr</a:t>
                      </a:r>
                      <a:r>
                        <a:rPr lang="en-CA" sz="1200" kern="1200" dirty="0" smtClean="0">
                          <a:solidFill>
                            <a:schemeClr val="dk1"/>
                          </a:solidFill>
                          <a:latin typeface="+mn-lt"/>
                          <a:ea typeface="+mn-ea"/>
                          <a:cs typeface="+mn-cs"/>
                        </a:rPr>
                        <a:t> 7 to nearest whole; </a:t>
                      </a:r>
                      <a:r>
                        <a:rPr lang="en-CA" sz="1200" kern="1200" dirty="0" err="1" smtClean="0">
                          <a:solidFill>
                            <a:schemeClr val="dk1"/>
                          </a:solidFill>
                          <a:latin typeface="+mn-lt"/>
                          <a:ea typeface="+mn-ea"/>
                          <a:cs typeface="+mn-cs"/>
                        </a:rPr>
                        <a:t>gr</a:t>
                      </a:r>
                      <a:r>
                        <a:rPr lang="en-CA" sz="1200" kern="1200" dirty="0" smtClean="0">
                          <a:solidFill>
                            <a:schemeClr val="dk1"/>
                          </a:solidFill>
                          <a:latin typeface="+mn-lt"/>
                          <a:ea typeface="+mn-ea"/>
                          <a:cs typeface="+mn-cs"/>
                        </a:rPr>
                        <a:t> 8 to one decimal place) and determine degrees to be used on a circle graph;</a:t>
                      </a:r>
                    </a:p>
                    <a:p>
                      <a:pPr lvl="0"/>
                      <a:r>
                        <a:rPr lang="en-CA" sz="1200" kern="1200" dirty="0" smtClean="0">
                          <a:solidFill>
                            <a:schemeClr val="dk1"/>
                          </a:solidFill>
                          <a:latin typeface="+mn-lt"/>
                          <a:ea typeface="+mn-ea"/>
                          <a:cs typeface="+mn-cs"/>
                        </a:rPr>
                        <a:t>- understand that a circle graph represents parts of a whole (100%) and make connections to the relationships in the data</a:t>
                      </a:r>
                    </a:p>
                    <a:p>
                      <a:pPr lvl="0"/>
                      <a:r>
                        <a:rPr lang="en-US" sz="1200" kern="1200" dirty="0" smtClean="0">
                          <a:solidFill>
                            <a:schemeClr val="dk1"/>
                          </a:solidFill>
                          <a:latin typeface="+mn-lt"/>
                          <a:ea typeface="+mn-ea"/>
                          <a:cs typeface="+mn-cs"/>
                        </a:rPr>
                        <a:t>(</a:t>
                      </a:r>
                      <a:r>
                        <a:rPr lang="en-US" sz="1200" kern="1200" dirty="0" err="1" smtClean="0">
                          <a:solidFill>
                            <a:schemeClr val="dk1"/>
                          </a:solidFill>
                          <a:latin typeface="+mn-lt"/>
                          <a:ea typeface="+mn-ea"/>
                          <a:cs typeface="+mn-cs"/>
                        </a:rPr>
                        <a:t>gr</a:t>
                      </a:r>
                      <a:r>
                        <a:rPr lang="en-US" sz="1200" kern="1200" dirty="0" smtClean="0">
                          <a:solidFill>
                            <a:schemeClr val="dk1"/>
                          </a:solidFill>
                          <a:latin typeface="+mn-lt"/>
                          <a:ea typeface="+mn-ea"/>
                          <a:cs typeface="+mn-cs"/>
                        </a:rPr>
                        <a:t> 8) justify the type of graph that best represents a set of data;</a:t>
                      </a:r>
                      <a:endParaRPr lang="en-CA" sz="1200" kern="1200" dirty="0" smtClean="0">
                        <a:solidFill>
                          <a:schemeClr val="dk1"/>
                        </a:solidFill>
                        <a:latin typeface="+mn-lt"/>
                        <a:ea typeface="+mn-ea"/>
                        <a:cs typeface="+mn-cs"/>
                      </a:endParaRPr>
                    </a:p>
                    <a:p>
                      <a:pPr lvl="0"/>
                      <a:r>
                        <a:rPr lang="en-US" sz="1200" kern="1200" dirty="0" smtClean="0">
                          <a:solidFill>
                            <a:schemeClr val="dk1"/>
                          </a:solidFill>
                          <a:latin typeface="+mn-lt"/>
                          <a:ea typeface="+mn-ea"/>
                          <a:cs typeface="+mn-cs"/>
                        </a:rPr>
                        <a:t>- reason about the choice of a charity to support by referencing and discussing the data they represented on circle graphs;</a:t>
                      </a:r>
                      <a:endParaRPr lang="en-CA" sz="1200" kern="1200" dirty="0">
                        <a:solidFill>
                          <a:schemeClr val="dk1"/>
                        </a:solidFill>
                        <a:latin typeface="+mn-lt"/>
                        <a:ea typeface="+mn-ea"/>
                        <a:cs typeface="+mn-cs"/>
                      </a:endParaRPr>
                    </a:p>
                  </a:txBody>
                  <a:tcPr>
                    <a:noFill/>
                  </a:tcPr>
                </a:tc>
              </a:tr>
              <a:tr h="303561">
                <a:tc>
                  <a:txBody>
                    <a:bodyPr/>
                    <a:lstStyle/>
                    <a:p>
                      <a:r>
                        <a:rPr kumimoji="0" lang="en-CA" sz="1400" b="1" kern="1200" dirty="0" smtClean="0">
                          <a:solidFill>
                            <a:schemeClr val="dk1"/>
                          </a:solidFill>
                          <a:latin typeface="Arial" pitchFamily="34" charset="0"/>
                          <a:ea typeface="+mn-ea"/>
                          <a:cs typeface="Arial" pitchFamily="34" charset="0"/>
                        </a:rPr>
                        <a:t>Connections to Financial Literacy</a:t>
                      </a:r>
                      <a:endParaRPr kumimoji="0" lang="en-CA" sz="1400" kern="1200" dirty="0" smtClean="0">
                        <a:solidFill>
                          <a:schemeClr val="dk1"/>
                        </a:solidFill>
                        <a:latin typeface="Arial" pitchFamily="34" charset="0"/>
                        <a:ea typeface="+mn-ea"/>
                        <a:cs typeface="Arial" pitchFamily="34" charset="0"/>
                      </a:endParaRPr>
                    </a:p>
                  </a:txBody>
                  <a:tcPr>
                    <a:noFill/>
                  </a:tcPr>
                </a:tc>
              </a:tr>
              <a:tr h="819614">
                <a:tc>
                  <a:txBody>
                    <a:bodyPr/>
                    <a:lstStyle/>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a:t>
                      </a:r>
                      <a:r>
                        <a:rPr lang="en-US" sz="1200" kern="1200" dirty="0" smtClean="0">
                          <a:solidFill>
                            <a:schemeClr val="dk1"/>
                          </a:solidFill>
                          <a:latin typeface="Arial" pitchFamily="34" charset="0"/>
                          <a:ea typeface="+mn-ea"/>
                          <a:cs typeface="Arial" pitchFamily="34" charset="0"/>
                        </a:rPr>
                        <a:t>build consumer awareness by analyzing dollars spent by charities on expenditures</a:t>
                      </a:r>
                      <a:endParaRPr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lang="en-US" sz="1200" kern="1200" dirty="0" smtClean="0">
                          <a:solidFill>
                            <a:schemeClr val="dk1"/>
                          </a:solidFill>
                          <a:latin typeface="Arial" pitchFamily="34" charset="0"/>
                          <a:ea typeface="+mn-ea"/>
                          <a:cs typeface="Arial" pitchFamily="34" charset="0"/>
                        </a:rPr>
                        <a:t> consider social, ethical and environmental implications of financial decisions</a:t>
                      </a:r>
                      <a:endParaRPr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lang="en-US" sz="1200" kern="1200" dirty="0" smtClean="0">
                          <a:solidFill>
                            <a:schemeClr val="dk1"/>
                          </a:solidFill>
                          <a:latin typeface="Arial" pitchFamily="34" charset="0"/>
                          <a:ea typeface="+mn-ea"/>
                          <a:cs typeface="Arial" pitchFamily="34" charset="0"/>
                        </a:rPr>
                        <a:t> consider their role in active citizenship</a:t>
                      </a:r>
                      <a:endParaRPr lang="en-CA" sz="1200" kern="1200" dirty="0" smtClean="0">
                        <a:solidFill>
                          <a:schemeClr val="dk1"/>
                        </a:solidFill>
                        <a:latin typeface="Arial" pitchFamily="34" charset="0"/>
                        <a:ea typeface="+mn-ea"/>
                        <a:cs typeface="Arial" pitchFamily="34" charset="0"/>
                      </a:endParaRPr>
                    </a:p>
                    <a:p>
                      <a:pPr>
                        <a:buFont typeface="Arial" pitchFamily="34" charset="0"/>
                        <a:buChar char="•"/>
                      </a:pPr>
                      <a:r>
                        <a:rPr lang="en-US" sz="1200" kern="1200" dirty="0" smtClean="0">
                          <a:solidFill>
                            <a:schemeClr val="dk1"/>
                          </a:solidFill>
                          <a:latin typeface="Arial" pitchFamily="34" charset="0"/>
                          <a:ea typeface="+mn-ea"/>
                          <a:cs typeface="Arial" pitchFamily="34" charset="0"/>
                        </a:rPr>
                        <a:t> begin to understand the economy of a small community-based project</a:t>
                      </a:r>
                      <a:endParaRPr kumimoji="0" lang="en-CA" sz="1200" kern="1200" dirty="0">
                        <a:solidFill>
                          <a:schemeClr val="dk1"/>
                        </a:solidFill>
                        <a:latin typeface="Arial" pitchFamily="34" charset="0"/>
                        <a:ea typeface="+mn-ea"/>
                        <a:cs typeface="Arial" pitchFamily="34" charset="0"/>
                      </a:endParaRPr>
                    </a:p>
                  </a:txBody>
                  <a:tcPr>
                    <a:noFill/>
                  </a:tcPr>
                </a:tc>
              </a:tr>
              <a:tr h="303561">
                <a:tc>
                  <a:txBody>
                    <a:bodyPr/>
                    <a:lstStyle/>
                    <a:p>
                      <a:pPr lvl="0">
                        <a:buFont typeface="Arial" pitchFamily="34" charset="0"/>
                        <a:buNone/>
                      </a:pPr>
                      <a:r>
                        <a:rPr kumimoji="0" lang="en-CA" sz="1400" b="1" kern="1200" dirty="0" smtClean="0">
                          <a:solidFill>
                            <a:schemeClr val="dk1"/>
                          </a:solidFill>
                          <a:latin typeface="Arial" pitchFamily="34" charset="0"/>
                          <a:ea typeface="+mn-ea"/>
                          <a:cs typeface="Arial" pitchFamily="34" charset="0"/>
                        </a:rPr>
                        <a:t>Where does this lesson belong?</a:t>
                      </a:r>
                      <a:endParaRPr kumimoji="0" lang="en-CA" sz="1400" b="1" kern="1200" dirty="0">
                        <a:solidFill>
                          <a:schemeClr val="dk1"/>
                        </a:solidFill>
                        <a:latin typeface="Arial" pitchFamily="34" charset="0"/>
                        <a:ea typeface="+mn-ea"/>
                        <a:cs typeface="Arial" pitchFamily="34" charset="0"/>
                      </a:endParaRPr>
                    </a:p>
                  </a:txBody>
                  <a:tcPr>
                    <a:noFill/>
                  </a:tcPr>
                </a:tc>
              </a:tr>
              <a:tr h="499147">
                <a:tc>
                  <a:txBody>
                    <a:bodyPr/>
                    <a:lstStyle/>
                    <a:p>
                      <a:r>
                        <a:rPr kumimoji="0" lang="en-US" sz="1200" b="0" kern="1200" dirty="0" smtClean="0">
                          <a:solidFill>
                            <a:schemeClr val="dk1"/>
                          </a:solidFill>
                          <a:latin typeface="Arial" pitchFamily="34" charset="0"/>
                          <a:ea typeface="+mn-ea"/>
                          <a:cs typeface="Arial" pitchFamily="34" charset="0"/>
                        </a:rPr>
                        <a:t>Students should</a:t>
                      </a:r>
                      <a:r>
                        <a:rPr kumimoji="0" lang="en-US" sz="1200" b="0" kern="1200" baseline="0" dirty="0" smtClean="0">
                          <a:solidFill>
                            <a:schemeClr val="dk1"/>
                          </a:solidFill>
                          <a:latin typeface="Arial" pitchFamily="34" charset="0"/>
                          <a:ea typeface="+mn-ea"/>
                          <a:cs typeface="Arial" pitchFamily="34" charset="0"/>
                        </a:rPr>
                        <a:t> have</a:t>
                      </a:r>
                      <a:endParaRPr kumimoji="0" lang="en-US" sz="1200" b="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US" sz="1200" b="0" kern="1200" dirty="0" smtClean="0">
                          <a:solidFill>
                            <a:schemeClr val="dk1"/>
                          </a:solidFill>
                          <a:latin typeface="Arial" pitchFamily="34" charset="0"/>
                          <a:ea typeface="+mn-ea"/>
                          <a:cs typeface="Arial" pitchFamily="34" charset="0"/>
                        </a:rPr>
                        <a:t>  an understanding of creating circle graphs ,</a:t>
                      </a:r>
                      <a:r>
                        <a:rPr kumimoji="0" lang="en-US" sz="1200" b="0" kern="1200" baseline="0" dirty="0" smtClean="0">
                          <a:solidFill>
                            <a:schemeClr val="dk1"/>
                          </a:solidFill>
                          <a:latin typeface="Arial" pitchFamily="34" charset="0"/>
                          <a:ea typeface="+mn-ea"/>
                          <a:cs typeface="Arial" pitchFamily="34" charset="0"/>
                        </a:rPr>
                        <a:t> analyze data, use protractors</a:t>
                      </a:r>
                      <a:endParaRPr kumimoji="0" lang="en-CA" sz="1200" b="1" kern="1200" dirty="0" smtClean="0">
                        <a:solidFill>
                          <a:schemeClr val="dk1"/>
                        </a:solidFill>
                        <a:latin typeface="Arial" pitchFamily="34" charset="0"/>
                        <a:ea typeface="+mn-ea"/>
                        <a:cs typeface="Arial" pitchFamily="34" charset="0"/>
                      </a:endParaRPr>
                    </a:p>
                  </a:txBody>
                  <a:tcPr>
                    <a:noFill/>
                  </a:tcPr>
                </a:tc>
              </a:tr>
            </a:tbl>
          </a:graphicData>
        </a:graphic>
      </p:graphicFrame>
      <p:sp>
        <p:nvSpPr>
          <p:cNvPr id="9" name="Slide Number Placeholder 8"/>
          <p:cNvSpPr>
            <a:spLocks noGrp="1"/>
          </p:cNvSpPr>
          <p:nvPr>
            <p:ph type="sldNum" sz="quarter" idx="12"/>
          </p:nvPr>
        </p:nvSpPr>
        <p:spPr>
          <a:xfrm>
            <a:off x="6732240" y="6492875"/>
            <a:ext cx="2133600" cy="365125"/>
          </a:xfrm>
        </p:spPr>
        <p:txBody>
          <a:bodyPr/>
          <a:lstStyle/>
          <a:p>
            <a:fld id="{86DB97E2-CCFF-465E-8C64-E0FA0BF2FEDD}" type="slidenum">
              <a:rPr lang="en-CA" smtClean="0"/>
              <a:pPr/>
              <a:t>28</a:t>
            </a:fld>
            <a:endParaRPr lang="en-CA" dirty="0"/>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err="1" smtClean="0">
                <a:latin typeface="Arial" pitchFamily="34" charset="0"/>
                <a:hlinkClick r:id="rId4" action="ppaction://hlinksldjump"/>
              </a:rPr>
              <a:t>Retun</a:t>
            </a:r>
            <a:r>
              <a:rPr lang="en-CA" sz="1000" dirty="0" smtClean="0">
                <a:latin typeface="Arial" pitchFamily="34" charset="0"/>
                <a:hlinkClick r:id="rId4" action="ppaction://hlinksldjump"/>
              </a:rPr>
              <a:t> to Main Menu</a:t>
            </a:r>
            <a:endParaRPr lang="en-CA" sz="1000" dirty="0">
              <a:latin typeface="Arial" pitchFamily="34" charset="0"/>
            </a:endParaRPr>
          </a:p>
        </p:txBody>
      </p:sp>
      <p:sp>
        <p:nvSpPr>
          <p:cNvPr id="11" name="TextBox 10"/>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7/8 Home Page</a:t>
            </a:r>
            <a:endParaRPr lang="en-CA" sz="1000" dirty="0">
              <a:latin typeface="Arial" pitchFamily="34" charset="0"/>
            </a:endParaRPr>
          </a:p>
        </p:txBody>
      </p:sp>
      <p:sp>
        <p:nvSpPr>
          <p:cNvPr id="13" name="TextBox 12"/>
          <p:cNvSpPr txBox="1"/>
          <p:nvPr/>
        </p:nvSpPr>
        <p:spPr>
          <a:xfrm>
            <a:off x="6948264" y="6165304"/>
            <a:ext cx="1584176" cy="246221"/>
          </a:xfrm>
          <a:prstGeom prst="rect">
            <a:avLst/>
          </a:prstGeom>
          <a:solidFill>
            <a:srgbClr val="FFFF00"/>
          </a:solidFill>
        </p:spPr>
        <p:txBody>
          <a:bodyPr wrap="square" rtlCol="0">
            <a:spAutoFit/>
          </a:bodyPr>
          <a:lstStyle/>
          <a:p>
            <a:r>
              <a:rPr lang="en-CA" sz="1000" dirty="0" smtClean="0">
                <a:latin typeface="Arial" pitchFamily="34" charset="0"/>
                <a:hlinkClick r:id="rId6" action="ppaction://hlinksldjump"/>
              </a:rPr>
              <a:t>Return to Lesson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Grade 7 &amp; 8 – Lesson 2 – Budgeting</a:t>
            </a:r>
          </a:p>
          <a:p>
            <a:pPr algn="ctr"/>
            <a:r>
              <a:rPr lang="en-CA" sz="1400" dirty="0" smtClean="0"/>
              <a:t>Lesson Overview</a:t>
            </a:r>
            <a:endParaRPr lang="en-CA" sz="1400" dirty="0"/>
          </a:p>
        </p:txBody>
      </p:sp>
      <p:graphicFrame>
        <p:nvGraphicFramePr>
          <p:cNvPr id="12" name="Table 11"/>
          <p:cNvGraphicFramePr>
            <a:graphicFrameLocks noGrp="1"/>
          </p:cNvGraphicFramePr>
          <p:nvPr/>
        </p:nvGraphicFramePr>
        <p:xfrm>
          <a:off x="539552" y="1484785"/>
          <a:ext cx="7992888" cy="4522039"/>
        </p:xfrm>
        <a:graphic>
          <a:graphicData uri="http://schemas.openxmlformats.org/drawingml/2006/table">
            <a:tbl>
              <a:tblPr firstRow="1" bandRow="1">
                <a:tableStyleId>{073A0DAA-6AF3-43AB-8588-CEC1D06C72B9}</a:tableStyleId>
              </a:tblPr>
              <a:tblGrid>
                <a:gridCol w="7992888"/>
              </a:tblGrid>
              <a:tr h="303611">
                <a:tc>
                  <a:txBody>
                    <a:bodyPr/>
                    <a:lstStyle/>
                    <a:p>
                      <a:r>
                        <a:rPr lang="en-CA" sz="1400" baseline="0" dirty="0" smtClean="0">
                          <a:solidFill>
                            <a:schemeClr val="tx1"/>
                          </a:solidFill>
                          <a:latin typeface="Arial" pitchFamily="34" charset="0"/>
                        </a:rPr>
                        <a:t>Mathematical Process Focus</a:t>
                      </a:r>
                      <a:endParaRPr lang="en-CA" sz="1400" baseline="0" dirty="0">
                        <a:solidFill>
                          <a:schemeClr val="tx1"/>
                        </a:solidFill>
                        <a:latin typeface="Arial" pitchFamily="34" charset="0"/>
                      </a:endParaRPr>
                    </a:p>
                  </a:txBody>
                  <a:tcPr>
                    <a:noFill/>
                  </a:tcPr>
                </a:tc>
              </a:tr>
              <a:tr h="455416">
                <a:tc>
                  <a:txBody>
                    <a:bodyPr/>
                    <a:lstStyle/>
                    <a:p>
                      <a:pPr lvl="0"/>
                      <a:r>
                        <a:rPr kumimoji="0" lang="en-CA" sz="1200" b="1" kern="1200" dirty="0" smtClean="0">
                          <a:solidFill>
                            <a:schemeClr val="dk1"/>
                          </a:solidFill>
                          <a:latin typeface="Arial" pitchFamily="34" charset="0"/>
                          <a:ea typeface="+mn-ea"/>
                          <a:cs typeface="Arial" pitchFamily="34" charset="0"/>
                        </a:rPr>
                        <a:t>Connecting</a:t>
                      </a:r>
                      <a:r>
                        <a:rPr kumimoji="0" lang="en-CA" sz="1200" kern="1200" dirty="0" smtClean="0">
                          <a:solidFill>
                            <a:schemeClr val="dk1"/>
                          </a:solidFill>
                          <a:latin typeface="Arial" pitchFamily="34" charset="0"/>
                          <a:ea typeface="+mn-ea"/>
                          <a:cs typeface="Arial" pitchFamily="34" charset="0"/>
                        </a:rPr>
                        <a:t>: students will make connections between the mathematical concepts they have been learning and applications to financial situations.</a:t>
                      </a:r>
                    </a:p>
                  </a:txBody>
                  <a:tcPr>
                    <a:noFill/>
                  </a:tcPr>
                </a:tc>
              </a:tr>
              <a:tr h="303611">
                <a:tc>
                  <a:txBody>
                    <a:bodyPr/>
                    <a:lstStyle/>
                    <a:p>
                      <a:pPr lvl="0">
                        <a:buFont typeface="Arial" pitchFamily="34" charset="0"/>
                        <a:buNone/>
                      </a:pPr>
                      <a:r>
                        <a:rPr kumimoji="0" lang="en-CA" sz="1400" b="1" kern="1200" dirty="0" smtClean="0">
                          <a:solidFill>
                            <a:schemeClr val="dk1"/>
                          </a:solidFill>
                          <a:latin typeface="Arial" pitchFamily="34" charset="0"/>
                          <a:ea typeface="+mn-ea"/>
                          <a:cs typeface="Arial" pitchFamily="34" charset="0"/>
                        </a:rPr>
                        <a:t>Learning</a:t>
                      </a:r>
                      <a:r>
                        <a:rPr kumimoji="0" lang="en-CA" sz="1400" b="1" kern="1200" baseline="0" dirty="0" smtClean="0">
                          <a:solidFill>
                            <a:schemeClr val="dk1"/>
                          </a:solidFill>
                          <a:latin typeface="Arial" pitchFamily="34" charset="0"/>
                          <a:ea typeface="+mn-ea"/>
                          <a:cs typeface="Arial" pitchFamily="34" charset="0"/>
                        </a:rPr>
                        <a:t> Goals</a:t>
                      </a:r>
                      <a:endParaRPr kumimoji="0" lang="en-CA" sz="1400" b="1" kern="1200" dirty="0">
                        <a:solidFill>
                          <a:schemeClr val="dk1"/>
                        </a:solidFill>
                        <a:latin typeface="Arial" pitchFamily="34" charset="0"/>
                        <a:ea typeface="+mn-ea"/>
                        <a:cs typeface="Arial" pitchFamily="34" charset="0"/>
                      </a:endParaRPr>
                    </a:p>
                  </a:txBody>
                  <a:tcPr>
                    <a:noFill/>
                  </a:tcPr>
                </a:tc>
              </a:tr>
              <a:tr h="819750">
                <a:tc>
                  <a:txBody>
                    <a:bodyPr/>
                    <a:lstStyle/>
                    <a:p>
                      <a:r>
                        <a:rPr kumimoji="0" lang="en-CA" sz="1200" kern="1200" dirty="0" smtClean="0">
                          <a:solidFill>
                            <a:schemeClr val="dk1"/>
                          </a:solidFill>
                          <a:latin typeface="Arial" pitchFamily="34" charset="0"/>
                          <a:ea typeface="+mn-ea"/>
                          <a:cs typeface="Arial" pitchFamily="34" charset="0"/>
                        </a:rPr>
                        <a:t>At the end of this lesson, students will be able to</a:t>
                      </a:r>
                    </a:p>
                    <a:p>
                      <a:pPr lvl="0"/>
                      <a:r>
                        <a:rPr lang="en-CA" sz="1200" kern="1200" dirty="0" smtClean="0">
                          <a:solidFill>
                            <a:schemeClr val="dk1"/>
                          </a:solidFill>
                          <a:latin typeface="+mn-lt"/>
                          <a:ea typeface="+mn-ea"/>
                          <a:cs typeface="+mn-cs"/>
                        </a:rPr>
                        <a:t>- create circle graphs with appropriate titles, labels, and scale using provided data ;</a:t>
                      </a:r>
                    </a:p>
                    <a:p>
                      <a:pPr lvl="0"/>
                      <a:r>
                        <a:rPr lang="en-CA" sz="1200" kern="1200" dirty="0" smtClean="0">
                          <a:solidFill>
                            <a:schemeClr val="dk1"/>
                          </a:solidFill>
                          <a:latin typeface="+mn-lt"/>
                          <a:ea typeface="+mn-ea"/>
                          <a:cs typeface="+mn-cs"/>
                        </a:rPr>
                        <a:t>- estimate the percents and degrees found in circle graphs;</a:t>
                      </a:r>
                    </a:p>
                    <a:p>
                      <a:pPr lvl="0"/>
                      <a:r>
                        <a:rPr lang="en-US" sz="1200" kern="1200" dirty="0" smtClean="0">
                          <a:solidFill>
                            <a:schemeClr val="dk1"/>
                          </a:solidFill>
                          <a:latin typeface="+mn-lt"/>
                          <a:ea typeface="+mn-ea"/>
                          <a:cs typeface="+mn-cs"/>
                        </a:rPr>
                        <a:t>- make sense of the data using estimation and calculations with decimals and percents ;</a:t>
                      </a:r>
                      <a:endParaRPr lang="en-CA" sz="1200" kern="1200" dirty="0" smtClean="0">
                        <a:solidFill>
                          <a:schemeClr val="dk1"/>
                        </a:solidFill>
                        <a:latin typeface="+mn-lt"/>
                        <a:ea typeface="+mn-ea"/>
                        <a:cs typeface="+mn-cs"/>
                      </a:endParaRPr>
                    </a:p>
                    <a:p>
                      <a:pPr lvl="0"/>
                      <a:r>
                        <a:rPr lang="en-US" sz="1200" kern="1200" dirty="0" smtClean="0">
                          <a:solidFill>
                            <a:schemeClr val="dk1"/>
                          </a:solidFill>
                          <a:latin typeface="+mn-lt"/>
                          <a:ea typeface="+mn-ea"/>
                          <a:cs typeface="+mn-cs"/>
                        </a:rPr>
                        <a:t>- solve multi-step problems (e.g., as they identify the relationships implied by the calculations in the spreadsheet and/or create formulas to represent the relationships defined in words);</a:t>
                      </a:r>
                      <a:endParaRPr lang="en-CA" sz="1200" kern="1200" dirty="0" smtClean="0">
                        <a:solidFill>
                          <a:schemeClr val="dk1"/>
                        </a:solidFill>
                        <a:latin typeface="+mn-lt"/>
                        <a:ea typeface="+mn-ea"/>
                        <a:cs typeface="+mn-cs"/>
                      </a:endParaRPr>
                    </a:p>
                    <a:p>
                      <a:pPr lvl="0"/>
                      <a:r>
                        <a:rPr lang="en-US" sz="1200" kern="1200" dirty="0" smtClean="0">
                          <a:solidFill>
                            <a:schemeClr val="dk1"/>
                          </a:solidFill>
                          <a:latin typeface="+mn-lt"/>
                          <a:ea typeface="+mn-ea"/>
                          <a:cs typeface="+mn-cs"/>
                        </a:rPr>
                        <a:t>- reflect on the influence of visual (re)presentation of data and how it influences reasoning (e.g., judgments, arguments) ;</a:t>
                      </a:r>
                      <a:endParaRPr lang="en-CA" sz="1200" kern="1200" dirty="0">
                        <a:solidFill>
                          <a:schemeClr val="dk1"/>
                        </a:solidFill>
                        <a:latin typeface="+mn-lt"/>
                        <a:ea typeface="+mn-ea"/>
                        <a:cs typeface="+mn-cs"/>
                      </a:endParaRPr>
                    </a:p>
                  </a:txBody>
                  <a:tcPr>
                    <a:noFill/>
                  </a:tcPr>
                </a:tc>
              </a:tr>
              <a:tr h="303611">
                <a:tc>
                  <a:txBody>
                    <a:bodyPr/>
                    <a:lstStyle/>
                    <a:p>
                      <a:r>
                        <a:rPr kumimoji="0" lang="en-CA" sz="1400" b="1" kern="1200" dirty="0" smtClean="0">
                          <a:solidFill>
                            <a:schemeClr val="dk1"/>
                          </a:solidFill>
                          <a:latin typeface="Arial" pitchFamily="34" charset="0"/>
                          <a:ea typeface="+mn-ea"/>
                          <a:cs typeface="Arial" pitchFamily="34" charset="0"/>
                        </a:rPr>
                        <a:t>Connections to Financial Literacy</a:t>
                      </a:r>
                      <a:endParaRPr kumimoji="0" lang="en-CA" sz="1400" kern="1200" dirty="0" smtClean="0">
                        <a:solidFill>
                          <a:schemeClr val="dk1"/>
                        </a:solidFill>
                        <a:latin typeface="Arial" pitchFamily="34" charset="0"/>
                        <a:ea typeface="+mn-ea"/>
                        <a:cs typeface="Arial" pitchFamily="34" charset="0"/>
                      </a:endParaRPr>
                    </a:p>
                  </a:txBody>
                  <a:tcPr>
                    <a:noFill/>
                  </a:tcPr>
                </a:tc>
              </a:tr>
              <a:tr h="819750">
                <a:tc>
                  <a:txBody>
                    <a:bodyPr/>
                    <a:lstStyle/>
                    <a:p>
                      <a:pPr lvl="0">
                        <a:buFont typeface="Arial" pitchFamily="34" charset="0"/>
                        <a:buChar char="•"/>
                      </a:pPr>
                      <a:r>
                        <a:rPr kumimoji="0" lang="en-CA" sz="1200" kern="1200" baseline="0" dirty="0" smtClean="0">
                          <a:solidFill>
                            <a:schemeClr val="dk1"/>
                          </a:solidFill>
                          <a:latin typeface="Arial" pitchFamily="34" charset="0"/>
                          <a:ea typeface="+mn-ea"/>
                          <a:cs typeface="Arial" pitchFamily="34" charset="0"/>
                        </a:rPr>
                        <a:t> </a:t>
                      </a:r>
                      <a:r>
                        <a:rPr lang="en-US" sz="1200" kern="1200" dirty="0" smtClean="0">
                          <a:solidFill>
                            <a:schemeClr val="dk1"/>
                          </a:solidFill>
                          <a:latin typeface="Arial" pitchFamily="34" charset="0"/>
                          <a:ea typeface="+mn-ea"/>
                          <a:cs typeface="Arial" pitchFamily="34" charset="0"/>
                        </a:rPr>
                        <a:t>practice financial planning dealing with expenditures, income, and profits </a:t>
                      </a:r>
                      <a:endParaRPr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lang="en-US" sz="1200" kern="1200" dirty="0" smtClean="0">
                          <a:solidFill>
                            <a:schemeClr val="dk1"/>
                          </a:solidFill>
                          <a:latin typeface="Arial" pitchFamily="34" charset="0"/>
                          <a:ea typeface="+mn-ea"/>
                          <a:cs typeface="Arial" pitchFamily="34" charset="0"/>
                        </a:rPr>
                        <a:t> consider social, ethical and environmental implications of financial decisions</a:t>
                      </a:r>
                      <a:endParaRPr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lang="en-US" sz="1200" kern="1200" dirty="0" smtClean="0">
                          <a:solidFill>
                            <a:schemeClr val="dk1"/>
                          </a:solidFill>
                          <a:latin typeface="Arial" pitchFamily="34" charset="0"/>
                          <a:ea typeface="+mn-ea"/>
                          <a:cs typeface="Arial" pitchFamily="34" charset="0"/>
                        </a:rPr>
                        <a:t> consider their role in active citizenship</a:t>
                      </a:r>
                      <a:endParaRPr lang="en-CA" sz="1200" kern="1200" dirty="0" smtClean="0">
                        <a:solidFill>
                          <a:schemeClr val="dk1"/>
                        </a:solidFill>
                        <a:latin typeface="Arial" pitchFamily="34" charset="0"/>
                        <a:ea typeface="+mn-ea"/>
                        <a:cs typeface="Arial" pitchFamily="34" charset="0"/>
                      </a:endParaRPr>
                    </a:p>
                    <a:p>
                      <a:pPr>
                        <a:buFont typeface="Arial" pitchFamily="34" charset="0"/>
                        <a:buChar char="•"/>
                      </a:pPr>
                      <a:r>
                        <a:rPr lang="en-US" sz="1200" kern="1200" dirty="0" smtClean="0">
                          <a:solidFill>
                            <a:schemeClr val="dk1"/>
                          </a:solidFill>
                          <a:latin typeface="Arial" pitchFamily="34" charset="0"/>
                          <a:ea typeface="+mn-ea"/>
                          <a:cs typeface="Arial" pitchFamily="34" charset="0"/>
                        </a:rPr>
                        <a:t> begin to understand the economy of a small community-based project</a:t>
                      </a:r>
                      <a:endParaRPr kumimoji="0" lang="en-CA" sz="1200" kern="1200" dirty="0">
                        <a:solidFill>
                          <a:schemeClr val="dk1"/>
                        </a:solidFill>
                        <a:latin typeface="Arial" pitchFamily="34" charset="0"/>
                        <a:ea typeface="+mn-ea"/>
                        <a:cs typeface="Arial" pitchFamily="34" charset="0"/>
                      </a:endParaRPr>
                    </a:p>
                  </a:txBody>
                  <a:tcPr>
                    <a:noFill/>
                  </a:tcPr>
                </a:tc>
              </a:tr>
              <a:tr h="303611">
                <a:tc>
                  <a:txBody>
                    <a:bodyPr/>
                    <a:lstStyle/>
                    <a:p>
                      <a:pPr lvl="0">
                        <a:buFont typeface="Arial" pitchFamily="34" charset="0"/>
                        <a:buNone/>
                      </a:pPr>
                      <a:r>
                        <a:rPr kumimoji="0" lang="en-CA" sz="1400" b="1" kern="1200" dirty="0" smtClean="0">
                          <a:solidFill>
                            <a:schemeClr val="dk1"/>
                          </a:solidFill>
                          <a:latin typeface="Arial" pitchFamily="34" charset="0"/>
                          <a:ea typeface="+mn-ea"/>
                          <a:cs typeface="Arial" pitchFamily="34" charset="0"/>
                        </a:rPr>
                        <a:t>Where does this lesson belong?</a:t>
                      </a:r>
                      <a:endParaRPr kumimoji="0" lang="en-CA" sz="1400" b="1" kern="1200" dirty="0">
                        <a:solidFill>
                          <a:schemeClr val="dk1"/>
                        </a:solidFill>
                        <a:latin typeface="Arial" pitchFamily="34" charset="0"/>
                        <a:ea typeface="+mn-ea"/>
                        <a:cs typeface="Arial" pitchFamily="34" charset="0"/>
                      </a:endParaRPr>
                    </a:p>
                  </a:txBody>
                  <a:tcPr>
                    <a:noFill/>
                  </a:tcPr>
                </a:tc>
              </a:tr>
              <a:tr h="651079">
                <a:tc>
                  <a:txBody>
                    <a:bodyPr/>
                    <a:lstStyle/>
                    <a:p>
                      <a:r>
                        <a:rPr kumimoji="0" lang="en-US" sz="1200" b="0" kern="1200" dirty="0" smtClean="0">
                          <a:solidFill>
                            <a:schemeClr val="dk1"/>
                          </a:solidFill>
                          <a:latin typeface="Arial" pitchFamily="34" charset="0"/>
                          <a:ea typeface="+mn-ea"/>
                          <a:cs typeface="Arial" pitchFamily="34" charset="0"/>
                        </a:rPr>
                        <a:t>Students should</a:t>
                      </a:r>
                      <a:r>
                        <a:rPr kumimoji="0" lang="en-US" sz="1200" b="0" kern="1200" baseline="0" dirty="0" smtClean="0">
                          <a:solidFill>
                            <a:schemeClr val="dk1"/>
                          </a:solidFill>
                          <a:latin typeface="Arial" pitchFamily="34" charset="0"/>
                          <a:ea typeface="+mn-ea"/>
                          <a:cs typeface="Arial" pitchFamily="34" charset="0"/>
                        </a:rPr>
                        <a:t> be able to</a:t>
                      </a:r>
                    </a:p>
                    <a:p>
                      <a:r>
                        <a:rPr kumimoji="0" lang="en-US" sz="1200" b="0" kern="1200" baseline="0" dirty="0" smtClean="0">
                          <a:solidFill>
                            <a:schemeClr val="dk1"/>
                          </a:solidFill>
                          <a:latin typeface="Arial" pitchFamily="34" charset="0"/>
                          <a:ea typeface="+mn-ea"/>
                          <a:cs typeface="Arial" pitchFamily="34" charset="0"/>
                        </a:rPr>
                        <a:t>- calculate percents; create, read and interpret circle graphs and/or use a spreadsheet/graphing software; add, subtract, and multiply decimal numbers</a:t>
                      </a:r>
                      <a:endParaRPr kumimoji="0" lang="en-CA" sz="1200" b="1" kern="1200" dirty="0" smtClean="0">
                        <a:solidFill>
                          <a:schemeClr val="dk1"/>
                        </a:solidFill>
                        <a:latin typeface="Arial" pitchFamily="34" charset="0"/>
                        <a:ea typeface="+mn-ea"/>
                        <a:cs typeface="Arial" pitchFamily="34" charset="0"/>
                      </a:endParaRPr>
                    </a:p>
                  </a:txBody>
                  <a:tcPr>
                    <a:noFill/>
                  </a:tcPr>
                </a:tc>
              </a:tr>
            </a:tbl>
          </a:graphicData>
        </a:graphic>
      </p:graphicFrame>
      <p:sp>
        <p:nvSpPr>
          <p:cNvPr id="15" name="TextBox 14"/>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7/8 Home Page</a:t>
            </a:r>
            <a:endParaRPr lang="en-CA" sz="1000" dirty="0">
              <a:latin typeface="Arial" pitchFamily="34" charset="0"/>
            </a:endParaRPr>
          </a:p>
        </p:txBody>
      </p:sp>
      <p:sp>
        <p:nvSpPr>
          <p:cNvPr id="9" name="Slide Number Placeholder 8"/>
          <p:cNvSpPr>
            <a:spLocks noGrp="1"/>
          </p:cNvSpPr>
          <p:nvPr>
            <p:ph type="sldNum" sz="quarter" idx="12"/>
          </p:nvPr>
        </p:nvSpPr>
        <p:spPr>
          <a:xfrm>
            <a:off x="10044608" y="6093296"/>
            <a:ext cx="2133600" cy="365125"/>
          </a:xfrm>
        </p:spPr>
        <p:txBody>
          <a:bodyPr/>
          <a:lstStyle/>
          <a:p>
            <a:fld id="{86DB97E2-CCFF-465E-8C64-E0FA0BF2FEDD}" type="slidenum">
              <a:rPr lang="en-CA" smtClean="0"/>
              <a:pPr/>
              <a:t>29</a:t>
            </a:fld>
            <a:endParaRPr lang="en-CA" dirty="0"/>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err="1" smtClean="0">
                <a:latin typeface="Arial" pitchFamily="34" charset="0"/>
                <a:hlinkClick r:id="rId5" action="ppaction://hlinksldjump"/>
              </a:rPr>
              <a:t>eturn</a:t>
            </a:r>
            <a:r>
              <a:rPr lang="en-CA" sz="1000" dirty="0" smtClean="0">
                <a:latin typeface="Arial" pitchFamily="34" charset="0"/>
                <a:hlinkClick r:id="rId5" action="ppaction://hlinksldjump"/>
              </a:rPr>
              <a:t> to Main Menu</a:t>
            </a:r>
            <a:endParaRPr lang="en-CA" sz="1000" dirty="0">
              <a:latin typeface="Arial" pitchFamily="34" charset="0"/>
            </a:endParaRPr>
          </a:p>
        </p:txBody>
      </p:sp>
      <p:sp>
        <p:nvSpPr>
          <p:cNvPr id="11" name="TextBox 10"/>
          <p:cNvSpPr txBox="1"/>
          <p:nvPr/>
        </p:nvSpPr>
        <p:spPr>
          <a:xfrm>
            <a:off x="6948264" y="6165304"/>
            <a:ext cx="1584176" cy="246221"/>
          </a:xfrm>
          <a:prstGeom prst="rect">
            <a:avLst/>
          </a:prstGeom>
          <a:solidFill>
            <a:srgbClr val="FFFF00"/>
          </a:solidFill>
        </p:spPr>
        <p:txBody>
          <a:bodyPr wrap="square" rtlCol="0">
            <a:spAutoFit/>
          </a:bodyPr>
          <a:lstStyle/>
          <a:p>
            <a:r>
              <a:rPr lang="en-CA" sz="1000" dirty="0" smtClean="0">
                <a:latin typeface="Arial" pitchFamily="34" charset="0"/>
                <a:hlinkClick r:id="rId6" action="ppaction://hlinksldjump"/>
              </a:rPr>
              <a:t>Return to Lesson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pic>
        <p:nvPicPr>
          <p:cNvPr id="8" name="Picture 5" descr="OAME-logo-e1303918460546.jpg"/>
          <p:cNvPicPr>
            <a:picLocks noChangeAspect="1"/>
          </p:cNvPicPr>
          <p:nvPr/>
        </p:nvPicPr>
        <p:blipFill>
          <a:blip r:embed="rId4" cstate="print"/>
          <a:srcRect/>
          <a:stretch>
            <a:fillRect/>
          </a:stretch>
        </p:blipFill>
        <p:spPr bwMode="auto">
          <a:xfrm>
            <a:off x="7164388" y="260350"/>
            <a:ext cx="1238250" cy="1096963"/>
          </a:xfrm>
          <a:prstGeom prst="rect">
            <a:avLst/>
          </a:prstGeom>
          <a:noFill/>
          <a:ln w="9525">
            <a:noFill/>
            <a:miter lim="800000"/>
            <a:headEnd/>
            <a:tailEnd/>
          </a:ln>
        </p:spPr>
      </p:pic>
      <p:sp>
        <p:nvSpPr>
          <p:cNvPr id="6" name="Text Box 5"/>
          <p:cNvSpPr txBox="1">
            <a:spLocks noChangeArrowheads="1"/>
          </p:cNvSpPr>
          <p:nvPr/>
        </p:nvSpPr>
        <p:spPr bwMode="auto">
          <a:xfrm>
            <a:off x="539750" y="2024063"/>
            <a:ext cx="8245475" cy="3847207"/>
          </a:xfrm>
          <a:prstGeom prst="rect">
            <a:avLst/>
          </a:prstGeom>
          <a:noFill/>
          <a:ln w="9525">
            <a:noFill/>
            <a:miter lim="800000"/>
            <a:headEnd/>
            <a:tailEnd/>
          </a:ln>
        </p:spPr>
        <p:txBody>
          <a:bodyPr>
            <a:spAutoFit/>
          </a:bodyPr>
          <a:lstStyle/>
          <a:p>
            <a:r>
              <a:rPr lang="en-US" sz="3200" dirty="0">
                <a:latin typeface="Calibri" pitchFamily="34" charset="0"/>
              </a:rPr>
              <a:t>The Ontario Association for Mathematics Education envisions a learning environment where all students do, see, hear, and touch mathematics in a profound and meaningful way. Our association sees the classroom as a community where teachers and students work collaboratively to learn and value mathematics. </a:t>
            </a:r>
          </a:p>
          <a:p>
            <a:endParaRPr lang="en-US" sz="2000" i="1" dirty="0">
              <a:latin typeface="Lucida Sans Unicode" pitchFamily="34" charset="0"/>
            </a:endParaRPr>
          </a:p>
        </p:txBody>
      </p:sp>
      <p:sp>
        <p:nvSpPr>
          <p:cNvPr id="5" name="Slide Number Placeholder 4"/>
          <p:cNvSpPr>
            <a:spLocks noGrp="1"/>
          </p:cNvSpPr>
          <p:nvPr>
            <p:ph type="sldNum" sz="quarter" idx="12"/>
          </p:nvPr>
        </p:nvSpPr>
        <p:spPr/>
        <p:txBody>
          <a:bodyPr/>
          <a:lstStyle/>
          <a:p>
            <a:fld id="{86DB97E2-CCFF-465E-8C64-E0FA0BF2FEDD}" type="slidenum">
              <a:rPr lang="en-CA" smtClean="0"/>
              <a:pPr/>
              <a:t>3</a:t>
            </a:fld>
            <a:endParaRPr lang="en-CA"/>
          </a:p>
        </p:txBody>
      </p:sp>
      <p:sp>
        <p:nvSpPr>
          <p:cNvPr id="7" name="Rectangle 2"/>
          <p:cNvSpPr txBox="1">
            <a:spLocks noChangeArrowheads="1"/>
          </p:cNvSpPr>
          <p:nvPr/>
        </p:nvSpPr>
        <p:spPr>
          <a:xfrm>
            <a:off x="0" y="214290"/>
            <a:ext cx="9144000" cy="1785950"/>
          </a:xfrm>
          <a:prstGeom prst="rect">
            <a:avLst/>
          </a:prstGeom>
        </p:spPr>
        <p:txBody>
          <a:bodyPr vert="horz" anchor="b">
            <a:normAutofit fontScale="97500" lnSpcReduction="10000"/>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Our Vision for</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Learning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Mathematics</a:t>
            </a:r>
            <a:endParaRPr kumimoji="0" lang="en-US" sz="4000" b="1" i="1"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9" name="Rectangle 8"/>
          <p:cNvSpPr/>
          <p:nvPr/>
        </p:nvSpPr>
        <p:spPr>
          <a:xfrm>
            <a:off x="2051720" y="5733256"/>
            <a:ext cx="4572000" cy="646331"/>
          </a:xfrm>
          <a:prstGeom prst="rect">
            <a:avLst/>
          </a:prstGeom>
        </p:spPr>
        <p:txBody>
          <a:bodyPr>
            <a:spAutoFit/>
          </a:bodyPr>
          <a:lstStyle/>
          <a:p>
            <a:pPr algn="ctr"/>
            <a:r>
              <a:rPr lang="en-US" dirty="0" smtClean="0">
                <a:solidFill>
                  <a:srgbClr val="FFFF00"/>
                </a:solidFill>
                <a:latin typeface="Lucida Sans Unicode" pitchFamily="34" charset="0"/>
              </a:rPr>
              <a:t>Vision for Learning Mathematics adopted by OAME</a:t>
            </a:r>
            <a:endParaRPr lang="en-US" dirty="0">
              <a:solidFill>
                <a:srgbClr val="FFFF00"/>
              </a:solidFill>
              <a:latin typeface="Lucida Sans Unicode"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Grade 7 &amp; 8 – Lesson 3 – Budgets on Spreadsheets for Fundraisers</a:t>
            </a:r>
          </a:p>
          <a:p>
            <a:pPr algn="ctr"/>
            <a:r>
              <a:rPr lang="en-CA" sz="1400" dirty="0" smtClean="0"/>
              <a:t>Lesson Overview</a:t>
            </a:r>
            <a:endParaRPr lang="en-CA" sz="1400" dirty="0"/>
          </a:p>
        </p:txBody>
      </p:sp>
      <p:graphicFrame>
        <p:nvGraphicFramePr>
          <p:cNvPr id="12" name="Table 11"/>
          <p:cNvGraphicFramePr>
            <a:graphicFrameLocks noGrp="1"/>
          </p:cNvGraphicFramePr>
          <p:nvPr/>
        </p:nvGraphicFramePr>
        <p:xfrm>
          <a:off x="539552" y="1484785"/>
          <a:ext cx="7992888" cy="4602187"/>
        </p:xfrm>
        <a:graphic>
          <a:graphicData uri="http://schemas.openxmlformats.org/drawingml/2006/table">
            <a:tbl>
              <a:tblPr firstRow="1" bandRow="1">
                <a:tableStyleId>{073A0DAA-6AF3-43AB-8588-CEC1D06C72B9}</a:tableStyleId>
              </a:tblPr>
              <a:tblGrid>
                <a:gridCol w="7992888"/>
              </a:tblGrid>
              <a:tr h="293650">
                <a:tc>
                  <a:txBody>
                    <a:bodyPr/>
                    <a:lstStyle/>
                    <a:p>
                      <a:r>
                        <a:rPr lang="en-CA" sz="1400" baseline="0" dirty="0" smtClean="0">
                          <a:solidFill>
                            <a:schemeClr val="tx1"/>
                          </a:solidFill>
                          <a:latin typeface="Arial" pitchFamily="34" charset="0"/>
                        </a:rPr>
                        <a:t>Mathematical Process Focus</a:t>
                      </a:r>
                      <a:endParaRPr lang="en-CA" sz="1400" baseline="0" dirty="0">
                        <a:solidFill>
                          <a:schemeClr val="tx1"/>
                        </a:solidFill>
                        <a:latin typeface="Arial" pitchFamily="34" charset="0"/>
                      </a:endParaRPr>
                    </a:p>
                  </a:txBody>
                  <a:tcPr>
                    <a:noFill/>
                  </a:tcPr>
                </a:tc>
              </a:tr>
              <a:tr h="440476">
                <a:tc>
                  <a:txBody>
                    <a:bodyPr/>
                    <a:lstStyle/>
                    <a:p>
                      <a:pPr lvl="0"/>
                      <a:r>
                        <a:rPr kumimoji="0" lang="en-CA" sz="1200" b="1" kern="1200" dirty="0" smtClean="0">
                          <a:solidFill>
                            <a:schemeClr val="dk1"/>
                          </a:solidFill>
                          <a:latin typeface="Arial" pitchFamily="34" charset="0"/>
                          <a:ea typeface="+mn-ea"/>
                          <a:cs typeface="Arial" pitchFamily="34" charset="0"/>
                        </a:rPr>
                        <a:t>Connecting</a:t>
                      </a:r>
                      <a:r>
                        <a:rPr kumimoji="0" lang="en-CA" sz="1200" kern="1200" dirty="0" smtClean="0">
                          <a:solidFill>
                            <a:schemeClr val="dk1"/>
                          </a:solidFill>
                          <a:latin typeface="Arial" pitchFamily="34" charset="0"/>
                          <a:ea typeface="+mn-ea"/>
                          <a:cs typeface="Arial" pitchFamily="34" charset="0"/>
                        </a:rPr>
                        <a:t>: students will make connections between the mathematical concepts they have been learning and applications to financial situations.</a:t>
                      </a:r>
                    </a:p>
                  </a:txBody>
                  <a:tcPr>
                    <a:noFill/>
                  </a:tcPr>
                </a:tc>
              </a:tr>
              <a:tr h="293650">
                <a:tc>
                  <a:txBody>
                    <a:bodyPr/>
                    <a:lstStyle/>
                    <a:p>
                      <a:pPr lvl="0">
                        <a:buFont typeface="Arial" pitchFamily="34" charset="0"/>
                        <a:buNone/>
                      </a:pPr>
                      <a:r>
                        <a:rPr kumimoji="0" lang="en-CA" sz="1400" b="1" kern="1200" dirty="0" smtClean="0">
                          <a:solidFill>
                            <a:schemeClr val="dk1"/>
                          </a:solidFill>
                          <a:latin typeface="Arial" pitchFamily="34" charset="0"/>
                          <a:ea typeface="+mn-ea"/>
                          <a:cs typeface="Arial" pitchFamily="34" charset="0"/>
                        </a:rPr>
                        <a:t>Learning</a:t>
                      </a:r>
                      <a:r>
                        <a:rPr kumimoji="0" lang="en-CA" sz="1400" b="1" kern="1200" baseline="0" dirty="0" smtClean="0">
                          <a:solidFill>
                            <a:schemeClr val="dk1"/>
                          </a:solidFill>
                          <a:latin typeface="Arial" pitchFamily="34" charset="0"/>
                          <a:ea typeface="+mn-ea"/>
                          <a:cs typeface="Arial" pitchFamily="34" charset="0"/>
                        </a:rPr>
                        <a:t> Goals</a:t>
                      </a:r>
                      <a:endParaRPr kumimoji="0" lang="en-CA" sz="1400" b="1" kern="1200" dirty="0">
                        <a:solidFill>
                          <a:schemeClr val="dk1"/>
                        </a:solidFill>
                        <a:latin typeface="Arial" pitchFamily="34" charset="0"/>
                        <a:ea typeface="+mn-ea"/>
                        <a:cs typeface="Arial" pitchFamily="34" charset="0"/>
                      </a:endParaRPr>
                    </a:p>
                  </a:txBody>
                  <a:tcPr>
                    <a:noFill/>
                  </a:tcPr>
                </a:tc>
              </a:tr>
              <a:tr h="1673808">
                <a:tc>
                  <a:txBody>
                    <a:bodyPr/>
                    <a:lstStyle/>
                    <a:p>
                      <a:r>
                        <a:rPr kumimoji="0" lang="en-CA" sz="1200" kern="1200" dirty="0" smtClean="0">
                          <a:solidFill>
                            <a:schemeClr val="dk1"/>
                          </a:solidFill>
                          <a:latin typeface="Arial" pitchFamily="34" charset="0"/>
                          <a:ea typeface="+mn-ea"/>
                          <a:cs typeface="Arial" pitchFamily="34" charset="0"/>
                        </a:rPr>
                        <a:t>At the end of this lesson, students will be able to</a:t>
                      </a:r>
                    </a:p>
                    <a:p>
                      <a:pPr lvl="0"/>
                      <a:r>
                        <a:rPr lang="en-US" sz="1200" kern="1200" dirty="0" smtClean="0">
                          <a:solidFill>
                            <a:schemeClr val="dk1"/>
                          </a:solidFill>
                          <a:latin typeface="Arial" pitchFamily="34" charset="0"/>
                          <a:ea typeface="+mn-ea"/>
                          <a:cs typeface="Arial" pitchFamily="34" charset="0"/>
                        </a:rPr>
                        <a:t>- select tools and strategies to solve multi-step problems arising from real-life contexts ;</a:t>
                      </a:r>
                      <a:endParaRPr lang="en-CA" sz="1200" kern="1200" dirty="0" smtClean="0">
                        <a:solidFill>
                          <a:schemeClr val="dk1"/>
                        </a:solidFill>
                        <a:latin typeface="Arial" pitchFamily="34" charset="0"/>
                        <a:ea typeface="+mn-ea"/>
                        <a:cs typeface="Arial" pitchFamily="34" charset="0"/>
                      </a:endParaRPr>
                    </a:p>
                    <a:p>
                      <a:pPr lvl="0"/>
                      <a:r>
                        <a:rPr lang="en-US" sz="1200" kern="1200" dirty="0" smtClean="0">
                          <a:solidFill>
                            <a:schemeClr val="dk1"/>
                          </a:solidFill>
                          <a:latin typeface="Arial" pitchFamily="34" charset="0"/>
                          <a:ea typeface="+mn-ea"/>
                          <a:cs typeface="Arial" pitchFamily="34" charset="0"/>
                        </a:rPr>
                        <a:t>- problem solve (e.g., as they </a:t>
                      </a:r>
                      <a:r>
                        <a:rPr lang="en-US" sz="1200" kern="1200" dirty="0" err="1" smtClean="0">
                          <a:solidFill>
                            <a:schemeClr val="dk1"/>
                          </a:solidFill>
                          <a:latin typeface="Arial" pitchFamily="34" charset="0"/>
                          <a:ea typeface="+mn-ea"/>
                          <a:cs typeface="Arial" pitchFamily="34" charset="0"/>
                        </a:rPr>
                        <a:t>mathematize</a:t>
                      </a:r>
                      <a:r>
                        <a:rPr lang="en-US" sz="1200" kern="1200" dirty="0" smtClean="0">
                          <a:solidFill>
                            <a:schemeClr val="dk1"/>
                          </a:solidFill>
                          <a:latin typeface="Arial" pitchFamily="34" charset="0"/>
                          <a:ea typeface="+mn-ea"/>
                          <a:cs typeface="Arial" pitchFamily="34" charset="0"/>
                        </a:rPr>
                        <a:t> – generalize the relationships implied by the calculations in the spreadsheet and write formulas to make their spreadsheet powerful (i.e., applicable for bigger applications) ;</a:t>
                      </a:r>
                      <a:endParaRPr lang="en-CA" sz="1200" kern="1200" dirty="0" smtClean="0">
                        <a:solidFill>
                          <a:schemeClr val="dk1"/>
                        </a:solidFill>
                        <a:latin typeface="Arial" pitchFamily="34" charset="0"/>
                        <a:ea typeface="+mn-ea"/>
                        <a:cs typeface="Arial" pitchFamily="34" charset="0"/>
                      </a:endParaRPr>
                    </a:p>
                    <a:p>
                      <a:pPr lvl="0"/>
                      <a:r>
                        <a:rPr lang="en-US" sz="1200" kern="1200" dirty="0" smtClean="0">
                          <a:solidFill>
                            <a:schemeClr val="dk1"/>
                          </a:solidFill>
                          <a:latin typeface="Arial" pitchFamily="34" charset="0"/>
                          <a:ea typeface="+mn-ea"/>
                          <a:cs typeface="Arial" pitchFamily="34" charset="0"/>
                        </a:rPr>
                        <a:t>- connect mathematics concepts of building budgets to self (e.g., personal budgets are the same) and to world (e.g., budgets for business);</a:t>
                      </a:r>
                      <a:endParaRPr lang="en-CA" sz="1200" kern="1200" dirty="0" smtClean="0">
                        <a:solidFill>
                          <a:schemeClr val="dk1"/>
                        </a:solidFill>
                        <a:latin typeface="Arial" pitchFamily="34" charset="0"/>
                        <a:ea typeface="+mn-ea"/>
                        <a:cs typeface="Arial" pitchFamily="34" charset="0"/>
                      </a:endParaRPr>
                    </a:p>
                    <a:p>
                      <a:pPr lvl="0"/>
                      <a:r>
                        <a:rPr lang="en-US" sz="1200" kern="1200" dirty="0" smtClean="0">
                          <a:solidFill>
                            <a:schemeClr val="dk1"/>
                          </a:solidFill>
                          <a:latin typeface="Arial" pitchFamily="34" charset="0"/>
                          <a:ea typeface="+mn-ea"/>
                          <a:cs typeface="Arial" pitchFamily="34" charset="0"/>
                        </a:rPr>
                        <a:t>- reason about and model relationships by writing formulas (algebraic expressions) using a math tool (spreadsheet) to calculate important values needed to make the budget ;</a:t>
                      </a:r>
                      <a:endParaRPr lang="en-CA" sz="1200" kern="1200" dirty="0" smtClean="0">
                        <a:solidFill>
                          <a:schemeClr val="dk1"/>
                        </a:solidFill>
                        <a:latin typeface="Arial" pitchFamily="34" charset="0"/>
                        <a:ea typeface="+mn-ea"/>
                        <a:cs typeface="Arial" pitchFamily="34" charset="0"/>
                      </a:endParaRPr>
                    </a:p>
                    <a:p>
                      <a:pPr lvl="0"/>
                      <a:r>
                        <a:rPr lang="en-US" sz="1200" kern="1200" dirty="0" smtClean="0">
                          <a:solidFill>
                            <a:schemeClr val="dk1"/>
                          </a:solidFill>
                          <a:latin typeface="Arial" pitchFamily="34" charset="0"/>
                          <a:ea typeface="+mn-ea"/>
                          <a:cs typeface="Arial" pitchFamily="34" charset="0"/>
                        </a:rPr>
                        <a:t>- represent their budgets on a spreadsheet;</a:t>
                      </a:r>
                      <a:endParaRPr lang="en-CA" sz="1200" kern="1200" dirty="0">
                        <a:solidFill>
                          <a:schemeClr val="dk1"/>
                        </a:solidFill>
                        <a:latin typeface="Arial" pitchFamily="34" charset="0"/>
                        <a:ea typeface="+mn-ea"/>
                        <a:cs typeface="Arial" pitchFamily="34" charset="0"/>
                      </a:endParaRPr>
                    </a:p>
                  </a:txBody>
                  <a:tcPr>
                    <a:noFill/>
                  </a:tcPr>
                </a:tc>
              </a:tr>
              <a:tr h="293650">
                <a:tc>
                  <a:txBody>
                    <a:bodyPr/>
                    <a:lstStyle/>
                    <a:p>
                      <a:r>
                        <a:rPr kumimoji="0" lang="en-CA" sz="1400" b="1" kern="1200" dirty="0" smtClean="0">
                          <a:solidFill>
                            <a:schemeClr val="dk1"/>
                          </a:solidFill>
                          <a:latin typeface="Arial" pitchFamily="34" charset="0"/>
                          <a:ea typeface="+mn-ea"/>
                          <a:cs typeface="Arial" pitchFamily="34" charset="0"/>
                        </a:rPr>
                        <a:t>Connections to Financial Literacy</a:t>
                      </a:r>
                      <a:endParaRPr kumimoji="0" lang="en-CA" sz="1400" kern="1200" dirty="0" smtClean="0">
                        <a:solidFill>
                          <a:schemeClr val="dk1"/>
                        </a:solidFill>
                        <a:latin typeface="Arial" pitchFamily="34" charset="0"/>
                        <a:ea typeface="+mn-ea"/>
                        <a:cs typeface="Arial" pitchFamily="34" charset="0"/>
                      </a:endParaRPr>
                    </a:p>
                  </a:txBody>
                  <a:tcPr>
                    <a:noFill/>
                  </a:tcPr>
                </a:tc>
              </a:tr>
              <a:tr h="548347">
                <a:tc>
                  <a:txBody>
                    <a:bodyPr/>
                    <a:lstStyle/>
                    <a:p>
                      <a:pPr lvl="0">
                        <a:buFont typeface="Arial" pitchFamily="34" charset="0"/>
                        <a:buChar char="•"/>
                      </a:pPr>
                      <a:r>
                        <a:rPr lang="en-US" sz="1200" kern="1200" dirty="0" smtClean="0">
                          <a:solidFill>
                            <a:schemeClr val="dk1"/>
                          </a:solidFill>
                          <a:latin typeface="Arial" pitchFamily="34" charset="0"/>
                          <a:ea typeface="+mn-ea"/>
                          <a:cs typeface="Arial" pitchFamily="34" charset="0"/>
                        </a:rPr>
                        <a:t> engage in financial planning (e.g., budgeting, potential income, expected expenses)</a:t>
                      </a:r>
                      <a:endParaRPr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lang="en-US" sz="1200" kern="1200" dirty="0" smtClean="0">
                          <a:solidFill>
                            <a:schemeClr val="dk1"/>
                          </a:solidFill>
                          <a:latin typeface="Arial" pitchFamily="34" charset="0"/>
                          <a:ea typeface="+mn-ea"/>
                          <a:cs typeface="Arial" pitchFamily="34" charset="0"/>
                        </a:rPr>
                        <a:t> consider social implications of active citizenship (e.g., raising money for charities)</a:t>
                      </a:r>
                      <a:endParaRPr lang="en-CA" sz="1200" kern="1200" dirty="0">
                        <a:solidFill>
                          <a:schemeClr val="dk1"/>
                        </a:solidFill>
                        <a:latin typeface="Arial" pitchFamily="34" charset="0"/>
                        <a:ea typeface="+mn-ea"/>
                        <a:cs typeface="Arial" pitchFamily="34" charset="0"/>
                      </a:endParaRPr>
                    </a:p>
                  </a:txBody>
                  <a:tcPr>
                    <a:noFill/>
                  </a:tcPr>
                </a:tc>
              </a:tr>
              <a:tr h="293650">
                <a:tc>
                  <a:txBody>
                    <a:bodyPr/>
                    <a:lstStyle/>
                    <a:p>
                      <a:pPr lvl="0">
                        <a:buFont typeface="Arial" pitchFamily="34" charset="0"/>
                        <a:buNone/>
                      </a:pPr>
                      <a:r>
                        <a:rPr kumimoji="0" lang="en-CA" sz="1400" b="1" kern="1200" dirty="0" smtClean="0">
                          <a:solidFill>
                            <a:schemeClr val="dk1"/>
                          </a:solidFill>
                          <a:latin typeface="Arial" pitchFamily="34" charset="0"/>
                          <a:ea typeface="+mn-ea"/>
                          <a:cs typeface="Arial" pitchFamily="34" charset="0"/>
                        </a:rPr>
                        <a:t>Where does this lesson belong?</a:t>
                      </a:r>
                      <a:endParaRPr kumimoji="0" lang="en-CA" sz="1400" b="1" kern="1200" dirty="0">
                        <a:solidFill>
                          <a:schemeClr val="dk1"/>
                        </a:solidFill>
                        <a:latin typeface="Arial" pitchFamily="34" charset="0"/>
                        <a:ea typeface="+mn-ea"/>
                        <a:cs typeface="Arial" pitchFamily="34" charset="0"/>
                      </a:endParaRPr>
                    </a:p>
                  </a:txBody>
                  <a:tcPr>
                    <a:noFill/>
                  </a:tcPr>
                </a:tc>
              </a:tr>
              <a:tr h="627263">
                <a:tc>
                  <a:txBody>
                    <a:bodyPr/>
                    <a:lstStyle/>
                    <a:p>
                      <a:r>
                        <a:rPr kumimoji="0" lang="en-US" sz="1200" b="0" kern="1200" dirty="0" smtClean="0">
                          <a:solidFill>
                            <a:schemeClr val="dk1"/>
                          </a:solidFill>
                          <a:latin typeface="Arial" pitchFamily="34" charset="0"/>
                          <a:ea typeface="+mn-ea"/>
                          <a:cs typeface="Arial" pitchFamily="34" charset="0"/>
                        </a:rPr>
                        <a:t>Students should</a:t>
                      </a:r>
                      <a:r>
                        <a:rPr kumimoji="0" lang="en-US" sz="1200" b="0" kern="1200" baseline="0" dirty="0" smtClean="0">
                          <a:solidFill>
                            <a:schemeClr val="dk1"/>
                          </a:solidFill>
                          <a:latin typeface="Arial" pitchFamily="34" charset="0"/>
                          <a:ea typeface="+mn-ea"/>
                          <a:cs typeface="Arial" pitchFamily="34" charset="0"/>
                        </a:rPr>
                        <a:t> be able to</a:t>
                      </a:r>
                    </a:p>
                    <a:p>
                      <a:r>
                        <a:rPr kumimoji="0" lang="en-US" sz="1200" b="0" kern="1200" baseline="0" dirty="0" smtClean="0">
                          <a:solidFill>
                            <a:schemeClr val="dk1"/>
                          </a:solidFill>
                          <a:latin typeface="Arial" pitchFamily="34" charset="0"/>
                          <a:ea typeface="+mn-ea"/>
                          <a:cs typeface="Arial" pitchFamily="34" charset="0"/>
                        </a:rPr>
                        <a:t>- calculate percents of a number, create , read and interpret circle graphs and/or use a spreadsheet/graphing software; add, subtract, multiply decimal numbers, calculate amounts related to income and expenses</a:t>
                      </a:r>
                      <a:endParaRPr kumimoji="0" lang="en-CA" sz="1200" b="1" kern="1200" dirty="0" smtClean="0">
                        <a:solidFill>
                          <a:schemeClr val="dk1"/>
                        </a:solidFill>
                        <a:latin typeface="Arial" pitchFamily="34" charset="0"/>
                        <a:ea typeface="+mn-ea"/>
                        <a:cs typeface="Arial" pitchFamily="34" charset="0"/>
                      </a:endParaRPr>
                    </a:p>
                  </a:txBody>
                  <a:tcPr>
                    <a:noFill/>
                  </a:tcPr>
                </a:tc>
              </a:tr>
            </a:tbl>
          </a:graphicData>
        </a:graphic>
      </p:graphicFrame>
      <p:sp>
        <p:nvSpPr>
          <p:cNvPr id="9" name="Slide Number Placeholder 8"/>
          <p:cNvSpPr>
            <a:spLocks noGrp="1"/>
          </p:cNvSpPr>
          <p:nvPr>
            <p:ph type="sldNum" sz="quarter" idx="12"/>
          </p:nvPr>
        </p:nvSpPr>
        <p:spPr>
          <a:xfrm>
            <a:off x="6732240" y="6492875"/>
            <a:ext cx="2133600" cy="365125"/>
          </a:xfrm>
        </p:spPr>
        <p:txBody>
          <a:bodyPr/>
          <a:lstStyle/>
          <a:p>
            <a:fld id="{86DB97E2-CCFF-465E-8C64-E0FA0BF2FEDD}" type="slidenum">
              <a:rPr lang="en-CA" smtClean="0"/>
              <a:pPr/>
              <a:t>30</a:t>
            </a:fld>
            <a:endParaRPr lang="en-CA" dirty="0"/>
          </a:p>
        </p:txBody>
      </p:sp>
      <p:sp>
        <p:nvSpPr>
          <p:cNvPr id="10" name="TextBox 9"/>
          <p:cNvSpPr txBox="1"/>
          <p:nvPr/>
        </p:nvSpPr>
        <p:spPr>
          <a:xfrm>
            <a:off x="6948264" y="6165304"/>
            <a:ext cx="1584176"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Lesson Menu</a:t>
            </a:r>
            <a:endParaRPr lang="en-CA" sz="1000" dirty="0">
              <a:latin typeface="Arial" pitchFamily="34" charset="0"/>
            </a:endParaRPr>
          </a:p>
        </p:txBody>
      </p:sp>
      <p:sp>
        <p:nvSpPr>
          <p:cNvPr id="11" name="TextBox 10"/>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7/8 Home Page</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Grade 7 &amp; 8 – Lesson 4 – Graphing and Analysing Proposals</a:t>
            </a:r>
          </a:p>
          <a:p>
            <a:pPr algn="ctr"/>
            <a:r>
              <a:rPr lang="en-CA" sz="1400" dirty="0" smtClean="0"/>
              <a:t>Lesson Overview</a:t>
            </a:r>
            <a:endParaRPr lang="en-CA" sz="1400" dirty="0"/>
          </a:p>
        </p:txBody>
      </p:sp>
      <p:graphicFrame>
        <p:nvGraphicFramePr>
          <p:cNvPr id="12" name="Table 11"/>
          <p:cNvGraphicFramePr>
            <a:graphicFrameLocks noGrp="1"/>
          </p:cNvGraphicFramePr>
          <p:nvPr/>
        </p:nvGraphicFramePr>
        <p:xfrm>
          <a:off x="539552" y="1484785"/>
          <a:ext cx="7992888" cy="4693920"/>
        </p:xfrm>
        <a:graphic>
          <a:graphicData uri="http://schemas.openxmlformats.org/drawingml/2006/table">
            <a:tbl>
              <a:tblPr firstRow="1" bandRow="1">
                <a:tableStyleId>{073A0DAA-6AF3-43AB-8588-CEC1D06C72B9}</a:tableStyleId>
              </a:tblPr>
              <a:tblGrid>
                <a:gridCol w="7992888"/>
              </a:tblGrid>
              <a:tr h="293650">
                <a:tc>
                  <a:txBody>
                    <a:bodyPr/>
                    <a:lstStyle/>
                    <a:p>
                      <a:r>
                        <a:rPr lang="en-CA" sz="1400" baseline="0" dirty="0" smtClean="0">
                          <a:solidFill>
                            <a:schemeClr val="tx1"/>
                          </a:solidFill>
                          <a:latin typeface="Arial" pitchFamily="34" charset="0"/>
                        </a:rPr>
                        <a:t>Mathematical Process Focus</a:t>
                      </a:r>
                      <a:endParaRPr lang="en-CA" sz="1400" baseline="0" dirty="0">
                        <a:solidFill>
                          <a:schemeClr val="tx1"/>
                        </a:solidFill>
                        <a:latin typeface="Arial" pitchFamily="34" charset="0"/>
                      </a:endParaRPr>
                    </a:p>
                  </a:txBody>
                  <a:tcPr>
                    <a:noFill/>
                  </a:tcPr>
                </a:tc>
              </a:tr>
              <a:tr h="440476">
                <a:tc>
                  <a:txBody>
                    <a:bodyPr/>
                    <a:lstStyle/>
                    <a:p>
                      <a:pPr lvl="0"/>
                      <a:r>
                        <a:rPr kumimoji="0" lang="en-CA" sz="1200" b="1" kern="1200" dirty="0" smtClean="0">
                          <a:solidFill>
                            <a:schemeClr val="dk1"/>
                          </a:solidFill>
                          <a:latin typeface="Arial" pitchFamily="34" charset="0"/>
                          <a:ea typeface="+mn-ea"/>
                          <a:cs typeface="Arial" pitchFamily="34" charset="0"/>
                        </a:rPr>
                        <a:t>Connecting</a:t>
                      </a:r>
                      <a:r>
                        <a:rPr kumimoji="0" lang="en-CA" sz="1200" kern="1200" dirty="0" smtClean="0">
                          <a:solidFill>
                            <a:schemeClr val="dk1"/>
                          </a:solidFill>
                          <a:latin typeface="Arial" pitchFamily="34" charset="0"/>
                          <a:ea typeface="+mn-ea"/>
                          <a:cs typeface="Arial" pitchFamily="34" charset="0"/>
                        </a:rPr>
                        <a:t>: students will make connections between the mathematical concepts they have been learning and applications to financial situations.</a:t>
                      </a:r>
                    </a:p>
                  </a:txBody>
                  <a:tcPr>
                    <a:noFill/>
                  </a:tcPr>
                </a:tc>
              </a:tr>
              <a:tr h="293650">
                <a:tc>
                  <a:txBody>
                    <a:bodyPr/>
                    <a:lstStyle/>
                    <a:p>
                      <a:pPr lvl="0">
                        <a:buFont typeface="Arial" pitchFamily="34" charset="0"/>
                        <a:buNone/>
                      </a:pPr>
                      <a:r>
                        <a:rPr kumimoji="0" lang="en-CA" sz="1400" b="1" kern="1200" dirty="0" smtClean="0">
                          <a:solidFill>
                            <a:schemeClr val="dk1"/>
                          </a:solidFill>
                          <a:latin typeface="Arial" pitchFamily="34" charset="0"/>
                          <a:ea typeface="+mn-ea"/>
                          <a:cs typeface="Arial" pitchFamily="34" charset="0"/>
                        </a:rPr>
                        <a:t>Learning</a:t>
                      </a:r>
                      <a:r>
                        <a:rPr kumimoji="0" lang="en-CA" sz="1400" b="1" kern="1200" baseline="0" dirty="0" smtClean="0">
                          <a:solidFill>
                            <a:schemeClr val="dk1"/>
                          </a:solidFill>
                          <a:latin typeface="Arial" pitchFamily="34" charset="0"/>
                          <a:ea typeface="+mn-ea"/>
                          <a:cs typeface="Arial" pitchFamily="34" charset="0"/>
                        </a:rPr>
                        <a:t> Goals</a:t>
                      </a:r>
                      <a:endParaRPr kumimoji="0" lang="en-CA" sz="1400" b="1" kern="1200" dirty="0">
                        <a:solidFill>
                          <a:schemeClr val="dk1"/>
                        </a:solidFill>
                        <a:latin typeface="Arial" pitchFamily="34" charset="0"/>
                        <a:ea typeface="+mn-ea"/>
                        <a:cs typeface="Arial" pitchFamily="34" charset="0"/>
                      </a:endParaRPr>
                    </a:p>
                  </a:txBody>
                  <a:tcPr>
                    <a:noFill/>
                  </a:tcPr>
                </a:tc>
              </a:tr>
              <a:tr h="1165447">
                <a:tc>
                  <a:txBody>
                    <a:bodyPr/>
                    <a:lstStyle/>
                    <a:p>
                      <a:r>
                        <a:rPr kumimoji="0" lang="en-CA" sz="1200" kern="1200" dirty="0" smtClean="0">
                          <a:solidFill>
                            <a:schemeClr val="dk1"/>
                          </a:solidFill>
                          <a:latin typeface="Arial" pitchFamily="34" charset="0"/>
                          <a:ea typeface="+mn-ea"/>
                          <a:cs typeface="Arial" pitchFamily="34" charset="0"/>
                        </a:rPr>
                        <a:t>At the end of this lesson, students will be able to</a:t>
                      </a:r>
                    </a:p>
                    <a:p>
                      <a:pPr lvl="0"/>
                      <a:r>
                        <a:rPr lang="en-US" sz="1200" kern="1200" dirty="0" smtClean="0">
                          <a:solidFill>
                            <a:schemeClr val="dk1"/>
                          </a:solidFill>
                          <a:latin typeface="Arial" pitchFamily="34" charset="0"/>
                          <a:ea typeface="+mn-ea"/>
                          <a:cs typeface="Arial" pitchFamily="34" charset="0"/>
                        </a:rPr>
                        <a:t>- represent income and expense data from a spreadsheet as linear graphs</a:t>
                      </a:r>
                      <a:endParaRPr lang="en-CA" sz="1200" kern="1200" dirty="0" smtClean="0">
                        <a:solidFill>
                          <a:schemeClr val="dk1"/>
                        </a:solidFill>
                        <a:latin typeface="Arial" pitchFamily="34" charset="0"/>
                        <a:ea typeface="+mn-ea"/>
                        <a:cs typeface="Arial" pitchFamily="34" charset="0"/>
                      </a:endParaRPr>
                    </a:p>
                    <a:p>
                      <a:pPr lvl="0"/>
                      <a:r>
                        <a:rPr lang="en-US" sz="1200" kern="1200" dirty="0" smtClean="0">
                          <a:solidFill>
                            <a:schemeClr val="dk1"/>
                          </a:solidFill>
                          <a:latin typeface="Arial" pitchFamily="34" charset="0"/>
                          <a:ea typeface="+mn-ea"/>
                          <a:cs typeface="Arial" pitchFamily="34" charset="0"/>
                        </a:rPr>
                        <a:t>- connect income and expense data to algebraic equations </a:t>
                      </a:r>
                      <a:endParaRPr lang="en-CA" sz="1200" kern="1200" dirty="0" smtClean="0">
                        <a:solidFill>
                          <a:schemeClr val="dk1"/>
                        </a:solidFill>
                        <a:latin typeface="Arial" pitchFamily="34" charset="0"/>
                        <a:ea typeface="+mn-ea"/>
                        <a:cs typeface="Arial" pitchFamily="34" charset="0"/>
                      </a:endParaRPr>
                    </a:p>
                    <a:p>
                      <a:pPr lvl="0"/>
                      <a:r>
                        <a:rPr lang="en-US" sz="1200" kern="1200" dirty="0" smtClean="0">
                          <a:solidFill>
                            <a:schemeClr val="dk1"/>
                          </a:solidFill>
                          <a:latin typeface="Arial" pitchFamily="34" charset="0"/>
                          <a:ea typeface="+mn-ea"/>
                          <a:cs typeface="Arial" pitchFamily="34" charset="0"/>
                        </a:rPr>
                        <a:t>- reason and reflect as they pose “what if” questions about the relationships  </a:t>
                      </a:r>
                      <a:endParaRPr lang="en-CA" sz="1200" kern="1200" dirty="0" smtClean="0">
                        <a:solidFill>
                          <a:schemeClr val="dk1"/>
                        </a:solidFill>
                        <a:latin typeface="Arial" pitchFamily="34" charset="0"/>
                        <a:ea typeface="+mn-ea"/>
                        <a:cs typeface="Arial" pitchFamily="34" charset="0"/>
                      </a:endParaRPr>
                    </a:p>
                    <a:p>
                      <a:r>
                        <a:rPr lang="en-US" sz="1200" kern="1200" dirty="0" smtClean="0">
                          <a:solidFill>
                            <a:schemeClr val="dk1"/>
                          </a:solidFill>
                          <a:latin typeface="Arial" pitchFamily="34" charset="0"/>
                          <a:ea typeface="+mn-ea"/>
                          <a:cs typeface="Arial" pitchFamily="34" charset="0"/>
                        </a:rPr>
                        <a:t>- select a tool (e.g., spreadsheet) to adapt income and expense values for the purpose of analyzing their proposal and improving profits</a:t>
                      </a:r>
                      <a:endParaRPr lang="en-CA" sz="1200" kern="1200" dirty="0">
                        <a:solidFill>
                          <a:schemeClr val="dk1"/>
                        </a:solidFill>
                        <a:latin typeface="Arial" pitchFamily="34" charset="0"/>
                        <a:ea typeface="+mn-ea"/>
                        <a:cs typeface="Arial" pitchFamily="34" charset="0"/>
                      </a:endParaRPr>
                    </a:p>
                  </a:txBody>
                  <a:tcPr>
                    <a:noFill/>
                  </a:tcPr>
                </a:tc>
              </a:tr>
              <a:tr h="293650">
                <a:tc>
                  <a:txBody>
                    <a:bodyPr/>
                    <a:lstStyle/>
                    <a:p>
                      <a:r>
                        <a:rPr kumimoji="0" lang="en-CA" sz="1400" b="1" kern="1200" dirty="0" smtClean="0">
                          <a:solidFill>
                            <a:schemeClr val="dk1"/>
                          </a:solidFill>
                          <a:latin typeface="Arial" pitchFamily="34" charset="0"/>
                          <a:ea typeface="+mn-ea"/>
                          <a:cs typeface="Arial" pitchFamily="34" charset="0"/>
                        </a:rPr>
                        <a:t>Connections to Financial Literacy</a:t>
                      </a:r>
                      <a:endParaRPr kumimoji="0" lang="en-CA" sz="1400" kern="1200" dirty="0" smtClean="0">
                        <a:solidFill>
                          <a:schemeClr val="dk1"/>
                        </a:solidFill>
                        <a:latin typeface="Arial" pitchFamily="34" charset="0"/>
                        <a:ea typeface="+mn-ea"/>
                        <a:cs typeface="Arial" pitchFamily="34" charset="0"/>
                      </a:endParaRPr>
                    </a:p>
                  </a:txBody>
                  <a:tcPr>
                    <a:noFill/>
                  </a:tcPr>
                </a:tc>
              </a:tr>
              <a:tr h="548347">
                <a:tc>
                  <a:txBody>
                    <a:bodyPr/>
                    <a:lstStyle/>
                    <a:p>
                      <a:pPr lvl="0">
                        <a:buFont typeface="Arial" pitchFamily="34" charset="0"/>
                        <a:buChar char="•"/>
                      </a:pPr>
                      <a:r>
                        <a:rPr lang="en-US" sz="1200" kern="1200" dirty="0" smtClean="0">
                          <a:solidFill>
                            <a:schemeClr val="dk1"/>
                          </a:solidFill>
                          <a:latin typeface="Arial" pitchFamily="34" charset="0"/>
                          <a:ea typeface="+mn-ea"/>
                          <a:cs typeface="Arial" pitchFamily="34" charset="0"/>
                        </a:rPr>
                        <a:t> use mathematical strategies and tools of financial planning (e.g., budgeting, spending and generating a way to collect money (income)) to synthesize charity fundraising events</a:t>
                      </a:r>
                      <a:endParaRPr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lang="en-US" sz="1200" kern="1200" dirty="0" smtClean="0">
                          <a:solidFill>
                            <a:schemeClr val="dk1"/>
                          </a:solidFill>
                          <a:latin typeface="Arial" pitchFamily="34" charset="0"/>
                          <a:ea typeface="+mn-ea"/>
                          <a:cs typeface="Arial" pitchFamily="34" charset="0"/>
                        </a:rPr>
                        <a:t> represent financial data graphically and adapt decisions to change profit margins</a:t>
                      </a:r>
                      <a:endParaRPr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lang="en-US" sz="1200" kern="1200" dirty="0" smtClean="0">
                          <a:solidFill>
                            <a:schemeClr val="dk1"/>
                          </a:solidFill>
                          <a:latin typeface="Arial" pitchFamily="34" charset="0"/>
                          <a:ea typeface="+mn-ea"/>
                          <a:cs typeface="Arial" pitchFamily="34" charset="0"/>
                        </a:rPr>
                        <a:t> reflect on their roles as active citizens as they </a:t>
                      </a:r>
                      <a:r>
                        <a:rPr lang="en-US" sz="1200" kern="1200" dirty="0" err="1" smtClean="0">
                          <a:solidFill>
                            <a:schemeClr val="dk1"/>
                          </a:solidFill>
                          <a:latin typeface="Arial" pitchFamily="34" charset="0"/>
                          <a:ea typeface="+mn-ea"/>
                          <a:cs typeface="Arial" pitchFamily="34" charset="0"/>
                        </a:rPr>
                        <a:t>analyse</a:t>
                      </a:r>
                      <a:r>
                        <a:rPr lang="en-US" sz="1200" kern="1200" dirty="0" smtClean="0">
                          <a:solidFill>
                            <a:schemeClr val="dk1"/>
                          </a:solidFill>
                          <a:latin typeface="Arial" pitchFamily="34" charset="0"/>
                          <a:ea typeface="+mn-ea"/>
                          <a:cs typeface="Arial" pitchFamily="34" charset="0"/>
                        </a:rPr>
                        <a:t> budget proposals for charity fundraisers </a:t>
                      </a:r>
                      <a:endParaRPr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lang="en-US" sz="1200" kern="1200" dirty="0" smtClean="0">
                          <a:solidFill>
                            <a:schemeClr val="dk1"/>
                          </a:solidFill>
                          <a:latin typeface="Arial" pitchFamily="34" charset="0"/>
                          <a:ea typeface="+mn-ea"/>
                          <a:cs typeface="Arial" pitchFamily="34" charset="0"/>
                        </a:rPr>
                        <a:t> communicate about social and ethical implications of financial decisions to support charities</a:t>
                      </a:r>
                      <a:endParaRPr lang="en-CA" sz="1200" kern="1200" dirty="0">
                        <a:solidFill>
                          <a:schemeClr val="dk1"/>
                        </a:solidFill>
                        <a:latin typeface="Arial" pitchFamily="34" charset="0"/>
                        <a:ea typeface="+mn-ea"/>
                        <a:cs typeface="Arial" pitchFamily="34" charset="0"/>
                      </a:endParaRPr>
                    </a:p>
                  </a:txBody>
                  <a:tcPr>
                    <a:noFill/>
                  </a:tcPr>
                </a:tc>
              </a:tr>
              <a:tr h="293650">
                <a:tc>
                  <a:txBody>
                    <a:bodyPr/>
                    <a:lstStyle/>
                    <a:p>
                      <a:pPr lvl="0">
                        <a:buFont typeface="Arial" pitchFamily="34" charset="0"/>
                        <a:buNone/>
                      </a:pPr>
                      <a:r>
                        <a:rPr kumimoji="0" lang="en-CA" sz="1400" b="1" kern="1200" dirty="0" smtClean="0">
                          <a:solidFill>
                            <a:schemeClr val="dk1"/>
                          </a:solidFill>
                          <a:latin typeface="Arial" pitchFamily="34" charset="0"/>
                          <a:ea typeface="+mn-ea"/>
                          <a:cs typeface="Arial" pitchFamily="34" charset="0"/>
                        </a:rPr>
                        <a:t>Where does this lesson belong?</a:t>
                      </a:r>
                      <a:endParaRPr kumimoji="0" lang="en-CA" sz="1400" b="1" kern="1200" dirty="0">
                        <a:solidFill>
                          <a:schemeClr val="dk1"/>
                        </a:solidFill>
                        <a:latin typeface="Arial" pitchFamily="34" charset="0"/>
                        <a:ea typeface="+mn-ea"/>
                        <a:cs typeface="Arial" pitchFamily="34" charset="0"/>
                      </a:endParaRPr>
                    </a:p>
                  </a:txBody>
                  <a:tcPr>
                    <a:noFill/>
                  </a:tcPr>
                </a:tc>
              </a:tr>
              <a:tr h="627263">
                <a:tc>
                  <a:txBody>
                    <a:bodyPr/>
                    <a:lstStyle/>
                    <a:p>
                      <a:r>
                        <a:rPr kumimoji="0" lang="en-US" sz="1200" b="0" kern="1200" dirty="0" smtClean="0">
                          <a:solidFill>
                            <a:schemeClr val="dk1"/>
                          </a:solidFill>
                          <a:latin typeface="Arial" pitchFamily="34" charset="0"/>
                          <a:ea typeface="+mn-ea"/>
                          <a:cs typeface="Arial" pitchFamily="34" charset="0"/>
                        </a:rPr>
                        <a:t>Students should</a:t>
                      </a:r>
                      <a:r>
                        <a:rPr kumimoji="0" lang="en-US" sz="1200" b="0" kern="1200" baseline="0" dirty="0" smtClean="0">
                          <a:solidFill>
                            <a:schemeClr val="dk1"/>
                          </a:solidFill>
                          <a:latin typeface="Arial" pitchFamily="34" charset="0"/>
                          <a:ea typeface="+mn-ea"/>
                          <a:cs typeface="Arial" pitchFamily="34" charset="0"/>
                        </a:rPr>
                        <a:t> be able to</a:t>
                      </a:r>
                    </a:p>
                    <a:p>
                      <a:pPr>
                        <a:buFontTx/>
                        <a:buChar char="-"/>
                      </a:pPr>
                      <a:r>
                        <a:rPr kumimoji="0" lang="en-US" sz="1200" b="0" kern="1200" baseline="0" dirty="0" smtClean="0">
                          <a:solidFill>
                            <a:schemeClr val="dk1"/>
                          </a:solidFill>
                          <a:latin typeface="Arial" pitchFamily="34" charset="0"/>
                          <a:ea typeface="+mn-ea"/>
                          <a:cs typeface="Arial" pitchFamily="34" charset="0"/>
                        </a:rPr>
                        <a:t> make a spreadsheet, change values on a spreadsheet and track the changes</a:t>
                      </a:r>
                    </a:p>
                    <a:p>
                      <a:pPr>
                        <a:buFontTx/>
                        <a:buChar char="-"/>
                      </a:pPr>
                      <a:r>
                        <a:rPr kumimoji="0" lang="en-US" sz="1200" b="0" kern="1200" baseline="0" dirty="0" smtClean="0">
                          <a:solidFill>
                            <a:schemeClr val="dk1"/>
                          </a:solidFill>
                          <a:latin typeface="Arial" pitchFamily="34" charset="0"/>
                          <a:ea typeface="+mn-ea"/>
                          <a:cs typeface="Arial" pitchFamily="34" charset="0"/>
                        </a:rPr>
                        <a:t> connect equations to description of relationships and graphs</a:t>
                      </a:r>
                    </a:p>
                    <a:p>
                      <a:pPr>
                        <a:buFontTx/>
                        <a:buNone/>
                      </a:pPr>
                      <a:r>
                        <a:rPr kumimoji="0" lang="en-US" sz="1200" b="0" kern="1200" baseline="0" dirty="0" smtClean="0">
                          <a:solidFill>
                            <a:schemeClr val="dk1"/>
                          </a:solidFill>
                          <a:latin typeface="Arial" pitchFamily="34" charset="0"/>
                          <a:ea typeface="+mn-ea"/>
                          <a:cs typeface="Arial" pitchFamily="34" charset="0"/>
                        </a:rPr>
                        <a:t>- graph lines from equations</a:t>
                      </a:r>
                      <a:endParaRPr kumimoji="0" lang="en-CA" sz="1200" b="1" kern="1200" dirty="0" smtClean="0">
                        <a:solidFill>
                          <a:schemeClr val="dk1"/>
                        </a:solidFill>
                        <a:latin typeface="Arial" pitchFamily="34" charset="0"/>
                        <a:ea typeface="+mn-ea"/>
                        <a:cs typeface="Arial" pitchFamily="34" charset="0"/>
                      </a:endParaRPr>
                    </a:p>
                  </a:txBody>
                  <a:tcPr>
                    <a:noFill/>
                  </a:tcPr>
                </a:tc>
              </a:tr>
            </a:tbl>
          </a:graphicData>
        </a:graphic>
      </p:graphicFrame>
      <p:sp>
        <p:nvSpPr>
          <p:cNvPr id="9" name="Slide Number Placeholder 8"/>
          <p:cNvSpPr>
            <a:spLocks noGrp="1"/>
          </p:cNvSpPr>
          <p:nvPr>
            <p:ph type="sldNum" sz="quarter" idx="12"/>
          </p:nvPr>
        </p:nvSpPr>
        <p:spPr>
          <a:xfrm>
            <a:off x="6732240" y="6492875"/>
            <a:ext cx="2133600" cy="365125"/>
          </a:xfrm>
        </p:spPr>
        <p:txBody>
          <a:bodyPr/>
          <a:lstStyle/>
          <a:p>
            <a:fld id="{86DB97E2-CCFF-465E-8C64-E0FA0BF2FEDD}" type="slidenum">
              <a:rPr lang="en-CA" smtClean="0"/>
              <a:pPr/>
              <a:t>31</a:t>
            </a:fld>
            <a:endParaRPr lang="en-CA" dirty="0"/>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err="1" smtClean="0">
                <a:latin typeface="Arial" pitchFamily="34" charset="0"/>
                <a:hlinkClick r:id="rId4" action="ppaction://hlinksldjump"/>
              </a:rPr>
              <a:t>Rturn</a:t>
            </a:r>
            <a:r>
              <a:rPr lang="en-CA" sz="1000" dirty="0" smtClean="0">
                <a:latin typeface="Arial" pitchFamily="34" charset="0"/>
                <a:hlinkClick r:id="rId4" action="ppaction://hlinksldjump"/>
              </a:rPr>
              <a:t> to Main Menu</a:t>
            </a:r>
            <a:endParaRPr lang="en-CA" sz="1000" dirty="0">
              <a:latin typeface="Arial" pitchFamily="34" charset="0"/>
            </a:endParaRPr>
          </a:p>
        </p:txBody>
      </p:sp>
      <p:sp>
        <p:nvSpPr>
          <p:cNvPr id="11" name="TextBox 10"/>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7/8 Home Page</a:t>
            </a:r>
            <a:endParaRPr lang="en-CA" sz="1000" dirty="0">
              <a:latin typeface="Arial" pitchFamily="34" charset="0"/>
            </a:endParaRPr>
          </a:p>
        </p:txBody>
      </p:sp>
      <p:sp>
        <p:nvSpPr>
          <p:cNvPr id="13" name="TextBox 12"/>
          <p:cNvSpPr txBox="1"/>
          <p:nvPr/>
        </p:nvSpPr>
        <p:spPr>
          <a:xfrm>
            <a:off x="6948264" y="6165304"/>
            <a:ext cx="1584176" cy="246221"/>
          </a:xfrm>
          <a:prstGeom prst="rect">
            <a:avLst/>
          </a:prstGeom>
          <a:solidFill>
            <a:srgbClr val="FFFF00"/>
          </a:solidFill>
        </p:spPr>
        <p:txBody>
          <a:bodyPr wrap="square" rtlCol="0">
            <a:spAutoFit/>
          </a:bodyPr>
          <a:lstStyle/>
          <a:p>
            <a:r>
              <a:rPr lang="en-CA" sz="1000" dirty="0" smtClean="0">
                <a:latin typeface="Arial" pitchFamily="34" charset="0"/>
                <a:hlinkClick r:id="rId6" action="ppaction://hlinksldjump"/>
              </a:rPr>
              <a:t>Return to Lesson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800219"/>
          </a:xfrm>
          <a:prstGeom prst="rect">
            <a:avLst/>
          </a:prstGeom>
          <a:noFill/>
        </p:spPr>
        <p:txBody>
          <a:bodyPr wrap="square" rtlCol="0">
            <a:spAutoFit/>
          </a:bodyPr>
          <a:lstStyle/>
          <a:p>
            <a:pPr algn="ctr"/>
            <a:r>
              <a:rPr lang="en-CA" dirty="0" smtClean="0"/>
              <a:t>Overall Expectations</a:t>
            </a:r>
          </a:p>
          <a:p>
            <a:pPr algn="ctr"/>
            <a:r>
              <a:rPr lang="en-CA" sz="1400" dirty="0" smtClean="0"/>
              <a:t>Grade 9 Applied and Academic</a:t>
            </a:r>
          </a:p>
          <a:p>
            <a:pPr algn="ctr"/>
            <a:r>
              <a:rPr lang="en-CA" sz="1400" dirty="0" smtClean="0"/>
              <a:t> – from Mathematics (2005) Curriculum Document</a:t>
            </a:r>
            <a:endParaRPr lang="en-CA" sz="1400" dirty="0"/>
          </a:p>
        </p:txBody>
      </p:sp>
      <p:graphicFrame>
        <p:nvGraphicFramePr>
          <p:cNvPr id="12" name="Table 11"/>
          <p:cNvGraphicFramePr>
            <a:graphicFrameLocks noGrp="1"/>
          </p:cNvGraphicFramePr>
          <p:nvPr/>
        </p:nvGraphicFramePr>
        <p:xfrm>
          <a:off x="539552" y="1452736"/>
          <a:ext cx="7992888" cy="5004048"/>
        </p:xfrm>
        <a:graphic>
          <a:graphicData uri="http://schemas.openxmlformats.org/drawingml/2006/table">
            <a:tbl>
              <a:tblPr firstRow="1" bandRow="1">
                <a:tableStyleId>{073A0DAA-6AF3-43AB-8588-CEC1D06C72B9}</a:tableStyleId>
              </a:tblPr>
              <a:tblGrid>
                <a:gridCol w="4104456"/>
                <a:gridCol w="3888432"/>
              </a:tblGrid>
              <a:tr h="240235">
                <a:tc>
                  <a:txBody>
                    <a:bodyPr/>
                    <a:lstStyle/>
                    <a:p>
                      <a:r>
                        <a:rPr lang="en-CA" sz="1300" baseline="0" dirty="0" smtClean="0">
                          <a:solidFill>
                            <a:schemeClr val="tx1"/>
                          </a:solidFill>
                          <a:latin typeface="Arial" pitchFamily="34" charset="0"/>
                        </a:rPr>
                        <a:t>Grade 9 Applied</a:t>
                      </a:r>
                      <a:endParaRPr lang="en-CA" sz="1300" baseline="0" dirty="0">
                        <a:solidFill>
                          <a:schemeClr val="tx1"/>
                        </a:solidFill>
                        <a:latin typeface="Arial" pitchFamily="34" charset="0"/>
                      </a:endParaRPr>
                    </a:p>
                  </a:txBody>
                  <a:tcPr>
                    <a:noFill/>
                  </a:tcPr>
                </a:tc>
                <a:tc>
                  <a:txBody>
                    <a:bodyPr/>
                    <a:lstStyle/>
                    <a:p>
                      <a:r>
                        <a:rPr lang="en-CA" sz="1300" baseline="0" dirty="0" smtClean="0">
                          <a:solidFill>
                            <a:schemeClr val="tx1"/>
                          </a:solidFill>
                          <a:latin typeface="Arial" pitchFamily="34" charset="0"/>
                        </a:rPr>
                        <a:t>Grade 9 Academic</a:t>
                      </a:r>
                      <a:endParaRPr lang="en-CA" sz="1300" baseline="0" dirty="0">
                        <a:solidFill>
                          <a:schemeClr val="tx1"/>
                        </a:solidFill>
                        <a:latin typeface="Arial" pitchFamily="34" charset="0"/>
                      </a:endParaRPr>
                    </a:p>
                  </a:txBody>
                  <a:tcPr>
                    <a:noFill/>
                  </a:tcPr>
                </a:tc>
              </a:tr>
              <a:tr h="246544">
                <a:tc>
                  <a:txBody>
                    <a:bodyPr/>
                    <a:lstStyle/>
                    <a:p>
                      <a:pPr lvl="0">
                        <a:buFont typeface="Arial" pitchFamily="34" charset="0"/>
                        <a:buNone/>
                      </a:pPr>
                      <a:r>
                        <a:rPr lang="en-CA" sz="1400" b="1" u="none" baseline="0" dirty="0" smtClean="0">
                          <a:solidFill>
                            <a:schemeClr val="tx1"/>
                          </a:solidFill>
                          <a:uFillTx/>
                          <a:latin typeface="Arial" pitchFamily="34" charset="0"/>
                          <a:cs typeface="Arial" pitchFamily="34" charset="0"/>
                        </a:rPr>
                        <a:t>Number Sense and Algebra</a:t>
                      </a:r>
                      <a:endParaRPr lang="en-CA" sz="1400" b="1" u="none" baseline="0" dirty="0">
                        <a:solidFill>
                          <a:schemeClr val="tx1"/>
                        </a:solidFill>
                        <a:uFillTx/>
                        <a:latin typeface="Arial" pitchFamily="34" charset="0"/>
                        <a:cs typeface="Arial" pitchFamily="34" charset="0"/>
                      </a:endParaRPr>
                    </a:p>
                  </a:txBody>
                  <a:tcPr>
                    <a:noFill/>
                  </a:tcPr>
                </a:tc>
                <a:tc>
                  <a:txBody>
                    <a:bodyPr/>
                    <a:lstStyle/>
                    <a:p>
                      <a:pPr lvl="0"/>
                      <a:endParaRPr lang="en-CA" sz="1300" u="dottedHeavy" baseline="0" dirty="0">
                        <a:solidFill>
                          <a:schemeClr val="bg1"/>
                        </a:solidFill>
                        <a:uFillTx/>
                        <a:latin typeface="Arial" pitchFamily="34" charset="0"/>
                      </a:endParaRPr>
                    </a:p>
                  </a:txBody>
                  <a:tcPr>
                    <a:noFill/>
                  </a:tcPr>
                </a:tc>
              </a:tr>
              <a:tr h="301784">
                <a:tc>
                  <a:txBody>
                    <a:bodyPr/>
                    <a:lstStyle/>
                    <a:p>
                      <a:pPr lvl="0">
                        <a:buFont typeface="Arial" pitchFamily="34" charset="0"/>
                        <a:buChar char="•"/>
                      </a:pPr>
                      <a:r>
                        <a:rPr lang="en-CA" sz="1300" u="none" baseline="0" dirty="0" smtClean="0">
                          <a:solidFill>
                            <a:schemeClr val="tx1"/>
                          </a:solidFill>
                          <a:uFillTx/>
                          <a:latin typeface="Arial" pitchFamily="34" charset="0"/>
                          <a:cs typeface="Arial" pitchFamily="34" charset="0"/>
                        </a:rPr>
                        <a:t> </a:t>
                      </a:r>
                      <a:r>
                        <a:rPr lang="en-CA" sz="1300" u="none" baseline="0" dirty="0" smtClean="0">
                          <a:solidFill>
                            <a:schemeClr val="tx1"/>
                          </a:solidFill>
                          <a:uFillTx/>
                          <a:latin typeface="Arial" pitchFamily="34" charset="0"/>
                          <a:cs typeface="Arial" pitchFamily="34" charset="0"/>
                          <a:hlinkClick r:id="rId4" action="ppaction://hlinksldjump"/>
                        </a:rPr>
                        <a:t>solve problems involving proportional reasoning</a:t>
                      </a:r>
                      <a:endParaRPr lang="en-CA" sz="1300" u="none" baseline="0" dirty="0">
                        <a:solidFill>
                          <a:schemeClr val="tx1"/>
                        </a:solidFill>
                        <a:uFillTx/>
                        <a:latin typeface="Arial" pitchFamily="34" charset="0"/>
                        <a:cs typeface="Arial" pitchFamily="34" charset="0"/>
                      </a:endParaRPr>
                    </a:p>
                  </a:txBody>
                  <a:tcPr>
                    <a:noFill/>
                  </a:tcPr>
                </a:tc>
                <a:tc>
                  <a:txBody>
                    <a:bodyPr/>
                    <a:lstStyle/>
                    <a:p>
                      <a:pPr lvl="0"/>
                      <a:endParaRPr lang="en-CA" sz="1300" u="dottedHeavy" baseline="0" dirty="0">
                        <a:solidFill>
                          <a:schemeClr val="bg1"/>
                        </a:solidFill>
                        <a:uFillTx/>
                        <a:latin typeface="Arial" pitchFamily="34" charset="0"/>
                      </a:endParaRPr>
                    </a:p>
                  </a:txBody>
                  <a:tcPr>
                    <a:noFill/>
                  </a:tcPr>
                </a:tc>
              </a:tr>
              <a:tr h="288032">
                <a:tc gridSpan="2">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CA" sz="1400" b="1" baseline="0" dirty="0" smtClean="0">
                          <a:solidFill>
                            <a:schemeClr val="tx1"/>
                          </a:solidFill>
                          <a:latin typeface="Arial" pitchFamily="34" charset="0"/>
                        </a:rPr>
                        <a:t>Linear Relations</a:t>
                      </a:r>
                      <a:endParaRPr lang="en-CA" sz="1400" b="1" u="none" baseline="0" dirty="0">
                        <a:solidFill>
                          <a:schemeClr val="tx1"/>
                        </a:solidFill>
                        <a:uFillTx/>
                        <a:latin typeface="Arial" pitchFamily="34" charset="0"/>
                        <a:cs typeface="Arial" pitchFamily="34" charset="0"/>
                      </a:endParaRPr>
                    </a:p>
                  </a:txBody>
                  <a:tcPr>
                    <a:noFill/>
                  </a:tcPr>
                </a:tc>
                <a:tc hMerge="1">
                  <a:txBody>
                    <a:bodyPr/>
                    <a:lstStyle/>
                    <a:p>
                      <a:pPr lvl="0"/>
                      <a:endParaRPr lang="en-CA" sz="1300" u="dottedHeavy" baseline="0" dirty="0">
                        <a:solidFill>
                          <a:schemeClr val="bg1"/>
                        </a:solidFill>
                        <a:uFillTx/>
                        <a:latin typeface="Arial" pitchFamily="34" charset="0"/>
                      </a:endParaRPr>
                    </a:p>
                  </a:txBody>
                  <a:tcPr>
                    <a:noFill/>
                  </a:tcPr>
                </a:tc>
              </a:tr>
              <a:tr h="343272">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300" b="0" i="0" kern="1200" baseline="0" dirty="0" smtClean="0">
                          <a:solidFill>
                            <a:schemeClr val="tx1"/>
                          </a:solidFill>
                          <a:latin typeface="Arial" pitchFamily="34" charset="0"/>
                          <a:ea typeface="+mn-ea"/>
                          <a:cs typeface="Arial" pitchFamily="34" charset="0"/>
                        </a:rPr>
                        <a:t> </a:t>
                      </a:r>
                      <a:r>
                        <a:rPr kumimoji="0" lang="en-CA" sz="1300" b="0" i="0" kern="1200" baseline="0" dirty="0" smtClean="0">
                          <a:solidFill>
                            <a:schemeClr val="tx1"/>
                          </a:solidFill>
                          <a:latin typeface="Arial" pitchFamily="34" charset="0"/>
                          <a:ea typeface="+mn-ea"/>
                          <a:cs typeface="Arial" pitchFamily="34" charset="0"/>
                          <a:hlinkClick r:id="rId5" action="ppaction://hlinksldjump"/>
                        </a:rPr>
                        <a:t>determine characteristics of linear relations</a:t>
                      </a:r>
                      <a:endParaRPr lang="en-CA" sz="1300" b="0" i="0" baseline="0" dirty="0" smtClean="0">
                        <a:solidFill>
                          <a:schemeClr val="tx1"/>
                        </a:solidFill>
                        <a:latin typeface="Arial" pitchFamily="34" charset="0"/>
                        <a:cs typeface="Arial" pitchFamily="34" charset="0"/>
                      </a:endParaRP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sz="1300" b="0" i="0" baseline="0" dirty="0">
                        <a:solidFill>
                          <a:schemeClr val="tx1"/>
                        </a:solidFill>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200" b="0" i="0" kern="1200" baseline="0" dirty="0" smtClean="0">
                          <a:solidFill>
                            <a:schemeClr val="tx1"/>
                          </a:solidFill>
                          <a:latin typeface="Arial" pitchFamily="34" charset="0"/>
                          <a:ea typeface="+mn-ea"/>
                          <a:cs typeface="Arial" pitchFamily="34" charset="0"/>
                        </a:rPr>
                        <a:t> </a:t>
                      </a:r>
                      <a:r>
                        <a:rPr kumimoji="0" lang="en-CA" sz="1300" b="0" i="0" kern="1200" baseline="0" dirty="0" smtClean="0">
                          <a:solidFill>
                            <a:schemeClr val="tx1"/>
                          </a:solidFill>
                          <a:latin typeface="Arial" pitchFamily="34" charset="0"/>
                          <a:ea typeface="+mn-ea"/>
                          <a:cs typeface="Arial" pitchFamily="34" charset="0"/>
                          <a:hlinkClick r:id="rId6" action="ppaction://hlinksldjump"/>
                        </a:rPr>
                        <a:t>demonstrate an understanding of the  characteristics of a linear relation</a:t>
                      </a:r>
                      <a:endParaRPr lang="en-CA" sz="1300" b="1" i="0" baseline="0" dirty="0">
                        <a:solidFill>
                          <a:srgbClr val="7030A0"/>
                        </a:solidFill>
                        <a:latin typeface="Arial" pitchFamily="34" charset="0"/>
                        <a:cs typeface="Arial" pitchFamily="34" charset="0"/>
                      </a:endParaRPr>
                    </a:p>
                  </a:txBody>
                  <a:tcPr>
                    <a:noFill/>
                  </a:tcPr>
                </a:tc>
              </a:tr>
              <a:tr h="343272">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CA" sz="1300" u="none" baseline="0" dirty="0" smtClean="0">
                          <a:solidFill>
                            <a:schemeClr val="tx1"/>
                          </a:solidFill>
                          <a:uFillTx/>
                          <a:latin typeface="Arial" pitchFamily="34" charset="0"/>
                          <a:cs typeface="Arial" pitchFamily="34" charset="0"/>
                        </a:rPr>
                        <a:t> </a:t>
                      </a:r>
                      <a:r>
                        <a:rPr lang="en-CA" sz="1300" u="none" baseline="0" dirty="0" smtClean="0">
                          <a:solidFill>
                            <a:schemeClr val="tx1"/>
                          </a:solidFill>
                          <a:uFillTx/>
                          <a:latin typeface="Arial" pitchFamily="34" charset="0"/>
                          <a:cs typeface="Arial" pitchFamily="34" charset="0"/>
                          <a:hlinkClick r:id="rId7" action="ppaction://hlinksldjump"/>
                        </a:rPr>
                        <a:t>demonstrate an understand of constant rate of change and its connection to linear relations</a:t>
                      </a:r>
                      <a:endParaRPr lang="en-CA" sz="1300" u="none" baseline="0" dirty="0" smtClean="0">
                        <a:solidFill>
                          <a:schemeClr val="tx1"/>
                        </a:solidFill>
                        <a:uFillTx/>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sz="1300" b="1" i="0" baseline="0" dirty="0">
                        <a:solidFill>
                          <a:srgbClr val="7030A0"/>
                        </a:solidFill>
                        <a:latin typeface="Arial" pitchFamily="34" charset="0"/>
                        <a:cs typeface="Arial" pitchFamily="34" charset="0"/>
                      </a:endParaRPr>
                    </a:p>
                  </a:txBody>
                  <a:tcPr>
                    <a:noFill/>
                  </a:tcPr>
                </a:tc>
              </a:tr>
              <a:tr h="343272">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300" b="0" i="0" kern="1200" baseline="0" dirty="0" smtClean="0">
                          <a:solidFill>
                            <a:schemeClr val="tx1"/>
                          </a:solidFill>
                          <a:latin typeface="Arial" pitchFamily="34" charset="0"/>
                          <a:ea typeface="+mn-ea"/>
                          <a:cs typeface="Arial" pitchFamily="34" charset="0"/>
                        </a:rPr>
                        <a:t> </a:t>
                      </a:r>
                      <a:r>
                        <a:rPr kumimoji="0" lang="en-CA" sz="1300" b="0" i="0" kern="1200" baseline="0" dirty="0" smtClean="0">
                          <a:solidFill>
                            <a:schemeClr val="tx1"/>
                          </a:solidFill>
                          <a:latin typeface="Arial" pitchFamily="34" charset="0"/>
                          <a:ea typeface="+mn-ea"/>
                          <a:cs typeface="Arial" pitchFamily="34" charset="0"/>
                          <a:hlinkClick r:id="rId8" action="ppaction://hlinksldjump"/>
                        </a:rPr>
                        <a:t>connect various representations of a linear relation, and solve problems using the representations</a:t>
                      </a:r>
                      <a:endParaRPr lang="en-CA" sz="1300" b="0" u="dottedHeavy" baseline="0" dirty="0">
                        <a:solidFill>
                          <a:schemeClr val="tx1"/>
                        </a:solidFill>
                        <a:uFillTx/>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300" b="0" i="0" kern="1200" baseline="0" dirty="0" smtClean="0">
                          <a:solidFill>
                            <a:schemeClr val="tx1"/>
                          </a:solidFill>
                          <a:latin typeface="Arial" pitchFamily="34" charset="0"/>
                          <a:ea typeface="+mn-ea"/>
                          <a:cs typeface="Arial" pitchFamily="34" charset="0"/>
                        </a:rPr>
                        <a:t> </a:t>
                      </a:r>
                      <a:r>
                        <a:rPr kumimoji="0" lang="en-CA" sz="1300" b="0" i="0" kern="1200" baseline="0" dirty="0" smtClean="0">
                          <a:solidFill>
                            <a:schemeClr val="tx1"/>
                          </a:solidFill>
                          <a:latin typeface="Arial" pitchFamily="34" charset="0"/>
                          <a:ea typeface="+mn-ea"/>
                          <a:cs typeface="Arial" pitchFamily="34" charset="0"/>
                          <a:hlinkClick r:id="rId9" action="ppaction://hlinksldjump"/>
                        </a:rPr>
                        <a:t>connect various representations of a linear relation</a:t>
                      </a:r>
                      <a:endParaRPr lang="en-CA" sz="1300" b="0" i="0" baseline="0" dirty="0" smtClean="0">
                        <a:solidFill>
                          <a:schemeClr val="tx1"/>
                        </a:solidFill>
                        <a:latin typeface="Arial" pitchFamily="34" charset="0"/>
                        <a:cs typeface="Arial" pitchFamily="34" charset="0"/>
                      </a:endParaRPr>
                    </a:p>
                  </a:txBody>
                  <a:tcPr>
                    <a:noFill/>
                  </a:tcPr>
                </a:tc>
              </a:tr>
              <a:tr h="230478">
                <a:tc gridSpan="2">
                  <a:txBody>
                    <a:body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CA" sz="1300" b="0" i="0" baseline="0" dirty="0" smtClean="0">
                          <a:solidFill>
                            <a:schemeClr val="tx1"/>
                          </a:solidFill>
                          <a:latin typeface="Arial" pitchFamily="34" charset="0"/>
                          <a:cs typeface="Arial" pitchFamily="34" charset="0"/>
                          <a:hlinkClick r:id="rId10" action="ppaction://hlinksldjump"/>
                        </a:rPr>
                        <a:t>Lesson 1 – How Much Will It Really Cost?</a:t>
                      </a:r>
                      <a:endParaRPr lang="en-CA" sz="1300" b="0" i="0" baseline="0" dirty="0">
                        <a:solidFill>
                          <a:schemeClr val="tx1"/>
                        </a:solidFill>
                        <a:latin typeface="Arial" pitchFamily="34" charset="0"/>
                        <a:cs typeface="Arial" pitchFamily="34" charset="0"/>
                      </a:endParaRPr>
                    </a:p>
                  </a:txBody>
                  <a:tcPr>
                    <a:solidFill>
                      <a:srgbClr val="FFFF0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sz="1200" b="1" i="0" baseline="0" dirty="0">
                        <a:solidFill>
                          <a:srgbClr val="7030A0"/>
                        </a:solidFill>
                        <a:latin typeface="Arial" pitchFamily="34" charset="0"/>
                        <a:cs typeface="Arial" pitchFamily="34" charset="0"/>
                      </a:endParaRPr>
                    </a:p>
                  </a:txBody>
                  <a:tcPr>
                    <a:noFill/>
                  </a:tcPr>
                </a:tc>
              </a:tr>
              <a:tr h="294649">
                <a:tc gridSpan="2">
                  <a:txBody>
                    <a:bodyPr/>
                    <a:lstStyle/>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lang="en-CA" sz="1300" b="0" i="0" baseline="0" dirty="0" smtClean="0">
                          <a:solidFill>
                            <a:schemeClr val="tx1"/>
                          </a:solidFill>
                          <a:latin typeface="Arial" pitchFamily="34" charset="0"/>
                          <a:cs typeface="Arial" pitchFamily="34" charset="0"/>
                          <a:hlinkClick r:id="rId11" action="ppaction://hlinksldjump"/>
                        </a:rPr>
                        <a:t>Lesson 2 – Money Grows: Very Interesting!</a:t>
                      </a:r>
                      <a:endParaRPr lang="en-CA" sz="1300" b="0" i="0" baseline="0" dirty="0">
                        <a:solidFill>
                          <a:schemeClr val="tx1"/>
                        </a:solidFill>
                        <a:latin typeface="Arial" pitchFamily="34" charset="0"/>
                        <a:cs typeface="Arial" pitchFamily="34" charset="0"/>
                      </a:endParaRPr>
                    </a:p>
                  </a:txBody>
                  <a:tcPr>
                    <a:solidFill>
                      <a:srgbClr val="FFFF00"/>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sz="1200" b="1" i="0" baseline="0" dirty="0">
                        <a:solidFill>
                          <a:srgbClr val="7030A0"/>
                        </a:solidFill>
                        <a:latin typeface="Arial" pitchFamily="34" charset="0"/>
                        <a:cs typeface="Arial" pitchFamily="34" charset="0"/>
                      </a:endParaRPr>
                    </a:p>
                  </a:txBody>
                  <a:tcPr>
                    <a:noFill/>
                  </a:tcPr>
                </a:tc>
              </a:tr>
              <a:tr h="240239">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CA" sz="1300" b="0" u="none" baseline="0" dirty="0" smtClean="0">
                          <a:solidFill>
                            <a:schemeClr val="tx1"/>
                          </a:solidFill>
                          <a:uFillTx/>
                          <a:latin typeface="Arial" pitchFamily="34" charset="0"/>
                          <a:hlinkClick r:id="rId12" action="ppaction://hlinksldjump"/>
                        </a:rPr>
                        <a:t>Lesson 3 – This Job Suits Me Fine!</a:t>
                      </a:r>
                      <a:endParaRPr lang="en-CA" sz="1300" b="0" u="dottedHeavy" baseline="0" dirty="0">
                        <a:solidFill>
                          <a:schemeClr val="tx1"/>
                        </a:solidFill>
                        <a:uFillTx/>
                        <a:latin typeface="Arial" pitchFamily="34" charset="0"/>
                        <a:cs typeface="Arial" pitchFamily="34" charset="0"/>
                      </a:endParaRPr>
                    </a:p>
                  </a:txBody>
                  <a:tcPr>
                    <a:solidFill>
                      <a:srgbClr val="FFFF00"/>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sz="1300" b="0" i="0" baseline="0" dirty="0" smtClean="0">
                        <a:solidFill>
                          <a:schemeClr val="tx1"/>
                        </a:solidFill>
                        <a:latin typeface="Arial" pitchFamily="34" charset="0"/>
                        <a:cs typeface="Arial" pitchFamily="34" charset="0"/>
                      </a:endParaRPr>
                    </a:p>
                  </a:txBody>
                  <a:tcPr>
                    <a:noFill/>
                  </a:tcPr>
                </a:tc>
              </a:tr>
              <a:tr h="2550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u="dottedHeavy" baseline="0" dirty="0">
                        <a:solidFill>
                          <a:schemeClr val="tx1"/>
                        </a:solidFill>
                        <a:uFillTx/>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u="none" baseline="0" dirty="0" smtClean="0">
                          <a:solidFill>
                            <a:schemeClr val="tx1"/>
                          </a:solidFill>
                          <a:uFillTx/>
                          <a:latin typeface="Arial" pitchFamily="34" charset="0"/>
                          <a:cs typeface="Arial" pitchFamily="34" charset="0"/>
                        </a:rPr>
                        <a:t>Analytic Geometry</a:t>
                      </a:r>
                      <a:endParaRPr lang="en-CA" sz="1400" b="1" i="0" baseline="0" dirty="0" smtClean="0">
                        <a:solidFill>
                          <a:schemeClr val="tx1"/>
                        </a:solidFill>
                        <a:latin typeface="Arial" pitchFamily="34" charset="0"/>
                        <a:cs typeface="Arial" pitchFamily="34" charset="0"/>
                      </a:endParaRPr>
                    </a:p>
                  </a:txBody>
                  <a:tcPr>
                    <a:noFill/>
                  </a:tcPr>
                </a:tc>
              </a:tr>
              <a:tr h="4888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u="dottedHeavy" baseline="0" dirty="0">
                        <a:solidFill>
                          <a:schemeClr val="tx1"/>
                        </a:solidFill>
                        <a:uFillTx/>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200" b="0" i="0" kern="1200" baseline="0" dirty="0" smtClean="0">
                          <a:solidFill>
                            <a:schemeClr val="tx1"/>
                          </a:solidFill>
                          <a:latin typeface="Arial" pitchFamily="34" charset="0"/>
                          <a:ea typeface="+mn-ea"/>
                          <a:cs typeface="Arial" pitchFamily="34" charset="0"/>
                        </a:rPr>
                        <a:t> </a:t>
                      </a:r>
                      <a:r>
                        <a:rPr kumimoji="0" lang="en-CA" sz="1300" b="0" i="0" kern="1200" baseline="0" dirty="0" smtClean="0">
                          <a:solidFill>
                            <a:schemeClr val="tx1"/>
                          </a:solidFill>
                          <a:latin typeface="Arial" pitchFamily="34" charset="0"/>
                          <a:ea typeface="+mn-ea"/>
                          <a:cs typeface="Arial" pitchFamily="34" charset="0"/>
                          <a:hlinkClick r:id="rId13" action="ppaction://hlinksldjump"/>
                        </a:rPr>
                        <a:t>determine, through investigation, the properties of the slope and y-intercept of a linear relation</a:t>
                      </a:r>
                      <a:endParaRPr lang="en-CA" sz="1400" b="1" i="0" baseline="0" dirty="0" smtClean="0">
                        <a:solidFill>
                          <a:srgbClr val="7030A0"/>
                        </a:solidFill>
                        <a:latin typeface="Arial" pitchFamily="34" charset="0"/>
                        <a:cs typeface="Arial" pitchFamily="34" charset="0"/>
                      </a:endParaRPr>
                    </a:p>
                  </a:txBody>
                  <a:tcPr>
                    <a:noFill/>
                  </a:tcPr>
                </a:tc>
              </a:tr>
              <a:tr h="2198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u="dottedHeavy" baseline="0" dirty="0">
                        <a:solidFill>
                          <a:schemeClr val="tx1"/>
                        </a:solidFill>
                        <a:uFillTx/>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200" b="0" i="0" kern="1200" baseline="0" dirty="0" smtClean="0">
                          <a:solidFill>
                            <a:schemeClr val="tx1"/>
                          </a:solidFill>
                          <a:latin typeface="Arial" pitchFamily="34" charset="0"/>
                          <a:ea typeface="+mn-ea"/>
                          <a:cs typeface="Arial" pitchFamily="34" charset="0"/>
                        </a:rPr>
                        <a:t> </a:t>
                      </a:r>
                      <a:r>
                        <a:rPr kumimoji="0" lang="en-CA" sz="1300" b="0" i="0" kern="1200" baseline="0" dirty="0" smtClean="0">
                          <a:solidFill>
                            <a:schemeClr val="tx1"/>
                          </a:solidFill>
                          <a:latin typeface="Arial" pitchFamily="34" charset="0"/>
                          <a:ea typeface="+mn-ea"/>
                          <a:cs typeface="Arial" pitchFamily="34" charset="0"/>
                          <a:hlinkClick r:id="rId14" action="ppaction://hlinksldjump"/>
                        </a:rPr>
                        <a:t>solve problems involving linear relations</a:t>
                      </a:r>
                      <a:endParaRPr lang="en-CA" sz="1200" b="0" u="dottedHeavy" baseline="0" dirty="0" smtClean="0">
                        <a:solidFill>
                          <a:schemeClr val="tx1"/>
                        </a:solidFill>
                        <a:uFillTx/>
                        <a:latin typeface="Arial" pitchFamily="34" charset="0"/>
                      </a:endParaRPr>
                    </a:p>
                  </a:txBody>
                  <a:tcPr>
                    <a:noFill/>
                  </a:tcPr>
                </a:tc>
              </a:tr>
              <a:tr h="3678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u="dottedHeavy" baseline="0" dirty="0">
                        <a:solidFill>
                          <a:schemeClr val="tx1"/>
                        </a:solidFill>
                        <a:uFillTx/>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CA" sz="1300" b="0" u="none" baseline="0" dirty="0" smtClean="0">
                          <a:solidFill>
                            <a:schemeClr val="tx1"/>
                          </a:solidFill>
                          <a:uFillTx/>
                          <a:latin typeface="Arial" pitchFamily="34" charset="0"/>
                          <a:hlinkClick r:id="rId12" action="ppaction://hlinksldjump"/>
                        </a:rPr>
                        <a:t>Lesson 3 – This Job Suits Me Fine!</a:t>
                      </a:r>
                      <a:endParaRPr lang="en-CA" sz="1300" b="0" u="none" baseline="0" dirty="0" smtClean="0">
                        <a:solidFill>
                          <a:schemeClr val="tx1"/>
                        </a:solidFill>
                        <a:uFillTx/>
                        <a:latin typeface="Arial" pitchFamily="34" charset="0"/>
                      </a:endParaRPr>
                    </a:p>
                  </a:txBody>
                  <a:tcPr>
                    <a:solidFill>
                      <a:srgbClr val="FFFF00"/>
                    </a:solidFill>
                  </a:tcPr>
                </a:tc>
              </a:tr>
            </a:tbl>
          </a:graphicData>
        </a:graphic>
      </p:graphicFrame>
      <p:sp>
        <p:nvSpPr>
          <p:cNvPr id="9" name="Slide Number Placeholder 8"/>
          <p:cNvSpPr>
            <a:spLocks noGrp="1"/>
          </p:cNvSpPr>
          <p:nvPr>
            <p:ph type="sldNum" sz="quarter" idx="12"/>
          </p:nvPr>
        </p:nvSpPr>
        <p:spPr/>
        <p:txBody>
          <a:bodyPr/>
          <a:lstStyle/>
          <a:p>
            <a:fld id="{86DB97E2-CCFF-465E-8C64-E0FA0BF2FEDD}" type="slidenum">
              <a:rPr lang="en-CA" smtClean="0"/>
              <a:pPr/>
              <a:t>32</a:t>
            </a:fld>
            <a:endParaRPr lang="en-CA"/>
          </a:p>
        </p:txBody>
      </p:sp>
      <p:sp>
        <p:nvSpPr>
          <p:cNvPr id="10" name="TextBox 9"/>
          <p:cNvSpPr txBox="1"/>
          <p:nvPr/>
        </p:nvSpPr>
        <p:spPr>
          <a:xfrm>
            <a:off x="7164288" y="6567155"/>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15" action="ppaction://hlinksldjump"/>
              </a:rPr>
              <a:t>Return to Main Menu</a:t>
            </a:r>
            <a:endParaRPr lang="en-CA" sz="1000" dirty="0">
              <a:latin typeface="Arial" pitchFamily="34" charset="0"/>
            </a:endParaRPr>
          </a:p>
        </p:txBody>
      </p:sp>
      <p:sp>
        <p:nvSpPr>
          <p:cNvPr id="11" name="TextBox 10"/>
          <p:cNvSpPr txBox="1"/>
          <p:nvPr/>
        </p:nvSpPr>
        <p:spPr>
          <a:xfrm>
            <a:off x="3347864" y="1135777"/>
            <a:ext cx="4320480"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Specific Expectations and Lesson Overviews</a:t>
            </a:r>
            <a:endParaRPr lang="en-CA" sz="1200" dirty="0">
              <a:solidFill>
                <a:srgbClr val="7030A0"/>
              </a:solidFill>
              <a:latin typeface="Arial"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Number Sense and Numeration – Specific Expectations</a:t>
            </a:r>
          </a:p>
          <a:p>
            <a:pPr algn="ctr"/>
            <a:r>
              <a:rPr lang="en-CA" sz="1400" dirty="0" smtClean="0"/>
              <a:t>Grade 9 Applied – from Mathematics (2005) Curriculum Document</a:t>
            </a:r>
            <a:endParaRPr lang="en-CA" sz="1400" dirty="0"/>
          </a:p>
        </p:txBody>
      </p:sp>
      <p:graphicFrame>
        <p:nvGraphicFramePr>
          <p:cNvPr id="12" name="Table 11"/>
          <p:cNvGraphicFramePr>
            <a:graphicFrameLocks noGrp="1"/>
          </p:cNvGraphicFramePr>
          <p:nvPr/>
        </p:nvGraphicFramePr>
        <p:xfrm>
          <a:off x="539552" y="1484784"/>
          <a:ext cx="7992888" cy="2920360"/>
        </p:xfrm>
        <a:graphic>
          <a:graphicData uri="http://schemas.openxmlformats.org/drawingml/2006/table">
            <a:tbl>
              <a:tblPr firstRow="1" bandRow="1">
                <a:tableStyleId>{073A0DAA-6AF3-43AB-8588-CEC1D06C72B9}</a:tableStyleId>
              </a:tblPr>
              <a:tblGrid>
                <a:gridCol w="7992888"/>
              </a:tblGrid>
              <a:tr h="360040">
                <a:tc>
                  <a:txBody>
                    <a:bodyPr/>
                    <a:lstStyle/>
                    <a:p>
                      <a:r>
                        <a:rPr lang="en-CA" sz="1400" baseline="0" dirty="0" smtClean="0">
                          <a:solidFill>
                            <a:schemeClr val="tx1"/>
                          </a:solidFill>
                          <a:latin typeface="Arial" pitchFamily="34" charset="0"/>
                        </a:rPr>
                        <a:t>Grade 9 Applied</a:t>
                      </a:r>
                      <a:endParaRPr lang="en-CA" sz="1400" baseline="0" dirty="0">
                        <a:solidFill>
                          <a:schemeClr val="tx1"/>
                        </a:solidFill>
                        <a:latin typeface="Arial" pitchFamily="34" charset="0"/>
                      </a:endParaRPr>
                    </a:p>
                  </a:txBody>
                  <a:tcPr>
                    <a:noFill/>
                  </a:tcPr>
                </a:tc>
              </a:tr>
              <a:tr h="251440">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CA" sz="1200" b="1" kern="1200" dirty="0" smtClean="0">
                          <a:solidFill>
                            <a:schemeClr val="dk1"/>
                          </a:solidFill>
                          <a:latin typeface="Arial" pitchFamily="34" charset="0"/>
                          <a:ea typeface="+mn-ea"/>
                          <a:cs typeface="+mn-cs"/>
                        </a:rPr>
                        <a:t>Solving Problems Involving</a:t>
                      </a:r>
                      <a:r>
                        <a:rPr kumimoji="0" lang="en-CA" sz="1200" b="1" kern="1200" baseline="0" dirty="0" smtClean="0">
                          <a:solidFill>
                            <a:schemeClr val="dk1"/>
                          </a:solidFill>
                          <a:latin typeface="Arial" pitchFamily="34" charset="0"/>
                          <a:ea typeface="+mn-ea"/>
                          <a:cs typeface="+mn-cs"/>
                        </a:rPr>
                        <a:t> Proportional Reasoning</a:t>
                      </a:r>
                      <a:endParaRPr lang="en-CA" sz="1200" baseline="0" dirty="0">
                        <a:solidFill>
                          <a:schemeClr val="tx1"/>
                        </a:solidFill>
                        <a:latin typeface="Arial" pitchFamily="34" charset="0"/>
                      </a:endParaRPr>
                    </a:p>
                  </a:txBody>
                  <a:tcPr>
                    <a:noFill/>
                  </a:tcPr>
                </a:tc>
              </a:tr>
              <a:tr h="370840">
                <a:tc>
                  <a:txBody>
                    <a:bodyPr/>
                    <a:lstStyle/>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make comparisons using unit rates (e.g., if 500 </a:t>
                      </a:r>
                      <a:r>
                        <a:rPr kumimoji="0" lang="en-CA" sz="1200" kern="1200" dirty="0" err="1" smtClean="0">
                          <a:solidFill>
                            <a:schemeClr val="dk1"/>
                          </a:solidFill>
                          <a:latin typeface="Arial" pitchFamily="34" charset="0"/>
                          <a:ea typeface="+mn-ea"/>
                          <a:cs typeface="Arial" pitchFamily="34" charset="0"/>
                        </a:rPr>
                        <a:t>mL</a:t>
                      </a:r>
                      <a:r>
                        <a:rPr kumimoji="0" lang="en-CA" sz="1200" kern="1200" dirty="0" smtClean="0">
                          <a:solidFill>
                            <a:schemeClr val="dk1"/>
                          </a:solidFill>
                          <a:latin typeface="Arial" pitchFamily="34" charset="0"/>
                          <a:ea typeface="+mn-ea"/>
                          <a:cs typeface="Arial" pitchFamily="34" charset="0"/>
                        </a:rPr>
                        <a:t> of juice costs $2.29, the unit rate is 0.458¢/</a:t>
                      </a:r>
                      <a:r>
                        <a:rPr kumimoji="0" lang="en-CA" sz="1200" kern="1200" dirty="0" err="1" smtClean="0">
                          <a:solidFill>
                            <a:schemeClr val="dk1"/>
                          </a:solidFill>
                          <a:latin typeface="Arial" pitchFamily="34" charset="0"/>
                          <a:ea typeface="+mn-ea"/>
                          <a:cs typeface="Arial" pitchFamily="34" charset="0"/>
                        </a:rPr>
                        <a:t>mL</a:t>
                      </a:r>
                      <a:r>
                        <a:rPr kumimoji="0" lang="en-CA" sz="1200" kern="1200" dirty="0" smtClean="0">
                          <a:solidFill>
                            <a:schemeClr val="dk1"/>
                          </a:solidFill>
                          <a:latin typeface="Arial" pitchFamily="34" charset="0"/>
                          <a:ea typeface="+mn-ea"/>
                          <a:cs typeface="Arial" pitchFamily="34" charset="0"/>
                        </a:rPr>
                        <a:t>; this unit rate is less than for 750 </a:t>
                      </a:r>
                      <a:r>
                        <a:rPr kumimoji="0" lang="en-CA" sz="1200" kern="1200" dirty="0" err="1" smtClean="0">
                          <a:solidFill>
                            <a:schemeClr val="dk1"/>
                          </a:solidFill>
                          <a:latin typeface="Arial" pitchFamily="34" charset="0"/>
                          <a:ea typeface="+mn-ea"/>
                          <a:cs typeface="Arial" pitchFamily="34" charset="0"/>
                        </a:rPr>
                        <a:t>mL</a:t>
                      </a:r>
                      <a:r>
                        <a:rPr kumimoji="0" lang="en-CA" sz="1200" kern="1200" dirty="0" smtClean="0">
                          <a:solidFill>
                            <a:schemeClr val="dk1"/>
                          </a:solidFill>
                          <a:latin typeface="Arial" pitchFamily="34" charset="0"/>
                          <a:ea typeface="+mn-ea"/>
                          <a:cs typeface="Arial" pitchFamily="34" charset="0"/>
                        </a:rPr>
                        <a:t> of juice at $3.59, which has a unit rate of  0.479¢/</a:t>
                      </a:r>
                      <a:r>
                        <a:rPr kumimoji="0" lang="en-CA" sz="1200" kern="1200" dirty="0" err="1" smtClean="0">
                          <a:solidFill>
                            <a:schemeClr val="dk1"/>
                          </a:solidFill>
                          <a:latin typeface="Arial" pitchFamily="34" charset="0"/>
                          <a:ea typeface="+mn-ea"/>
                          <a:cs typeface="Arial" pitchFamily="34" charset="0"/>
                        </a:rPr>
                        <a:t>mL</a:t>
                      </a:r>
                      <a:r>
                        <a:rPr kumimoji="0" lang="en-CA" sz="1200" kern="1200" dirty="0" smtClean="0">
                          <a:solidFill>
                            <a:schemeClr val="dk1"/>
                          </a:solidFill>
                          <a:latin typeface="Arial" pitchFamily="34" charset="0"/>
                          <a:ea typeface="+mn-ea"/>
                          <a:cs typeface="Arial" pitchFamily="34" charset="0"/>
                        </a:rPr>
                        <a:t>)</a:t>
                      </a:r>
                    </a:p>
                    <a:p>
                      <a:pPr lvl="0">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problems involving ratios, rates, and directly proportional relationships in various contexts (e.g., currency conversions, scale drawings, measurement), using a variety of methods (e.g., using algebraic reasoning, equivalent ratios, a constant of proportionality; …) </a:t>
                      </a:r>
                    </a:p>
                    <a:p>
                      <a:pPr lvl="0">
                        <a:buFont typeface="Arial" pitchFamily="34" charset="0"/>
                        <a:buNone/>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None/>
                      </a:pPr>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Simple interest is directly proportional to the amount invested. If Luis invests $84 for one year and earns $1.26 in interest, how much would he earn in interest if he invested $235 for one year?</a:t>
                      </a:r>
                    </a:p>
                    <a:p>
                      <a:pPr lvl="0">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problems requiring the expression of percents, fractions, and decimals in their equivalent forms (e.g., calculating simple interest and sales tax; analysing data)</a:t>
                      </a:r>
                      <a:endParaRPr lang="en-CA" sz="1200" baseline="0" dirty="0">
                        <a:solidFill>
                          <a:schemeClr val="tx1"/>
                        </a:solidFill>
                        <a:latin typeface="Arial" pitchFamily="34" charset="0"/>
                        <a:cs typeface="Arial" pitchFamily="34" charset="0"/>
                      </a:endParaRPr>
                    </a:p>
                  </a:txBody>
                  <a:tcPr>
                    <a:noFill/>
                  </a:tcPr>
                </a:tc>
              </a:tr>
            </a:tbl>
          </a:graphicData>
        </a:graphic>
      </p:graphicFrame>
      <p:sp>
        <p:nvSpPr>
          <p:cNvPr id="10" name="TextBox 9"/>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9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33</a:t>
            </a:fld>
            <a:endParaRPr lang="en-CA"/>
          </a:p>
        </p:txBody>
      </p:sp>
      <p:sp>
        <p:nvSpPr>
          <p:cNvPr id="11" name="TextBox 10"/>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584775"/>
          </a:xfrm>
          <a:prstGeom prst="rect">
            <a:avLst/>
          </a:prstGeom>
          <a:noFill/>
        </p:spPr>
        <p:txBody>
          <a:bodyPr wrap="square" rtlCol="0">
            <a:spAutoFit/>
          </a:bodyPr>
          <a:lstStyle/>
          <a:p>
            <a:pPr algn="ctr"/>
            <a:r>
              <a:rPr lang="en-CA" dirty="0" smtClean="0"/>
              <a:t>Linear Relations – Specific Expectations</a:t>
            </a:r>
          </a:p>
          <a:p>
            <a:pPr algn="ctr"/>
            <a:r>
              <a:rPr lang="en-CA" sz="1400" dirty="0" smtClean="0"/>
              <a:t>Grade 9 Applied – from Mathematics (2005) Curriculum Document</a:t>
            </a:r>
            <a:endParaRPr lang="en-CA" sz="1400" dirty="0"/>
          </a:p>
        </p:txBody>
      </p:sp>
      <p:graphicFrame>
        <p:nvGraphicFramePr>
          <p:cNvPr id="12" name="Table 11"/>
          <p:cNvGraphicFramePr>
            <a:graphicFrameLocks noGrp="1"/>
          </p:cNvGraphicFramePr>
          <p:nvPr/>
        </p:nvGraphicFramePr>
        <p:xfrm>
          <a:off x="539552" y="1484784"/>
          <a:ext cx="7992888" cy="1823080"/>
        </p:xfrm>
        <a:graphic>
          <a:graphicData uri="http://schemas.openxmlformats.org/drawingml/2006/table">
            <a:tbl>
              <a:tblPr firstRow="1" bandRow="1">
                <a:tableStyleId>{073A0DAA-6AF3-43AB-8588-CEC1D06C72B9}</a:tableStyleId>
              </a:tblPr>
              <a:tblGrid>
                <a:gridCol w="7992888"/>
              </a:tblGrid>
              <a:tr h="360040">
                <a:tc>
                  <a:txBody>
                    <a:bodyPr/>
                    <a:lstStyle/>
                    <a:p>
                      <a:r>
                        <a:rPr lang="en-CA" sz="1400" baseline="0" dirty="0" smtClean="0">
                          <a:solidFill>
                            <a:schemeClr val="tx1"/>
                          </a:solidFill>
                          <a:latin typeface="Arial" pitchFamily="34" charset="0"/>
                        </a:rPr>
                        <a:t>Grade 9 Applied</a:t>
                      </a:r>
                      <a:endParaRPr lang="en-CA" sz="1400" baseline="0" dirty="0">
                        <a:solidFill>
                          <a:schemeClr val="tx1"/>
                        </a:solidFill>
                        <a:latin typeface="Arial" pitchFamily="34" charset="0"/>
                      </a:endParaRPr>
                    </a:p>
                  </a:txBody>
                  <a:tcPr>
                    <a:noFill/>
                  </a:tcPr>
                </a:tc>
              </a:tr>
              <a:tr h="251440">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CA" sz="1200" b="1" kern="1200" dirty="0" smtClean="0">
                          <a:solidFill>
                            <a:schemeClr val="dk1"/>
                          </a:solidFill>
                          <a:latin typeface="Arial" pitchFamily="34" charset="0"/>
                          <a:ea typeface="+mn-ea"/>
                          <a:cs typeface="+mn-cs"/>
                        </a:rPr>
                        <a:t>Determining Characteristics of Linear Relations</a:t>
                      </a:r>
                      <a:endParaRPr lang="en-CA" sz="1200" baseline="0" dirty="0">
                        <a:solidFill>
                          <a:schemeClr val="tx1"/>
                        </a:solidFill>
                        <a:latin typeface="Arial" pitchFamily="34" charset="0"/>
                      </a:endParaRPr>
                    </a:p>
                  </a:txBody>
                  <a:tcPr>
                    <a:noFill/>
                  </a:tcPr>
                </a:tc>
              </a:tr>
              <a:tr h="370840">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200" kern="1200" dirty="0" smtClean="0">
                          <a:solidFill>
                            <a:schemeClr val="dk1"/>
                          </a:solidFill>
                          <a:latin typeface="Arial" pitchFamily="34" charset="0"/>
                          <a:ea typeface="+mn-ea"/>
                          <a:cs typeface="Arial" pitchFamily="34" charset="0"/>
                        </a:rPr>
                        <a:t> construct tables of values and graphs, using a variety of tools (e.g., graphing calculators, spreadsheets, graphing software, paper and pencil), to represent linear relations derived from descriptions of realistic situations</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CA" sz="1200" kern="1200" dirty="0" smtClean="0">
                        <a:solidFill>
                          <a:schemeClr val="dk1"/>
                        </a:solidFill>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CA" sz="1200" b="1" i="0" kern="1200" dirty="0" smtClean="0">
                          <a:solidFill>
                            <a:schemeClr val="dk1"/>
                          </a:solidFill>
                          <a:latin typeface="Arial" pitchFamily="34" charset="0"/>
                          <a:ea typeface="+mn-ea"/>
                          <a:cs typeface="Arial" pitchFamily="34" charset="0"/>
                        </a:rPr>
                        <a:t>Sample problem</a:t>
                      </a:r>
                      <a:r>
                        <a:rPr kumimoji="0" lang="en-CA" sz="1200" b="1" i="1" kern="1200" dirty="0" smtClean="0">
                          <a:solidFill>
                            <a:schemeClr val="dk1"/>
                          </a:solidFill>
                          <a:latin typeface="Arial" pitchFamily="34" charset="0"/>
                          <a:ea typeface="+mn-ea"/>
                          <a:cs typeface="Arial" pitchFamily="34" charset="0"/>
                        </a:rPr>
                        <a:t>:</a:t>
                      </a:r>
                      <a:r>
                        <a:rPr kumimoji="0" lang="en-CA" sz="1200" kern="1200" dirty="0" smtClean="0">
                          <a:solidFill>
                            <a:schemeClr val="dk1"/>
                          </a:solidFill>
                          <a:latin typeface="Arial" pitchFamily="34" charset="0"/>
                          <a:ea typeface="+mn-ea"/>
                          <a:cs typeface="Arial" pitchFamily="34" charset="0"/>
                        </a:rPr>
                        <a:t> Construct a table of values and a graph to represent a monthly cell phone plan that costs $25, plus $0.10 per minute of airtime.</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CA" sz="1200" baseline="0" dirty="0">
                        <a:solidFill>
                          <a:schemeClr val="tx1"/>
                        </a:solidFill>
                        <a:latin typeface="Arial" pitchFamily="34" charset="0"/>
                        <a:cs typeface="Arial" pitchFamily="34" charset="0"/>
                      </a:endParaRPr>
                    </a:p>
                  </a:txBody>
                  <a:tcPr>
                    <a:noFill/>
                  </a:tcPr>
                </a:tc>
              </a:tr>
            </a:tbl>
          </a:graphicData>
        </a:graphic>
      </p:graphicFrame>
      <p:sp>
        <p:nvSpPr>
          <p:cNvPr id="13" name="TextBox 12"/>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9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34</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Linear Relations – Specific Expectations</a:t>
            </a:r>
          </a:p>
          <a:p>
            <a:pPr algn="ctr"/>
            <a:r>
              <a:rPr lang="en-CA" sz="1400" dirty="0" smtClean="0"/>
              <a:t>Grade 9 Applied – from Mathematics (2005) Curriculum Document</a:t>
            </a:r>
            <a:endParaRPr lang="en-CA" sz="1400" dirty="0"/>
          </a:p>
        </p:txBody>
      </p:sp>
      <p:graphicFrame>
        <p:nvGraphicFramePr>
          <p:cNvPr id="12" name="Table 11"/>
          <p:cNvGraphicFramePr>
            <a:graphicFrameLocks noGrp="1"/>
          </p:cNvGraphicFramePr>
          <p:nvPr/>
        </p:nvGraphicFramePr>
        <p:xfrm>
          <a:off x="539552" y="1484784"/>
          <a:ext cx="7992888" cy="3834760"/>
        </p:xfrm>
        <a:graphic>
          <a:graphicData uri="http://schemas.openxmlformats.org/drawingml/2006/table">
            <a:tbl>
              <a:tblPr firstRow="1" bandRow="1">
                <a:tableStyleId>{073A0DAA-6AF3-43AB-8588-CEC1D06C72B9}</a:tableStyleId>
              </a:tblPr>
              <a:tblGrid>
                <a:gridCol w="7992888"/>
              </a:tblGrid>
              <a:tr h="360040">
                <a:tc>
                  <a:txBody>
                    <a:bodyPr/>
                    <a:lstStyle/>
                    <a:p>
                      <a:r>
                        <a:rPr lang="en-CA" sz="1400" baseline="0" dirty="0" smtClean="0">
                          <a:solidFill>
                            <a:schemeClr val="tx1"/>
                          </a:solidFill>
                          <a:latin typeface="Arial" pitchFamily="34" charset="0"/>
                        </a:rPr>
                        <a:t>Grade 9 Applied</a:t>
                      </a:r>
                      <a:endParaRPr lang="en-CA" sz="1400" baseline="0" dirty="0">
                        <a:solidFill>
                          <a:schemeClr val="tx1"/>
                        </a:solidFill>
                        <a:latin typeface="Arial" pitchFamily="34" charset="0"/>
                      </a:endParaRPr>
                    </a:p>
                  </a:txBody>
                  <a:tcPr>
                    <a:noFill/>
                  </a:tcPr>
                </a:tc>
              </a:tr>
              <a:tr h="251440">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CA" sz="1200" b="1" kern="1200" dirty="0" smtClean="0">
                          <a:solidFill>
                            <a:schemeClr val="dk1"/>
                          </a:solidFill>
                          <a:latin typeface="Arial" pitchFamily="34" charset="0"/>
                          <a:ea typeface="+mn-ea"/>
                          <a:cs typeface="+mn-cs"/>
                        </a:rPr>
                        <a:t>Investigating Constant</a:t>
                      </a:r>
                      <a:r>
                        <a:rPr kumimoji="0" lang="en-CA" sz="1200" b="1" kern="1200" baseline="0" dirty="0" smtClean="0">
                          <a:solidFill>
                            <a:schemeClr val="dk1"/>
                          </a:solidFill>
                          <a:latin typeface="Arial" pitchFamily="34" charset="0"/>
                          <a:ea typeface="+mn-ea"/>
                          <a:cs typeface="+mn-cs"/>
                        </a:rPr>
                        <a:t> Rate of Change</a:t>
                      </a:r>
                      <a:endParaRPr lang="en-CA" sz="1200" baseline="0" dirty="0">
                        <a:solidFill>
                          <a:schemeClr val="tx1"/>
                        </a:solidFill>
                        <a:latin typeface="Arial" pitchFamily="34" charset="0"/>
                      </a:endParaRPr>
                    </a:p>
                  </a:txBody>
                  <a:tcPr>
                    <a:noFill/>
                  </a:tcPr>
                </a:tc>
              </a:tr>
              <a:tr h="370840">
                <a:tc>
                  <a:txBody>
                    <a:bodyPr/>
                    <a:lstStyle/>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determine, through investigation, connections among the representations of a constant rate of change of a linear relation (e.g., the cost of producing a book of photographs is $50, plus $5 per book, so an equation is </a:t>
                      </a:r>
                      <a:r>
                        <a:rPr kumimoji="0" lang="en-CA" sz="1200" i="1" kern="1200" dirty="0" smtClean="0">
                          <a:solidFill>
                            <a:schemeClr val="dk1"/>
                          </a:solidFill>
                          <a:latin typeface="Arial" pitchFamily="34" charset="0"/>
                          <a:ea typeface="+mn-ea"/>
                          <a:cs typeface="Arial" pitchFamily="34" charset="0"/>
                        </a:rPr>
                        <a:t>C</a:t>
                      </a:r>
                      <a:r>
                        <a:rPr kumimoji="0" lang="en-CA" sz="1200" kern="1200" dirty="0" smtClean="0">
                          <a:solidFill>
                            <a:schemeClr val="dk1"/>
                          </a:solidFill>
                          <a:latin typeface="Arial" pitchFamily="34" charset="0"/>
                          <a:ea typeface="+mn-ea"/>
                          <a:cs typeface="Arial" pitchFamily="34" charset="0"/>
                        </a:rPr>
                        <a:t> = 50 + 5</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 a table of values provides the first difference of 5; the rate of change has a value of 5; and 5 is the coefficient of the independent variable, </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 in this equation)</a:t>
                      </a:r>
                    </a:p>
                    <a:p>
                      <a:pPr lvl="0">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compare the properties of direct variation and partial variation in applications, and identify the initial value (e.g., for a relation described in words, or represented as a graph or an equation) (</a:t>
                      </a:r>
                      <a:r>
                        <a:rPr kumimoji="0" lang="en-CA" sz="1200" b="1" i="1" kern="1200" dirty="0" smtClean="0">
                          <a:solidFill>
                            <a:schemeClr val="dk1"/>
                          </a:solidFill>
                          <a:latin typeface="Arial" pitchFamily="34" charset="0"/>
                          <a:ea typeface="+mn-ea"/>
                          <a:cs typeface="Arial" pitchFamily="34" charset="0"/>
                        </a:rPr>
                        <a:t>Sample problem:</a:t>
                      </a:r>
                      <a:r>
                        <a:rPr kumimoji="0" lang="en-CA" sz="1200" kern="1200" dirty="0" smtClean="0">
                          <a:solidFill>
                            <a:schemeClr val="dk1"/>
                          </a:solidFill>
                          <a:latin typeface="Arial" pitchFamily="34" charset="0"/>
                          <a:ea typeface="+mn-ea"/>
                          <a:cs typeface="Arial" pitchFamily="34" charset="0"/>
                        </a:rPr>
                        <a:t> Yoga costs $20 for registration, plus $8 per class. Tai chi costs $12 per class. Which situation represents a direct variation, and which represents a partial variation? For each relation, what is the initial value? Explain your answers.)</a:t>
                      </a:r>
                    </a:p>
                    <a:p>
                      <a:pPr lvl="0">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describe the meaning of the rate of change and the initial value for a linear relation arising from a realistic situation (e.g., the cost to rent the community gym is $40 per evening, plus $2 per person for equipment rental; the vertical intercept, 40, represents the $40 cost of renting the gym; the value of the rate of change, 2, represents the $2 cost per person), and describe a situation that could be modelled by a given linear equation (e.g., the linear equation </a:t>
                      </a:r>
                      <a:r>
                        <a:rPr kumimoji="0" lang="en-CA" sz="1200" i="1" kern="1200" dirty="0" smtClean="0">
                          <a:solidFill>
                            <a:schemeClr val="dk1"/>
                          </a:solidFill>
                          <a:latin typeface="Arial" pitchFamily="34" charset="0"/>
                          <a:ea typeface="+mn-ea"/>
                          <a:cs typeface="Arial" pitchFamily="34" charset="0"/>
                        </a:rPr>
                        <a:t>M</a:t>
                      </a:r>
                      <a:r>
                        <a:rPr kumimoji="0" lang="en-CA" sz="1200" kern="1200" dirty="0" smtClean="0">
                          <a:solidFill>
                            <a:schemeClr val="dk1"/>
                          </a:solidFill>
                          <a:latin typeface="Arial" pitchFamily="34" charset="0"/>
                          <a:ea typeface="+mn-ea"/>
                          <a:cs typeface="Arial" pitchFamily="34" charset="0"/>
                        </a:rPr>
                        <a:t> = 50 + 6</a:t>
                      </a:r>
                      <a:r>
                        <a:rPr kumimoji="0" lang="en-CA" sz="1200" i="1" kern="1200" dirty="0" smtClean="0">
                          <a:solidFill>
                            <a:schemeClr val="dk1"/>
                          </a:solidFill>
                          <a:latin typeface="Arial" pitchFamily="34" charset="0"/>
                          <a:ea typeface="+mn-ea"/>
                          <a:cs typeface="Arial" pitchFamily="34" charset="0"/>
                        </a:rPr>
                        <a:t>d</a:t>
                      </a:r>
                      <a:r>
                        <a:rPr kumimoji="0" lang="en-CA" sz="1200" kern="1200" dirty="0" smtClean="0">
                          <a:solidFill>
                            <a:schemeClr val="dk1"/>
                          </a:solidFill>
                          <a:latin typeface="Arial" pitchFamily="34" charset="0"/>
                          <a:ea typeface="+mn-ea"/>
                          <a:cs typeface="Arial" pitchFamily="34" charset="0"/>
                        </a:rPr>
                        <a:t> could model the mass of a shipping package, including 50 g for the packaging material, plus 6 g per flyer added to the package)</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CA" sz="1200" baseline="0" dirty="0">
                        <a:solidFill>
                          <a:schemeClr val="tx1"/>
                        </a:solidFill>
                        <a:latin typeface="Arial" pitchFamily="34" charset="0"/>
                        <a:cs typeface="Arial" pitchFamily="34" charset="0"/>
                      </a:endParaRPr>
                    </a:p>
                  </a:txBody>
                  <a:tcPr>
                    <a:noFill/>
                  </a:tcPr>
                </a:tc>
              </a:tr>
            </a:tbl>
          </a:graphicData>
        </a:graphic>
      </p:graphicFrame>
      <p:sp>
        <p:nvSpPr>
          <p:cNvPr id="13" name="TextBox 12"/>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9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35</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584775"/>
          </a:xfrm>
          <a:prstGeom prst="rect">
            <a:avLst/>
          </a:prstGeom>
          <a:noFill/>
        </p:spPr>
        <p:txBody>
          <a:bodyPr wrap="square" rtlCol="0">
            <a:spAutoFit/>
          </a:bodyPr>
          <a:lstStyle/>
          <a:p>
            <a:pPr algn="ctr"/>
            <a:r>
              <a:rPr lang="en-CA" dirty="0" smtClean="0"/>
              <a:t>Linear Relations – Specific Expectations</a:t>
            </a:r>
          </a:p>
          <a:p>
            <a:pPr algn="ctr"/>
            <a:r>
              <a:rPr lang="en-CA" sz="1400" dirty="0" smtClean="0"/>
              <a:t>Grade 9 Applied – from Mathematics (2005) Curriculum Document</a:t>
            </a:r>
            <a:endParaRPr lang="en-CA" sz="1400" dirty="0"/>
          </a:p>
        </p:txBody>
      </p:sp>
      <p:graphicFrame>
        <p:nvGraphicFramePr>
          <p:cNvPr id="12" name="Table 11"/>
          <p:cNvGraphicFramePr>
            <a:graphicFrameLocks noGrp="1"/>
          </p:cNvGraphicFramePr>
          <p:nvPr/>
        </p:nvGraphicFramePr>
        <p:xfrm>
          <a:off x="539552" y="1484784"/>
          <a:ext cx="7992888" cy="4566280"/>
        </p:xfrm>
        <a:graphic>
          <a:graphicData uri="http://schemas.openxmlformats.org/drawingml/2006/table">
            <a:tbl>
              <a:tblPr firstRow="1" bandRow="1">
                <a:tableStyleId>{073A0DAA-6AF3-43AB-8588-CEC1D06C72B9}</a:tableStyleId>
              </a:tblPr>
              <a:tblGrid>
                <a:gridCol w="7992888"/>
              </a:tblGrid>
              <a:tr h="360040">
                <a:tc>
                  <a:txBody>
                    <a:bodyPr/>
                    <a:lstStyle/>
                    <a:p>
                      <a:r>
                        <a:rPr lang="en-CA" sz="1400" baseline="0" dirty="0" smtClean="0">
                          <a:solidFill>
                            <a:schemeClr val="tx1"/>
                          </a:solidFill>
                          <a:latin typeface="Arial" pitchFamily="34" charset="0"/>
                        </a:rPr>
                        <a:t>Grade 9 Applied</a:t>
                      </a:r>
                      <a:endParaRPr lang="en-CA" sz="1400" baseline="0" dirty="0">
                        <a:solidFill>
                          <a:schemeClr val="tx1"/>
                        </a:solidFill>
                        <a:latin typeface="Arial" pitchFamily="34" charset="0"/>
                      </a:endParaRPr>
                    </a:p>
                  </a:txBody>
                  <a:tcPr>
                    <a:noFill/>
                  </a:tcPr>
                </a:tc>
              </a:tr>
              <a:tr h="251440">
                <a:tc>
                  <a:txBody>
                    <a:bodyPr/>
                    <a:lstStyle/>
                    <a:p>
                      <a:r>
                        <a:rPr kumimoji="0" lang="en-CA" sz="1200" b="1" kern="1200" dirty="0" smtClean="0">
                          <a:solidFill>
                            <a:schemeClr val="dk1"/>
                          </a:solidFill>
                          <a:latin typeface="Arial" pitchFamily="34" charset="0"/>
                          <a:ea typeface="+mn-ea"/>
                          <a:cs typeface="Arial" pitchFamily="34" charset="0"/>
                        </a:rPr>
                        <a:t>Connecting Various Representations of Linear Relations and Solving Problems Using the Representations</a:t>
                      </a:r>
                      <a:endParaRPr kumimoji="0" lang="en-CA" sz="1200" kern="1200" dirty="0">
                        <a:solidFill>
                          <a:schemeClr val="dk1"/>
                        </a:solidFill>
                        <a:latin typeface="Arial" pitchFamily="34" charset="0"/>
                        <a:ea typeface="+mn-ea"/>
                        <a:cs typeface="Arial" pitchFamily="34" charset="0"/>
                      </a:endParaRPr>
                    </a:p>
                  </a:txBody>
                  <a:tcPr>
                    <a:noFill/>
                  </a:tcPr>
                </a:tc>
              </a:tr>
              <a:tr h="370840">
                <a:tc>
                  <a:txBody>
                    <a:bodyPr/>
                    <a:lstStyle/>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describe the effects on a linear graph and make the corresponding changes to the linear equation when the conditions of the situation they represent are varied (e.g., given a partial variation graph and an equation representing the cost of producing a yearbook, describe how the graph changes if the cost per book is altered, describe how the graph changes if the fixed costs are altered, and make the corresponding changes to the equation)</a:t>
                      </a:r>
                    </a:p>
                    <a:p>
                      <a:pPr lvl="0">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determine graphically the point of intersection of two linear relations, and interpret the intersection point in the context of an application</a:t>
                      </a:r>
                    </a:p>
                    <a:p>
                      <a:pPr lvl="0">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None/>
                      </a:pPr>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A video rental company has two monthly plans. Plan A charges a flat fee of $30 for unlimited rentals; Plan B charges $9, plus $3 per video. Use a graphical model to determine the conditions under which you should choose Plan A or Plan B.</a:t>
                      </a:r>
                    </a:p>
                    <a:p>
                      <a:pPr lvl="0">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select a topic involving a </a:t>
                      </a:r>
                      <a:r>
                        <a:rPr kumimoji="0" lang="en-CA" sz="1200" kern="1200" dirty="0" err="1" smtClean="0">
                          <a:solidFill>
                            <a:schemeClr val="dk1"/>
                          </a:solidFill>
                          <a:latin typeface="Arial" pitchFamily="34" charset="0"/>
                          <a:ea typeface="+mn-ea"/>
                          <a:cs typeface="Arial" pitchFamily="34" charset="0"/>
                        </a:rPr>
                        <a:t>two‑variable</a:t>
                      </a:r>
                      <a:r>
                        <a:rPr kumimoji="0" lang="en-CA" sz="1200" kern="1200" dirty="0" smtClean="0">
                          <a:solidFill>
                            <a:schemeClr val="dk1"/>
                          </a:solidFill>
                          <a:latin typeface="Arial" pitchFamily="34" charset="0"/>
                          <a:ea typeface="+mn-ea"/>
                          <a:cs typeface="Arial" pitchFamily="34" charset="0"/>
                        </a:rPr>
                        <a:t> relationship (e.g., the amount of your pay cheque and the number of hours you work; trends in sports salaries over time; …), pose a question on the topic, collect data to answer the question, and present its solution using appropriate representations of the data </a:t>
                      </a:r>
                    </a:p>
                    <a:p>
                      <a:pPr lvl="0">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None/>
                      </a:pPr>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Individually or in a small group, collect data on the cost compared to the capacity of computer hard drives. Present the data numerically, graphically, and [if linear] algebraically. Describe the results and any trends orally or by making a poster display or by using presentation software.</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CA" sz="1200" baseline="0" dirty="0">
                        <a:solidFill>
                          <a:schemeClr val="tx1"/>
                        </a:solidFill>
                        <a:latin typeface="Arial" pitchFamily="34" charset="0"/>
                        <a:cs typeface="Arial" pitchFamily="34" charset="0"/>
                      </a:endParaRPr>
                    </a:p>
                  </a:txBody>
                  <a:tcPr>
                    <a:noFill/>
                  </a:tcPr>
                </a:tc>
              </a:tr>
            </a:tbl>
          </a:graphicData>
        </a:graphic>
      </p:graphicFrame>
      <p:sp>
        <p:nvSpPr>
          <p:cNvPr id="13" name="TextBox 12"/>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9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36</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Linear Relations – Specific Expectations</a:t>
            </a:r>
          </a:p>
          <a:p>
            <a:pPr algn="ctr"/>
            <a:r>
              <a:rPr lang="en-CA" sz="1400" dirty="0" smtClean="0"/>
              <a:t>Grade 9 Academic – from Mathematics (2005) Curriculum Document</a:t>
            </a:r>
            <a:endParaRPr lang="en-CA" sz="1400" dirty="0"/>
          </a:p>
        </p:txBody>
      </p:sp>
      <p:graphicFrame>
        <p:nvGraphicFramePr>
          <p:cNvPr id="12" name="Table 11"/>
          <p:cNvGraphicFramePr>
            <a:graphicFrameLocks noGrp="1"/>
          </p:cNvGraphicFramePr>
          <p:nvPr/>
        </p:nvGraphicFramePr>
        <p:xfrm>
          <a:off x="539552" y="1484784"/>
          <a:ext cx="7992888" cy="2457440"/>
        </p:xfrm>
        <a:graphic>
          <a:graphicData uri="http://schemas.openxmlformats.org/drawingml/2006/table">
            <a:tbl>
              <a:tblPr firstRow="1" bandRow="1">
                <a:tableStyleId>{073A0DAA-6AF3-43AB-8588-CEC1D06C72B9}</a:tableStyleId>
              </a:tblPr>
              <a:tblGrid>
                <a:gridCol w="7992888"/>
              </a:tblGrid>
              <a:tr h="360040">
                <a:tc>
                  <a:txBody>
                    <a:bodyPr/>
                    <a:lstStyle/>
                    <a:p>
                      <a:r>
                        <a:rPr lang="en-CA" sz="1400" baseline="0" dirty="0" smtClean="0">
                          <a:solidFill>
                            <a:schemeClr val="tx1"/>
                          </a:solidFill>
                          <a:latin typeface="Arial" pitchFamily="34" charset="0"/>
                        </a:rPr>
                        <a:t>Grade 9 Academic</a:t>
                      </a:r>
                      <a:endParaRPr lang="en-CA" sz="1400" baseline="0" dirty="0">
                        <a:solidFill>
                          <a:schemeClr val="tx1"/>
                        </a:solidFill>
                        <a:latin typeface="Arial" pitchFamily="34" charset="0"/>
                      </a:endParaRPr>
                    </a:p>
                  </a:txBody>
                  <a:tcPr>
                    <a:noFill/>
                  </a:tcPr>
                </a:tc>
              </a:tr>
              <a:tr h="360040">
                <a:tc>
                  <a:txBody>
                    <a:bodyPr/>
                    <a:lstStyle/>
                    <a:p>
                      <a:r>
                        <a:rPr kumimoji="0" lang="en-CA" sz="1200" b="1" kern="1200" dirty="0" smtClean="0">
                          <a:solidFill>
                            <a:schemeClr val="dk1"/>
                          </a:solidFill>
                          <a:latin typeface="Arial" pitchFamily="34" charset="0"/>
                          <a:ea typeface="+mn-ea"/>
                          <a:cs typeface="Arial" pitchFamily="34" charset="0"/>
                        </a:rPr>
                        <a:t>Understanding Characteristics of Linear Relations</a:t>
                      </a:r>
                      <a:endParaRPr kumimoji="0" lang="en-CA" sz="1200" kern="1200" dirty="0">
                        <a:solidFill>
                          <a:schemeClr val="dk1"/>
                        </a:solidFill>
                        <a:latin typeface="Arial" pitchFamily="34" charset="0"/>
                        <a:ea typeface="+mn-ea"/>
                        <a:cs typeface="Arial" pitchFamily="34" charset="0"/>
                      </a:endParaRPr>
                    </a:p>
                  </a:txBody>
                  <a:tcPr>
                    <a:noFill/>
                  </a:tcPr>
                </a:tc>
              </a:tr>
              <a:tr h="251440">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construct tables of values, graphs, and equations, using a variety of tools (e.g., graphing calculators, spreadsheets, graphing software, paper and pencil), to represent linear relations derived from descriptions of realistic situations (</a:t>
                      </a:r>
                      <a:r>
                        <a:rPr kumimoji="0" lang="en-CA" sz="1200" b="1" i="1" kern="1200" dirty="0" smtClean="0">
                          <a:solidFill>
                            <a:schemeClr val="dk1"/>
                          </a:solidFill>
                          <a:latin typeface="Arial" pitchFamily="34" charset="0"/>
                          <a:ea typeface="+mn-ea"/>
                          <a:cs typeface="Arial" pitchFamily="34" charset="0"/>
                        </a:rPr>
                        <a:t>Sample problem:</a:t>
                      </a:r>
                      <a:r>
                        <a:rPr kumimoji="0" lang="en-CA" sz="1200" kern="1200" dirty="0" smtClean="0">
                          <a:solidFill>
                            <a:schemeClr val="dk1"/>
                          </a:solidFill>
                          <a:latin typeface="Arial" pitchFamily="34" charset="0"/>
                          <a:ea typeface="+mn-ea"/>
                          <a:cs typeface="Arial" pitchFamily="34" charset="0"/>
                        </a:rPr>
                        <a:t> Construct a table of values, a graph, and an equation to represent a monthly </a:t>
                      </a:r>
                      <a:r>
                        <a:rPr kumimoji="0" lang="en-CA" sz="1200" kern="1200" dirty="0" err="1" smtClean="0">
                          <a:solidFill>
                            <a:schemeClr val="dk1"/>
                          </a:solidFill>
                          <a:latin typeface="Arial" pitchFamily="34" charset="0"/>
                          <a:ea typeface="+mn-ea"/>
                          <a:cs typeface="Arial" pitchFamily="34" charset="0"/>
                        </a:rPr>
                        <a:t>cellphone</a:t>
                      </a:r>
                      <a:r>
                        <a:rPr kumimoji="0" lang="en-CA" sz="1200" kern="1200" dirty="0" smtClean="0">
                          <a:solidFill>
                            <a:schemeClr val="dk1"/>
                          </a:solidFill>
                          <a:latin typeface="Arial" pitchFamily="34" charset="0"/>
                          <a:ea typeface="+mn-ea"/>
                          <a:cs typeface="Arial" pitchFamily="34" charset="0"/>
                        </a:rPr>
                        <a:t> plan that costs $25, plus $0.10 per minute of airtime.)</a:t>
                      </a:r>
                    </a:p>
                    <a:p>
                      <a:pPr>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compare the properties of direct variation and partial variation in applications, and identify the initial value (e.g., for a relation described in words, or represented as a graph or an equation) (</a:t>
                      </a:r>
                      <a:r>
                        <a:rPr kumimoji="0" lang="en-CA" sz="1200" b="1" i="1" kern="1200" dirty="0" smtClean="0">
                          <a:solidFill>
                            <a:schemeClr val="dk1"/>
                          </a:solidFill>
                          <a:latin typeface="Arial" pitchFamily="34" charset="0"/>
                          <a:ea typeface="+mn-ea"/>
                          <a:cs typeface="Arial" pitchFamily="34" charset="0"/>
                        </a:rPr>
                        <a:t>Sample problem:</a:t>
                      </a:r>
                      <a:r>
                        <a:rPr kumimoji="0" lang="en-CA" sz="1200" kern="1200" dirty="0" smtClean="0">
                          <a:solidFill>
                            <a:schemeClr val="dk1"/>
                          </a:solidFill>
                          <a:latin typeface="Arial" pitchFamily="34" charset="0"/>
                          <a:ea typeface="+mn-ea"/>
                          <a:cs typeface="Arial" pitchFamily="34" charset="0"/>
                        </a:rPr>
                        <a:t> Yoga costs $20 for registration, plus $8 per class. Tai chi costs $12 per class. Which situation represents a direct variation, and which represents a partial variation? For each relation, what is the initial value? Explain your answers.)</a:t>
                      </a:r>
                      <a:endParaRPr lang="en-CA" sz="1200" baseline="0" dirty="0">
                        <a:solidFill>
                          <a:schemeClr val="tx1"/>
                        </a:solidFill>
                        <a:latin typeface="Arial" pitchFamily="34" charset="0"/>
                        <a:cs typeface="Arial" pitchFamily="34" charset="0"/>
                      </a:endParaRPr>
                    </a:p>
                  </a:txBody>
                  <a:tcPr>
                    <a:noFill/>
                  </a:tcPr>
                </a:tc>
              </a:tr>
            </a:tbl>
          </a:graphicData>
        </a:graphic>
      </p:graphicFrame>
      <p:sp>
        <p:nvSpPr>
          <p:cNvPr id="13" name="TextBox 12"/>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9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37</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584775"/>
          </a:xfrm>
          <a:prstGeom prst="rect">
            <a:avLst/>
          </a:prstGeom>
          <a:noFill/>
        </p:spPr>
        <p:txBody>
          <a:bodyPr wrap="square" rtlCol="0">
            <a:spAutoFit/>
          </a:bodyPr>
          <a:lstStyle/>
          <a:p>
            <a:pPr algn="ctr"/>
            <a:r>
              <a:rPr lang="en-CA" dirty="0" smtClean="0"/>
              <a:t>Linear Relations – Specific Expectations</a:t>
            </a:r>
          </a:p>
          <a:p>
            <a:pPr algn="ctr"/>
            <a:r>
              <a:rPr lang="en-CA" sz="1400" dirty="0" smtClean="0"/>
              <a:t>Grade 9 Academic – from Mathematics (2005) Curriculum Document</a:t>
            </a:r>
            <a:endParaRPr lang="en-CA" sz="1400" dirty="0"/>
          </a:p>
        </p:txBody>
      </p:sp>
      <p:graphicFrame>
        <p:nvGraphicFramePr>
          <p:cNvPr id="12" name="Table 11"/>
          <p:cNvGraphicFramePr>
            <a:graphicFrameLocks noGrp="1"/>
          </p:cNvGraphicFramePr>
          <p:nvPr/>
        </p:nvGraphicFramePr>
        <p:xfrm>
          <a:off x="539552" y="1484784"/>
          <a:ext cx="7992888" cy="1725920"/>
        </p:xfrm>
        <a:graphic>
          <a:graphicData uri="http://schemas.openxmlformats.org/drawingml/2006/table">
            <a:tbl>
              <a:tblPr firstRow="1" bandRow="1">
                <a:tableStyleId>{073A0DAA-6AF3-43AB-8588-CEC1D06C72B9}</a:tableStyleId>
              </a:tblPr>
              <a:tblGrid>
                <a:gridCol w="7992888"/>
              </a:tblGrid>
              <a:tr h="360040">
                <a:tc>
                  <a:txBody>
                    <a:bodyPr/>
                    <a:lstStyle/>
                    <a:p>
                      <a:r>
                        <a:rPr lang="en-CA" sz="1400" baseline="0" dirty="0" smtClean="0">
                          <a:solidFill>
                            <a:schemeClr val="tx1"/>
                          </a:solidFill>
                          <a:latin typeface="Arial" pitchFamily="34" charset="0"/>
                        </a:rPr>
                        <a:t>Grade 9 Academic</a:t>
                      </a:r>
                      <a:endParaRPr lang="en-CA" sz="1400" baseline="0" dirty="0">
                        <a:solidFill>
                          <a:schemeClr val="tx1"/>
                        </a:solidFill>
                        <a:latin typeface="Arial" pitchFamily="34" charset="0"/>
                      </a:endParaRPr>
                    </a:p>
                  </a:txBody>
                  <a:tcPr>
                    <a:noFill/>
                  </a:tcPr>
                </a:tc>
              </a:tr>
              <a:tr h="360040">
                <a:tc>
                  <a:txBody>
                    <a:bodyPr/>
                    <a:lstStyle/>
                    <a:p>
                      <a:r>
                        <a:rPr kumimoji="0" lang="en-CA" sz="1200" b="1" kern="1200" dirty="0" smtClean="0">
                          <a:solidFill>
                            <a:schemeClr val="dk1"/>
                          </a:solidFill>
                          <a:latin typeface="Arial" pitchFamily="34" charset="0"/>
                          <a:ea typeface="+mn-ea"/>
                          <a:cs typeface="Arial" pitchFamily="34" charset="0"/>
                        </a:rPr>
                        <a:t>Connecting Various Representations of Linear Relations</a:t>
                      </a:r>
                      <a:endParaRPr kumimoji="0" lang="en-CA" sz="1200" kern="1200" dirty="0">
                        <a:solidFill>
                          <a:schemeClr val="dk1"/>
                        </a:solidFill>
                        <a:latin typeface="Arial" pitchFamily="34" charset="0"/>
                        <a:ea typeface="+mn-ea"/>
                        <a:cs typeface="Arial" pitchFamily="34" charset="0"/>
                      </a:endParaRPr>
                    </a:p>
                  </a:txBody>
                  <a:tcPr>
                    <a:noFill/>
                  </a:tcPr>
                </a:tc>
              </a:tr>
              <a:tr h="360040">
                <a:tc>
                  <a:txBody>
                    <a:bodyPr/>
                    <a:lstStyle/>
                    <a:p>
                      <a:pPr marL="0" marR="0" lvl="2"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200" kern="1200" dirty="0" smtClean="0">
                          <a:solidFill>
                            <a:schemeClr val="dk1"/>
                          </a:solidFill>
                          <a:latin typeface="Arial" pitchFamily="34" charset="0"/>
                          <a:ea typeface="+mn-ea"/>
                          <a:cs typeface="Arial" pitchFamily="34" charset="0"/>
                        </a:rPr>
                        <a:t> describe the effects on a linear graph and make the corresponding changes to the linear equation when the conditions of the situation they represent are varied (e.g., given a partial variation graph and an equation representing the cost of producing a yearbook, describe how the graph changes if the cost per book is altered, describe how the graph changes if the fixed costs are altered, and make the corresponding changes to the equation)</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13" name="TextBox 12"/>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9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38</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584775"/>
          </a:xfrm>
          <a:prstGeom prst="rect">
            <a:avLst/>
          </a:prstGeom>
          <a:noFill/>
        </p:spPr>
        <p:txBody>
          <a:bodyPr wrap="square" rtlCol="0">
            <a:spAutoFit/>
          </a:bodyPr>
          <a:lstStyle/>
          <a:p>
            <a:pPr algn="ctr"/>
            <a:r>
              <a:rPr lang="en-CA" dirty="0" smtClean="0"/>
              <a:t>Analytic Geometry – Specific Expectations</a:t>
            </a:r>
          </a:p>
          <a:p>
            <a:pPr algn="ctr"/>
            <a:r>
              <a:rPr lang="en-CA" sz="1400" dirty="0" smtClean="0"/>
              <a:t>Grade 9 Academic – from Mathematics (2005) Curriculum Document</a:t>
            </a:r>
            <a:endParaRPr lang="en-CA" sz="1400" dirty="0"/>
          </a:p>
        </p:txBody>
      </p:sp>
      <p:graphicFrame>
        <p:nvGraphicFramePr>
          <p:cNvPr id="12" name="Table 11"/>
          <p:cNvGraphicFramePr>
            <a:graphicFrameLocks noGrp="1"/>
          </p:cNvGraphicFramePr>
          <p:nvPr/>
        </p:nvGraphicFramePr>
        <p:xfrm>
          <a:off x="539552" y="1484784"/>
          <a:ext cx="7992888" cy="1543040"/>
        </p:xfrm>
        <a:graphic>
          <a:graphicData uri="http://schemas.openxmlformats.org/drawingml/2006/table">
            <a:tbl>
              <a:tblPr firstRow="1" bandRow="1">
                <a:tableStyleId>{073A0DAA-6AF3-43AB-8588-CEC1D06C72B9}</a:tableStyleId>
              </a:tblPr>
              <a:tblGrid>
                <a:gridCol w="7992888"/>
              </a:tblGrid>
              <a:tr h="360040">
                <a:tc>
                  <a:txBody>
                    <a:bodyPr/>
                    <a:lstStyle/>
                    <a:p>
                      <a:r>
                        <a:rPr lang="en-CA" sz="1400" baseline="0" dirty="0" smtClean="0">
                          <a:solidFill>
                            <a:schemeClr val="tx1"/>
                          </a:solidFill>
                          <a:latin typeface="Arial" pitchFamily="34" charset="0"/>
                        </a:rPr>
                        <a:t>Grade 9 Academic</a:t>
                      </a:r>
                      <a:endParaRPr lang="en-CA" sz="1400" baseline="0" dirty="0">
                        <a:solidFill>
                          <a:schemeClr val="tx1"/>
                        </a:solidFill>
                        <a:latin typeface="Arial" pitchFamily="34" charset="0"/>
                      </a:endParaRPr>
                    </a:p>
                  </a:txBody>
                  <a:tcPr>
                    <a:noFill/>
                  </a:tcPr>
                </a:tc>
              </a:tr>
              <a:tr h="360040">
                <a:tc>
                  <a:txBody>
                    <a:bodyPr/>
                    <a:lstStyle/>
                    <a:p>
                      <a:r>
                        <a:rPr kumimoji="0" lang="en-CA" sz="1200" b="1" kern="1200" dirty="0" smtClean="0">
                          <a:solidFill>
                            <a:schemeClr val="dk1"/>
                          </a:solidFill>
                          <a:latin typeface="Arial" pitchFamily="34" charset="0"/>
                          <a:ea typeface="+mn-ea"/>
                          <a:cs typeface="Arial" pitchFamily="34" charset="0"/>
                        </a:rPr>
                        <a:t>Investigating the Properties of Slope</a:t>
                      </a:r>
                      <a:endParaRPr kumimoji="0" lang="en-CA" sz="1200" kern="1200" dirty="0">
                        <a:solidFill>
                          <a:schemeClr val="dk1"/>
                        </a:solidFill>
                        <a:latin typeface="Arial" pitchFamily="34" charset="0"/>
                        <a:ea typeface="+mn-ea"/>
                        <a:cs typeface="Arial" pitchFamily="34" charset="0"/>
                      </a:endParaRPr>
                    </a:p>
                  </a:txBody>
                  <a:tcPr>
                    <a:noFill/>
                  </a:tcPr>
                </a:tc>
              </a:tr>
              <a:tr h="360040">
                <a:tc>
                  <a:txBody>
                    <a:bodyPr/>
                    <a:lstStyle/>
                    <a:p>
                      <a:pPr marL="0" marR="0" lvl="2"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200" kern="1200" dirty="0" smtClean="0">
                          <a:solidFill>
                            <a:schemeClr val="dk1"/>
                          </a:solidFill>
                          <a:latin typeface="Arial" pitchFamily="34" charset="0"/>
                          <a:ea typeface="+mn-ea"/>
                          <a:cs typeface="Arial" pitchFamily="34" charset="0"/>
                        </a:rPr>
                        <a:t> determine, through investigation, connections among the representations of a constant rate of change of a linear relation (e.g., the cost of producing a book of photographs is $50, plus $5 per book, so an equation is </a:t>
                      </a:r>
                      <a:r>
                        <a:rPr kumimoji="0" lang="en-CA" sz="1200" i="1" kern="1200" dirty="0" smtClean="0">
                          <a:solidFill>
                            <a:schemeClr val="dk1"/>
                          </a:solidFill>
                          <a:latin typeface="Arial" pitchFamily="34" charset="0"/>
                          <a:ea typeface="+mn-ea"/>
                          <a:cs typeface="Arial" pitchFamily="34" charset="0"/>
                        </a:rPr>
                        <a:t>C</a:t>
                      </a:r>
                      <a:r>
                        <a:rPr kumimoji="0" lang="en-CA" sz="1200" kern="1200" dirty="0" smtClean="0">
                          <a:solidFill>
                            <a:schemeClr val="dk1"/>
                          </a:solidFill>
                          <a:latin typeface="Arial" pitchFamily="34" charset="0"/>
                          <a:ea typeface="+mn-ea"/>
                          <a:cs typeface="Arial" pitchFamily="34" charset="0"/>
                        </a:rPr>
                        <a:t> = 50 + 5</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 a table of values provides the first difference of 5; the rate of change has a value of 5, which is also the slope of the corresponding line; and 5 is the coefficient of the independent variable, </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 in this equation)</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13" name="TextBox 12"/>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9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39</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5" name="Slide Number Placeholder 4"/>
          <p:cNvSpPr>
            <a:spLocks noGrp="1"/>
          </p:cNvSpPr>
          <p:nvPr>
            <p:ph type="sldNum" sz="quarter" idx="12"/>
          </p:nvPr>
        </p:nvSpPr>
        <p:spPr/>
        <p:txBody>
          <a:bodyPr/>
          <a:lstStyle/>
          <a:p>
            <a:fld id="{86DB97E2-CCFF-465E-8C64-E0FA0BF2FEDD}" type="slidenum">
              <a:rPr lang="en-CA" smtClean="0"/>
              <a:pPr/>
              <a:t>4</a:t>
            </a:fld>
            <a:endParaRPr lang="en-CA"/>
          </a:p>
        </p:txBody>
      </p:sp>
      <p:sp>
        <p:nvSpPr>
          <p:cNvPr id="9" name="Title 8"/>
          <p:cNvSpPr txBox="1">
            <a:spLocks/>
          </p:cNvSpPr>
          <p:nvPr/>
        </p:nvSpPr>
        <p:spPr>
          <a:xfrm>
            <a:off x="500034" y="285728"/>
            <a:ext cx="8229600" cy="1857388"/>
          </a:xfrm>
          <a:prstGeom prst="rect">
            <a:avLst/>
          </a:prstGeom>
        </p:spPr>
        <p:txBody>
          <a:bodyPr vert="horz" anchor="b">
            <a:normAutofit fontScale="90000" lnSpcReduction="20000"/>
            <a:scene3d>
              <a:camera prst="orthographicFront"/>
              <a:lightRig rig="soft" dir="t"/>
            </a:scene3d>
            <a:sp3d prstMaterial="softEdge">
              <a:bevelT w="25400" h="25400"/>
            </a:sp3d>
          </a:bodyPr>
          <a:lstStyle/>
          <a:p>
            <a:pPr marL="1798638" marR="0" lvl="0" indent="-1798638" algn="ctr" defTabSz="914400" rtl="0" eaLnBrk="1" fontAlgn="auto" latinLnBrk="0" hangingPunct="1">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a:t>
            </a:r>
            <a:r>
              <a:rPr kumimoji="0" lang="en-US" sz="2700" i="0" u="none" strike="noStrike" kern="1200" cap="none" spc="0" normalizeH="0" baseline="0" noProof="0" dirty="0" smtClean="0">
                <a:ln>
                  <a:noFill/>
                </a:ln>
                <a:solidFill>
                  <a:schemeClr val="tx2"/>
                </a:solidFill>
                <a:uLnTx/>
                <a:uFillTx/>
                <a:latin typeface="Calibri" pitchFamily="34" charset="0"/>
                <a:ea typeface="+mj-ea"/>
                <a:cs typeface="+mj-cs"/>
              </a:rPr>
              <a:t>	An overview presentation is available on                           the OAME site</a:t>
            </a:r>
            <a:r>
              <a:rPr kumimoji="0" lang="en-US" sz="27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Calibri" pitchFamily="34" charset="0"/>
                <a:ea typeface="+mj-ea"/>
                <a:cs typeface="+mj-cs"/>
              </a:rPr>
              <a:t/>
            </a:r>
            <a:br>
              <a:rPr kumimoji="0" lang="en-US" sz="27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Calibri" pitchFamily="34" charset="0"/>
                <a:ea typeface="+mj-ea"/>
                <a:cs typeface="+mj-cs"/>
              </a:rPr>
            </a:br>
            <a:r>
              <a:rPr kumimoji="0" lang="en-US" sz="27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Calibri" pitchFamily="34" charset="0"/>
                <a:ea typeface="+mj-ea"/>
                <a:cs typeface="+mj-cs"/>
                <a:hlinkClick r:id="rId4"/>
              </a:rPr>
              <a:t>Link to OAME WEBSITE</a:t>
            </a:r>
            <a:r>
              <a:rPr kumimoji="0" lang="en-US" sz="27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Calibri" pitchFamily="34" charset="0"/>
                <a:ea typeface="+mj-ea"/>
                <a:cs typeface="+mj-cs"/>
              </a:rPr>
              <a:t>               </a:t>
            </a:r>
            <a:r>
              <a:rPr kumimoji="0" lang="en-US" sz="48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a:r>
            <a:br>
              <a:rPr kumimoji="0" lang="en-US" sz="48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br>
            <a:endParaRPr kumimoji="0" lang="en-CA" sz="4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pic>
        <p:nvPicPr>
          <p:cNvPr id="10" name="Picture 2"/>
          <p:cNvPicPr>
            <a:picLocks noChangeAspect="1" noChangeArrowheads="1"/>
          </p:cNvPicPr>
          <p:nvPr/>
        </p:nvPicPr>
        <p:blipFill>
          <a:blip r:embed="rId5" cstate="print"/>
          <a:srcRect l="2490" t="20177" r="18815" b="43307"/>
          <a:stretch>
            <a:fillRect/>
          </a:stretch>
        </p:blipFill>
        <p:spPr bwMode="auto">
          <a:xfrm>
            <a:off x="336202" y="2714620"/>
            <a:ext cx="8498473" cy="221711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Analytic Geometry – Specific Expectations</a:t>
            </a:r>
          </a:p>
          <a:p>
            <a:pPr algn="ctr"/>
            <a:r>
              <a:rPr lang="en-CA" sz="1400" dirty="0" smtClean="0"/>
              <a:t>Grade 9 Academic – from Mathematics (2005) Curriculum Document</a:t>
            </a:r>
            <a:endParaRPr lang="en-CA" sz="1400" dirty="0"/>
          </a:p>
        </p:txBody>
      </p:sp>
      <p:graphicFrame>
        <p:nvGraphicFramePr>
          <p:cNvPr id="12" name="Table 11"/>
          <p:cNvGraphicFramePr>
            <a:graphicFrameLocks noGrp="1"/>
          </p:cNvGraphicFramePr>
          <p:nvPr/>
        </p:nvGraphicFramePr>
        <p:xfrm>
          <a:off x="539552" y="1484784"/>
          <a:ext cx="7992888" cy="3920480"/>
        </p:xfrm>
        <a:graphic>
          <a:graphicData uri="http://schemas.openxmlformats.org/drawingml/2006/table">
            <a:tbl>
              <a:tblPr firstRow="1" bandRow="1">
                <a:tableStyleId>{073A0DAA-6AF3-43AB-8588-CEC1D06C72B9}</a:tableStyleId>
              </a:tblPr>
              <a:tblGrid>
                <a:gridCol w="7992888"/>
              </a:tblGrid>
              <a:tr h="360040">
                <a:tc>
                  <a:txBody>
                    <a:bodyPr/>
                    <a:lstStyle/>
                    <a:p>
                      <a:r>
                        <a:rPr lang="en-CA" sz="1400" baseline="0" dirty="0" smtClean="0">
                          <a:solidFill>
                            <a:schemeClr val="tx1"/>
                          </a:solidFill>
                          <a:latin typeface="Arial" pitchFamily="34" charset="0"/>
                        </a:rPr>
                        <a:t>Grade 9 Academic</a:t>
                      </a:r>
                      <a:endParaRPr lang="en-CA" sz="1400" baseline="0" dirty="0">
                        <a:solidFill>
                          <a:schemeClr val="tx1"/>
                        </a:solidFill>
                        <a:latin typeface="Arial" pitchFamily="34" charset="0"/>
                      </a:endParaRPr>
                    </a:p>
                  </a:txBody>
                  <a:tcPr>
                    <a:noFill/>
                  </a:tcPr>
                </a:tc>
              </a:tr>
              <a:tr h="360040">
                <a:tc>
                  <a:txBody>
                    <a:bodyPr/>
                    <a:lstStyle/>
                    <a:p>
                      <a:r>
                        <a:rPr kumimoji="0" lang="en-CA" sz="1200" b="1" kern="1200" dirty="0" smtClean="0">
                          <a:solidFill>
                            <a:schemeClr val="dk1"/>
                          </a:solidFill>
                          <a:latin typeface="Arial" pitchFamily="34" charset="0"/>
                          <a:ea typeface="+mn-ea"/>
                          <a:cs typeface="Arial" pitchFamily="34" charset="0"/>
                        </a:rPr>
                        <a:t>Using the Properties of Linear Relations to Solve Problems</a:t>
                      </a:r>
                      <a:endParaRPr kumimoji="0" lang="en-CA" sz="1200" kern="1200" dirty="0">
                        <a:solidFill>
                          <a:schemeClr val="dk1"/>
                        </a:solidFill>
                        <a:latin typeface="Arial" pitchFamily="34" charset="0"/>
                        <a:ea typeface="+mn-ea"/>
                        <a:cs typeface="Arial" pitchFamily="34" charset="0"/>
                      </a:endParaRPr>
                    </a:p>
                  </a:txBody>
                  <a:tcPr>
                    <a:noFill/>
                  </a:tcPr>
                </a:tc>
              </a:tr>
              <a:tr h="360040">
                <a:tc>
                  <a:txBody>
                    <a:bodyPr/>
                    <a:lstStyle/>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describe the meaning of the slope and </a:t>
                      </a:r>
                      <a:r>
                        <a:rPr kumimoji="0" lang="en-CA" sz="1200" i="1" kern="1200" dirty="0" err="1" smtClean="0">
                          <a:solidFill>
                            <a:schemeClr val="dk1"/>
                          </a:solidFill>
                          <a:latin typeface="Arial" pitchFamily="34" charset="0"/>
                          <a:ea typeface="+mn-ea"/>
                          <a:cs typeface="Arial" pitchFamily="34" charset="0"/>
                        </a:rPr>
                        <a:t>y</a:t>
                      </a:r>
                      <a:r>
                        <a:rPr kumimoji="0" lang="en-CA" sz="1200" kern="1200" dirty="0" err="1" smtClean="0">
                          <a:solidFill>
                            <a:schemeClr val="dk1"/>
                          </a:solidFill>
                          <a:latin typeface="Arial" pitchFamily="34" charset="0"/>
                          <a:ea typeface="+mn-ea"/>
                          <a:cs typeface="Arial" pitchFamily="34" charset="0"/>
                        </a:rPr>
                        <a:t>‑intercept</a:t>
                      </a:r>
                      <a:r>
                        <a:rPr kumimoji="0" lang="en-CA" sz="1200" kern="1200" dirty="0" smtClean="0">
                          <a:solidFill>
                            <a:schemeClr val="dk1"/>
                          </a:solidFill>
                          <a:latin typeface="Arial" pitchFamily="34" charset="0"/>
                          <a:ea typeface="+mn-ea"/>
                          <a:cs typeface="Arial" pitchFamily="34" charset="0"/>
                        </a:rPr>
                        <a:t> for a linear relation arising from a realistic situation (e.g., the cost to rent the community gym is $40 per evening, plus $2 per person for equipment rental; the vertical intercept, 40, represents the $40 cost of renting the gym; the value of the rate of change, 2, represents the $2 cost per person), and describe a situation that could be modelled by a given linear equation (e.g., the linear equation </a:t>
                      </a:r>
                      <a:r>
                        <a:rPr kumimoji="0" lang="en-CA" sz="1200" i="1" kern="1200" dirty="0" smtClean="0">
                          <a:solidFill>
                            <a:schemeClr val="dk1"/>
                          </a:solidFill>
                          <a:latin typeface="Arial" pitchFamily="34" charset="0"/>
                          <a:ea typeface="+mn-ea"/>
                          <a:cs typeface="Arial" pitchFamily="34" charset="0"/>
                        </a:rPr>
                        <a:t>M</a:t>
                      </a:r>
                      <a:r>
                        <a:rPr kumimoji="0" lang="en-CA" sz="1200" kern="1200" dirty="0" smtClean="0">
                          <a:solidFill>
                            <a:schemeClr val="dk1"/>
                          </a:solidFill>
                          <a:latin typeface="Arial" pitchFamily="34" charset="0"/>
                          <a:ea typeface="+mn-ea"/>
                          <a:cs typeface="Arial" pitchFamily="34" charset="0"/>
                        </a:rPr>
                        <a:t> = 50 + 6</a:t>
                      </a:r>
                      <a:r>
                        <a:rPr kumimoji="0" lang="en-CA" sz="1200" i="1" kern="1200" dirty="0" smtClean="0">
                          <a:solidFill>
                            <a:schemeClr val="dk1"/>
                          </a:solidFill>
                          <a:latin typeface="Arial" pitchFamily="34" charset="0"/>
                          <a:ea typeface="+mn-ea"/>
                          <a:cs typeface="Arial" pitchFamily="34" charset="0"/>
                        </a:rPr>
                        <a:t>d</a:t>
                      </a:r>
                      <a:r>
                        <a:rPr kumimoji="0" lang="en-CA" sz="1200" kern="1200" dirty="0" smtClean="0">
                          <a:solidFill>
                            <a:schemeClr val="dk1"/>
                          </a:solidFill>
                          <a:latin typeface="Arial" pitchFamily="34" charset="0"/>
                          <a:ea typeface="+mn-ea"/>
                          <a:cs typeface="Arial" pitchFamily="34" charset="0"/>
                        </a:rPr>
                        <a:t> could model the mass of a shipping package, including 50 g for the packaging material, plus 6 g per flyer added to the package)</a:t>
                      </a:r>
                    </a:p>
                    <a:p>
                      <a:pPr lvl="0">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identify and explain any restrictions on the variables in a linear relation arising from a realistic situation (e.g., in the relation </a:t>
                      </a:r>
                      <a:r>
                        <a:rPr kumimoji="0" lang="en-CA" sz="1200" i="1" kern="1200" dirty="0" smtClean="0">
                          <a:solidFill>
                            <a:schemeClr val="dk1"/>
                          </a:solidFill>
                          <a:latin typeface="Arial" pitchFamily="34" charset="0"/>
                          <a:ea typeface="+mn-ea"/>
                          <a:cs typeface="Arial" pitchFamily="34" charset="0"/>
                        </a:rPr>
                        <a:t>C</a:t>
                      </a:r>
                      <a:r>
                        <a:rPr kumimoji="0" lang="en-CA" sz="1200" kern="1200" dirty="0" smtClean="0">
                          <a:solidFill>
                            <a:schemeClr val="dk1"/>
                          </a:solidFill>
                          <a:latin typeface="Arial" pitchFamily="34" charset="0"/>
                          <a:ea typeface="+mn-ea"/>
                          <a:cs typeface="Arial" pitchFamily="34" charset="0"/>
                        </a:rPr>
                        <a:t> = 50 + 25</a:t>
                      </a:r>
                      <a:r>
                        <a:rPr kumimoji="0" lang="en-CA" sz="1200" i="1" kern="12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a:t>
                      </a:r>
                      <a:r>
                        <a:rPr kumimoji="0" lang="en-CA" sz="1200" i="1" kern="1200" dirty="0" smtClean="0">
                          <a:solidFill>
                            <a:schemeClr val="dk1"/>
                          </a:solidFill>
                          <a:latin typeface="Arial" pitchFamily="34" charset="0"/>
                          <a:ea typeface="+mn-ea"/>
                          <a:cs typeface="Arial" pitchFamily="34" charset="0"/>
                        </a:rPr>
                        <a:t>C</a:t>
                      </a:r>
                      <a:r>
                        <a:rPr kumimoji="0" lang="en-CA" sz="1200" kern="1200" dirty="0" smtClean="0">
                          <a:solidFill>
                            <a:schemeClr val="dk1"/>
                          </a:solidFill>
                          <a:latin typeface="Arial" pitchFamily="34" charset="0"/>
                          <a:ea typeface="+mn-ea"/>
                          <a:cs typeface="Arial" pitchFamily="34" charset="0"/>
                        </a:rPr>
                        <a:t> is the cost of holding a party in a hall and </a:t>
                      </a:r>
                      <a:r>
                        <a:rPr kumimoji="0" lang="en-CA" sz="1200" i="1" kern="12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is the number of guests; </a:t>
                      </a:r>
                      <a:r>
                        <a:rPr kumimoji="0" lang="en-CA" sz="1200" i="1" kern="12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is restricted to whole numbers of 100 or less, because of the size of the hall, and </a:t>
                      </a:r>
                      <a:r>
                        <a:rPr kumimoji="0" lang="en-CA" sz="1200" i="1" kern="1200" dirty="0" smtClean="0">
                          <a:solidFill>
                            <a:schemeClr val="dk1"/>
                          </a:solidFill>
                          <a:latin typeface="Arial" pitchFamily="34" charset="0"/>
                          <a:ea typeface="+mn-ea"/>
                          <a:cs typeface="Arial" pitchFamily="34" charset="0"/>
                        </a:rPr>
                        <a:t>C</a:t>
                      </a:r>
                      <a:r>
                        <a:rPr kumimoji="0" lang="en-CA" sz="1200" kern="1200" dirty="0" smtClean="0">
                          <a:solidFill>
                            <a:schemeClr val="dk1"/>
                          </a:solidFill>
                          <a:latin typeface="Arial" pitchFamily="34" charset="0"/>
                          <a:ea typeface="+mn-ea"/>
                          <a:cs typeface="Arial" pitchFamily="34" charset="0"/>
                        </a:rPr>
                        <a:t> is consequently restricted to $50 to $2550)</a:t>
                      </a:r>
                    </a:p>
                    <a:p>
                      <a:pPr lvl="0">
                        <a:buFont typeface="Arial" pitchFamily="34" charset="0"/>
                        <a:buNone/>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determine graphically the point of intersection of two linear relations, and interpret the intersection point in the context of an application</a:t>
                      </a:r>
                    </a:p>
                    <a:p>
                      <a:pPr lvl="0">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None/>
                      </a:pPr>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A video rental company has two monthly plans. Plan A charges a flat fee of $30 for unlimited rentals; Plan B charges $9, plus $3 per video. Use a graphical model to determine the conditions under which you should choose Plan A or Plan B.</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15" name="TextBox 14"/>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9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40</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Lesson 1 – How Much Will It Really Cost?</a:t>
            </a:r>
          </a:p>
          <a:p>
            <a:pPr algn="ctr"/>
            <a:r>
              <a:rPr lang="en-CA" sz="1400" dirty="0" smtClean="0"/>
              <a:t>Lesson Overview</a:t>
            </a:r>
            <a:endParaRPr lang="en-CA" sz="1400" dirty="0"/>
          </a:p>
        </p:txBody>
      </p:sp>
      <p:graphicFrame>
        <p:nvGraphicFramePr>
          <p:cNvPr id="12" name="Table 11"/>
          <p:cNvGraphicFramePr>
            <a:graphicFrameLocks noGrp="1"/>
          </p:cNvGraphicFramePr>
          <p:nvPr/>
        </p:nvGraphicFramePr>
        <p:xfrm>
          <a:off x="539552" y="1484785"/>
          <a:ext cx="7992888" cy="3973399"/>
        </p:xfrm>
        <a:graphic>
          <a:graphicData uri="http://schemas.openxmlformats.org/drawingml/2006/table">
            <a:tbl>
              <a:tblPr firstRow="1" bandRow="1">
                <a:tableStyleId>{073A0DAA-6AF3-43AB-8588-CEC1D06C72B9}</a:tableStyleId>
              </a:tblPr>
              <a:tblGrid>
                <a:gridCol w="7992888"/>
              </a:tblGrid>
              <a:tr h="303611">
                <a:tc>
                  <a:txBody>
                    <a:bodyPr/>
                    <a:lstStyle/>
                    <a:p>
                      <a:r>
                        <a:rPr lang="en-CA" sz="1400" baseline="0" dirty="0" smtClean="0">
                          <a:solidFill>
                            <a:schemeClr val="tx1"/>
                          </a:solidFill>
                          <a:latin typeface="Arial" pitchFamily="34" charset="0"/>
                        </a:rPr>
                        <a:t>Mathematical Process Focus</a:t>
                      </a:r>
                      <a:endParaRPr lang="en-CA" sz="1400" baseline="0" dirty="0">
                        <a:solidFill>
                          <a:schemeClr val="tx1"/>
                        </a:solidFill>
                        <a:latin typeface="Arial" pitchFamily="34" charset="0"/>
                      </a:endParaRPr>
                    </a:p>
                  </a:txBody>
                  <a:tcPr>
                    <a:noFill/>
                  </a:tcPr>
                </a:tc>
              </a:tr>
              <a:tr h="455416">
                <a:tc>
                  <a:txBody>
                    <a:bodyPr/>
                    <a:lstStyle/>
                    <a:p>
                      <a:r>
                        <a:rPr kumimoji="0" lang="en-CA" sz="1200" b="1" kern="1200" dirty="0" smtClean="0">
                          <a:solidFill>
                            <a:schemeClr val="dk1"/>
                          </a:solidFill>
                          <a:latin typeface="Arial" pitchFamily="34" charset="0"/>
                          <a:ea typeface="+mn-ea"/>
                          <a:cs typeface="Arial" pitchFamily="34" charset="0"/>
                        </a:rPr>
                        <a:t>Connecting</a:t>
                      </a:r>
                      <a:r>
                        <a:rPr kumimoji="0" lang="en-CA" sz="1200" kern="1200" dirty="0" smtClean="0">
                          <a:solidFill>
                            <a:schemeClr val="dk1"/>
                          </a:solidFill>
                          <a:latin typeface="Arial" pitchFamily="34" charset="0"/>
                          <a:ea typeface="+mn-ea"/>
                          <a:cs typeface="Arial" pitchFamily="34" charset="0"/>
                        </a:rPr>
                        <a:t>: students will make connections between the mathematical concepts they have been learning and applications to financial situations.</a:t>
                      </a:r>
                      <a:endParaRPr kumimoji="0" lang="en-CA" sz="1200" kern="1200" dirty="0">
                        <a:solidFill>
                          <a:schemeClr val="dk1"/>
                        </a:solidFill>
                        <a:latin typeface="Arial" pitchFamily="34" charset="0"/>
                        <a:ea typeface="+mn-ea"/>
                        <a:cs typeface="Arial" pitchFamily="34" charset="0"/>
                      </a:endParaRPr>
                    </a:p>
                  </a:txBody>
                  <a:tcPr>
                    <a:noFill/>
                  </a:tcPr>
                </a:tc>
              </a:tr>
              <a:tr h="303611">
                <a:tc>
                  <a:txBody>
                    <a:bodyPr/>
                    <a:lstStyle/>
                    <a:p>
                      <a:pPr lvl="0">
                        <a:buFont typeface="Arial" pitchFamily="34" charset="0"/>
                        <a:buNone/>
                      </a:pPr>
                      <a:r>
                        <a:rPr kumimoji="0" lang="en-CA" sz="1400" b="1" kern="1200" dirty="0" smtClean="0">
                          <a:solidFill>
                            <a:schemeClr val="dk1"/>
                          </a:solidFill>
                          <a:latin typeface="Arial" pitchFamily="34" charset="0"/>
                          <a:ea typeface="+mn-ea"/>
                          <a:cs typeface="Arial" pitchFamily="34" charset="0"/>
                        </a:rPr>
                        <a:t>Learning</a:t>
                      </a:r>
                      <a:r>
                        <a:rPr kumimoji="0" lang="en-CA" sz="1400" b="1" kern="1200" baseline="0" dirty="0" smtClean="0">
                          <a:solidFill>
                            <a:schemeClr val="dk1"/>
                          </a:solidFill>
                          <a:latin typeface="Arial" pitchFamily="34" charset="0"/>
                          <a:ea typeface="+mn-ea"/>
                          <a:cs typeface="Arial" pitchFamily="34" charset="0"/>
                        </a:rPr>
                        <a:t> Goals</a:t>
                      </a:r>
                      <a:endParaRPr kumimoji="0" lang="en-CA" sz="1400" b="1" kern="1200" dirty="0">
                        <a:solidFill>
                          <a:schemeClr val="dk1"/>
                        </a:solidFill>
                        <a:latin typeface="Arial" pitchFamily="34" charset="0"/>
                        <a:ea typeface="+mn-ea"/>
                        <a:cs typeface="Arial" pitchFamily="34" charset="0"/>
                      </a:endParaRPr>
                    </a:p>
                  </a:txBody>
                  <a:tcPr>
                    <a:noFill/>
                  </a:tcPr>
                </a:tc>
              </a:tr>
              <a:tr h="819750">
                <a:tc>
                  <a:txBody>
                    <a:bodyPr/>
                    <a:lstStyle/>
                    <a:p>
                      <a:r>
                        <a:rPr kumimoji="0" lang="en-CA" sz="1200" kern="1200" dirty="0" smtClean="0">
                          <a:solidFill>
                            <a:schemeClr val="dk1"/>
                          </a:solidFill>
                          <a:latin typeface="Arial" pitchFamily="34" charset="0"/>
                          <a:ea typeface="+mn-ea"/>
                          <a:cs typeface="Arial" pitchFamily="34" charset="0"/>
                        </a:rPr>
                        <a:t>At the end of this lesson, students will be able to</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connect their understanding of linear relations to investigate the total cost over time of an installment purchase or a</a:t>
                      </a:r>
                      <a:r>
                        <a:rPr kumimoji="0" lang="en-CA" sz="1200" kern="1200" baseline="0" dirty="0" smtClean="0">
                          <a:solidFill>
                            <a:schemeClr val="dk1"/>
                          </a:solidFill>
                          <a:latin typeface="Arial" pitchFamily="34" charset="0"/>
                          <a:ea typeface="+mn-ea"/>
                          <a:cs typeface="Arial" pitchFamily="34" charset="0"/>
                        </a:rPr>
                        <a:t> service contract (e.g., cell phone plan);</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represent</a:t>
                      </a:r>
                      <a:r>
                        <a:rPr kumimoji="0" lang="en-CA" sz="1200" kern="1200" baseline="0" dirty="0" smtClean="0">
                          <a:solidFill>
                            <a:schemeClr val="dk1"/>
                          </a:solidFill>
                          <a:latin typeface="Arial" pitchFamily="34" charset="0"/>
                          <a:ea typeface="+mn-ea"/>
                          <a:cs typeface="Arial" pitchFamily="34" charset="0"/>
                        </a:rPr>
                        <a:t> their investigation in at least 2 ways (e.g., numeric, graphical)</a:t>
                      </a:r>
                      <a:endParaRPr kumimoji="0" lang="en-CA" sz="1200" kern="1200" dirty="0">
                        <a:solidFill>
                          <a:schemeClr val="dk1"/>
                        </a:solidFill>
                        <a:latin typeface="Arial" pitchFamily="34" charset="0"/>
                        <a:ea typeface="+mn-ea"/>
                        <a:cs typeface="Arial" pitchFamily="34" charset="0"/>
                      </a:endParaRPr>
                    </a:p>
                  </a:txBody>
                  <a:tcPr>
                    <a:noFill/>
                  </a:tcPr>
                </a:tc>
              </a:tr>
              <a:tr h="303611">
                <a:tc>
                  <a:txBody>
                    <a:bodyPr/>
                    <a:lstStyle/>
                    <a:p>
                      <a:r>
                        <a:rPr kumimoji="0" lang="en-CA" sz="1400" b="1" kern="1200" dirty="0" smtClean="0">
                          <a:solidFill>
                            <a:schemeClr val="dk1"/>
                          </a:solidFill>
                          <a:latin typeface="Arial" pitchFamily="34" charset="0"/>
                          <a:ea typeface="+mn-ea"/>
                          <a:cs typeface="Arial" pitchFamily="34" charset="0"/>
                        </a:rPr>
                        <a:t>Connections to Financial Literacy</a:t>
                      </a:r>
                      <a:endParaRPr kumimoji="0" lang="en-CA" sz="1400" kern="1200" dirty="0" smtClean="0">
                        <a:solidFill>
                          <a:schemeClr val="dk1"/>
                        </a:solidFill>
                        <a:latin typeface="Arial" pitchFamily="34" charset="0"/>
                        <a:ea typeface="+mn-ea"/>
                        <a:cs typeface="Arial" pitchFamily="34" charset="0"/>
                      </a:endParaRPr>
                    </a:p>
                  </a:txBody>
                  <a:tcPr>
                    <a:noFill/>
                  </a:tcPr>
                </a:tc>
              </a:tr>
              <a:tr h="819750">
                <a:tc>
                  <a:txBody>
                    <a:bodyPr/>
                    <a:lstStyle/>
                    <a:p>
                      <a:pPr lvl="0">
                        <a:buFont typeface="Arial" pitchFamily="34" charset="0"/>
                        <a:buChar char="−"/>
                      </a:pPr>
                      <a:r>
                        <a:rPr kumimoji="0" lang="en-CA" sz="1200" i="0" kern="1200" dirty="0" smtClean="0">
                          <a:solidFill>
                            <a:schemeClr val="dk1"/>
                          </a:solidFill>
                          <a:latin typeface="Arial" pitchFamily="34" charset="0"/>
                          <a:ea typeface="+mn-ea"/>
                          <a:cs typeface="Arial" pitchFamily="34" charset="0"/>
                        </a:rPr>
                        <a:t> consumer protection and awareness</a:t>
                      </a:r>
                      <a:r>
                        <a:rPr kumimoji="0" lang="en-CA" sz="1200" i="0" kern="1200" baseline="0" dirty="0" smtClean="0">
                          <a:solidFill>
                            <a:schemeClr val="dk1"/>
                          </a:solidFill>
                          <a:latin typeface="Arial" pitchFamily="34" charset="0"/>
                          <a:ea typeface="+mn-ea"/>
                          <a:cs typeface="Arial" pitchFamily="34" charset="0"/>
                        </a:rPr>
                        <a:t> as students consider the actual cost of installment purchases and service contracts;</a:t>
                      </a:r>
                      <a:endParaRPr kumimoji="0" lang="en-CA" sz="1200" i="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i="0" kern="1200" dirty="0" smtClean="0">
                          <a:solidFill>
                            <a:schemeClr val="dk1"/>
                          </a:solidFill>
                          <a:latin typeface="Arial" pitchFamily="34" charset="0"/>
                          <a:ea typeface="+mn-ea"/>
                          <a:cs typeface="Arial" pitchFamily="34" charset="0"/>
                        </a:rPr>
                        <a:t> understanding needs and wants as students reflect</a:t>
                      </a:r>
                      <a:r>
                        <a:rPr kumimoji="0" lang="en-CA" sz="1200" i="0" kern="1200" baseline="0" dirty="0" smtClean="0">
                          <a:solidFill>
                            <a:schemeClr val="dk1"/>
                          </a:solidFill>
                          <a:latin typeface="Arial" pitchFamily="34" charset="0"/>
                          <a:ea typeface="+mn-ea"/>
                          <a:cs typeface="Arial" pitchFamily="34" charset="0"/>
                        </a:rPr>
                        <a:t> upon the appropriateness of purchasing by installment or service contracts</a:t>
                      </a:r>
                      <a:endParaRPr kumimoji="0" lang="en-CA" sz="1800" kern="1200" dirty="0">
                        <a:solidFill>
                          <a:schemeClr val="dk1"/>
                        </a:solidFill>
                        <a:latin typeface="+mn-lt"/>
                        <a:ea typeface="+mn-ea"/>
                        <a:cs typeface="+mn-cs"/>
                      </a:endParaRPr>
                    </a:p>
                  </a:txBody>
                  <a:tcPr>
                    <a:noFill/>
                  </a:tcPr>
                </a:tc>
              </a:tr>
              <a:tr h="303611">
                <a:tc>
                  <a:txBody>
                    <a:bodyPr/>
                    <a:lstStyle/>
                    <a:p>
                      <a:pPr lvl="0">
                        <a:buFont typeface="Arial" pitchFamily="34" charset="0"/>
                        <a:buNone/>
                      </a:pPr>
                      <a:r>
                        <a:rPr kumimoji="0" lang="en-CA" sz="1400" b="1" kern="1200" dirty="0" smtClean="0">
                          <a:solidFill>
                            <a:schemeClr val="dk1"/>
                          </a:solidFill>
                          <a:latin typeface="Arial" pitchFamily="34" charset="0"/>
                          <a:ea typeface="+mn-ea"/>
                          <a:cs typeface="Arial" pitchFamily="34" charset="0"/>
                        </a:rPr>
                        <a:t>Where does this lesson belong?</a:t>
                      </a:r>
                      <a:endParaRPr kumimoji="0" lang="en-CA" sz="1400" b="1" kern="1200" dirty="0">
                        <a:solidFill>
                          <a:schemeClr val="dk1"/>
                        </a:solidFill>
                        <a:latin typeface="Arial" pitchFamily="34" charset="0"/>
                        <a:ea typeface="+mn-ea"/>
                        <a:cs typeface="Arial" pitchFamily="34" charset="0"/>
                      </a:endParaRPr>
                    </a:p>
                  </a:txBody>
                  <a:tcPr>
                    <a:noFill/>
                  </a:tcPr>
                </a:tc>
              </a:tr>
              <a:tr h="651079">
                <a:tc>
                  <a:txBody>
                    <a:bodyPr/>
                    <a:lstStyle/>
                    <a:p>
                      <a:r>
                        <a:rPr kumimoji="0" lang="en-US" sz="1200" b="0" kern="1200" dirty="0" smtClean="0">
                          <a:solidFill>
                            <a:schemeClr val="dk1"/>
                          </a:solidFill>
                          <a:latin typeface="Arial" pitchFamily="34" charset="0"/>
                          <a:ea typeface="+mn-ea"/>
                          <a:cs typeface="Arial" pitchFamily="34" charset="0"/>
                        </a:rPr>
                        <a:t>Students should</a:t>
                      </a:r>
                      <a:r>
                        <a:rPr kumimoji="0" lang="en-US" sz="1200" b="0" kern="1200" baseline="0" dirty="0" smtClean="0">
                          <a:solidFill>
                            <a:schemeClr val="dk1"/>
                          </a:solidFill>
                          <a:latin typeface="Arial" pitchFamily="34" charset="0"/>
                          <a:ea typeface="+mn-ea"/>
                          <a:cs typeface="Arial" pitchFamily="34" charset="0"/>
                        </a:rPr>
                        <a:t> be able to</a:t>
                      </a:r>
                      <a:endParaRPr kumimoji="0" lang="en-US" sz="1200" b="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US" sz="1200" b="0" kern="1200" dirty="0" smtClean="0">
                          <a:solidFill>
                            <a:schemeClr val="dk1"/>
                          </a:solidFill>
                          <a:latin typeface="Arial" pitchFamily="34" charset="0"/>
                          <a:ea typeface="+mn-ea"/>
                          <a:cs typeface="Arial" pitchFamily="34" charset="0"/>
                        </a:rPr>
                        <a:t> create a table of values and a graph of this data from a description of a purchase situation involving linearly related data.</a:t>
                      </a:r>
                      <a:endParaRPr kumimoji="0" lang="en-CA" sz="1200" b="1" kern="1200" dirty="0" smtClean="0">
                        <a:solidFill>
                          <a:schemeClr val="dk1"/>
                        </a:solidFill>
                        <a:latin typeface="Arial" pitchFamily="34" charset="0"/>
                        <a:ea typeface="+mn-ea"/>
                        <a:cs typeface="Arial" pitchFamily="34" charset="0"/>
                      </a:endParaRPr>
                    </a:p>
                  </a:txBody>
                  <a:tcPr>
                    <a:noFill/>
                  </a:tcPr>
                </a:tc>
              </a:tr>
            </a:tbl>
          </a:graphicData>
        </a:graphic>
      </p:graphicFrame>
      <p:sp>
        <p:nvSpPr>
          <p:cNvPr id="15" name="TextBox 14"/>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9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41</a:t>
            </a:fld>
            <a:endParaRPr lang="en-CA"/>
          </a:p>
        </p:txBody>
      </p:sp>
      <p:sp>
        <p:nvSpPr>
          <p:cNvPr id="13" name="TextBox 12"/>
          <p:cNvSpPr txBox="1"/>
          <p:nvPr/>
        </p:nvSpPr>
        <p:spPr>
          <a:xfrm>
            <a:off x="6948264" y="6165304"/>
            <a:ext cx="1584176"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Lesson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Lesson 2 – Money Grows: Very Interesting!</a:t>
            </a:r>
          </a:p>
          <a:p>
            <a:pPr algn="ctr"/>
            <a:r>
              <a:rPr lang="en-CA" sz="1400" dirty="0" smtClean="0"/>
              <a:t>Lesson Overview</a:t>
            </a:r>
            <a:endParaRPr lang="en-CA" sz="1400" dirty="0"/>
          </a:p>
        </p:txBody>
      </p:sp>
      <p:graphicFrame>
        <p:nvGraphicFramePr>
          <p:cNvPr id="12" name="Table 11"/>
          <p:cNvGraphicFramePr>
            <a:graphicFrameLocks noGrp="1"/>
          </p:cNvGraphicFramePr>
          <p:nvPr/>
        </p:nvGraphicFramePr>
        <p:xfrm>
          <a:off x="539552" y="1484784"/>
          <a:ext cx="7992888" cy="3693075"/>
        </p:xfrm>
        <a:graphic>
          <a:graphicData uri="http://schemas.openxmlformats.org/drawingml/2006/table">
            <a:tbl>
              <a:tblPr firstRow="1" bandRow="1">
                <a:tableStyleId>{073A0DAA-6AF3-43AB-8588-CEC1D06C72B9}</a:tableStyleId>
              </a:tblPr>
              <a:tblGrid>
                <a:gridCol w="7992888"/>
              </a:tblGrid>
              <a:tr h="341059">
                <a:tc>
                  <a:txBody>
                    <a:bodyPr/>
                    <a:lstStyle/>
                    <a:p>
                      <a:r>
                        <a:rPr lang="en-CA" sz="1400" baseline="0" dirty="0" smtClean="0">
                          <a:solidFill>
                            <a:schemeClr val="tx1"/>
                          </a:solidFill>
                          <a:latin typeface="Arial" pitchFamily="34" charset="0"/>
                        </a:rPr>
                        <a:t>Mathematical Process Focus</a:t>
                      </a:r>
                      <a:endParaRPr lang="en-CA" sz="1400" baseline="0" dirty="0">
                        <a:solidFill>
                          <a:schemeClr val="tx1"/>
                        </a:solidFill>
                        <a:latin typeface="Arial" pitchFamily="34" charset="0"/>
                      </a:endParaRPr>
                    </a:p>
                  </a:txBody>
                  <a:tcPr>
                    <a:noFill/>
                  </a:tcPr>
                </a:tc>
              </a:tr>
              <a:tr h="433097">
                <a:tc>
                  <a:txBody>
                    <a:bodyPr/>
                    <a:lstStyle/>
                    <a:p>
                      <a:r>
                        <a:rPr kumimoji="0" lang="en-CA" sz="1200" b="1" kern="1200" dirty="0" smtClean="0">
                          <a:solidFill>
                            <a:schemeClr val="dk1"/>
                          </a:solidFill>
                          <a:latin typeface="Arial" pitchFamily="34" charset="0"/>
                          <a:ea typeface="+mn-ea"/>
                          <a:cs typeface="Arial" pitchFamily="34" charset="0"/>
                        </a:rPr>
                        <a:t>Connecting</a:t>
                      </a:r>
                      <a:r>
                        <a:rPr kumimoji="0" lang="en-CA" sz="1200" kern="1200" dirty="0" smtClean="0">
                          <a:solidFill>
                            <a:schemeClr val="dk1"/>
                          </a:solidFill>
                          <a:latin typeface="Arial" pitchFamily="34" charset="0"/>
                          <a:ea typeface="+mn-ea"/>
                          <a:cs typeface="Arial" pitchFamily="34" charset="0"/>
                        </a:rPr>
                        <a:t>: students will make connections between the mathematical concepts they have been learning and applications to financial situations.</a:t>
                      </a:r>
                      <a:endParaRPr kumimoji="0" lang="en-CA" sz="1200" kern="1200" dirty="0">
                        <a:solidFill>
                          <a:schemeClr val="dk1"/>
                        </a:solidFill>
                        <a:latin typeface="Arial" pitchFamily="34" charset="0"/>
                        <a:ea typeface="+mn-ea"/>
                        <a:cs typeface="Arial" pitchFamily="34" charset="0"/>
                      </a:endParaRPr>
                    </a:p>
                  </a:txBody>
                  <a:tcPr>
                    <a:noFill/>
                  </a:tcPr>
                </a:tc>
              </a:tr>
              <a:tr h="288731">
                <a:tc>
                  <a:txBody>
                    <a:bodyPr/>
                    <a:lstStyle/>
                    <a:p>
                      <a:pPr lvl="0">
                        <a:buFont typeface="Arial" pitchFamily="34" charset="0"/>
                        <a:buNone/>
                      </a:pPr>
                      <a:r>
                        <a:rPr kumimoji="0" lang="en-CA" sz="1400" b="1" kern="1200" dirty="0" smtClean="0">
                          <a:solidFill>
                            <a:schemeClr val="dk1"/>
                          </a:solidFill>
                          <a:latin typeface="Arial" pitchFamily="34" charset="0"/>
                          <a:ea typeface="+mn-ea"/>
                          <a:cs typeface="Arial" pitchFamily="34" charset="0"/>
                        </a:rPr>
                        <a:t>Learning</a:t>
                      </a:r>
                      <a:r>
                        <a:rPr kumimoji="0" lang="en-CA" sz="1400" b="1" kern="1200" baseline="0" dirty="0" smtClean="0">
                          <a:solidFill>
                            <a:schemeClr val="dk1"/>
                          </a:solidFill>
                          <a:latin typeface="Arial" pitchFamily="34" charset="0"/>
                          <a:ea typeface="+mn-ea"/>
                          <a:cs typeface="Arial" pitchFamily="34" charset="0"/>
                        </a:rPr>
                        <a:t> Goals</a:t>
                      </a:r>
                      <a:endParaRPr kumimoji="0" lang="en-CA" sz="1400" b="1" kern="1200" dirty="0">
                        <a:solidFill>
                          <a:schemeClr val="dk1"/>
                        </a:solidFill>
                        <a:latin typeface="Arial" pitchFamily="34" charset="0"/>
                        <a:ea typeface="+mn-ea"/>
                        <a:cs typeface="Arial" pitchFamily="34" charset="0"/>
                      </a:endParaRPr>
                    </a:p>
                  </a:txBody>
                  <a:tcPr>
                    <a:noFill/>
                  </a:tcPr>
                </a:tc>
              </a:tr>
              <a:tr h="481117">
                <a:tc>
                  <a:txBody>
                    <a:bodyPr/>
                    <a:lstStyle/>
                    <a:p>
                      <a:r>
                        <a:rPr kumimoji="0" lang="en-CA" sz="1200" kern="1200" dirty="0" smtClean="0">
                          <a:solidFill>
                            <a:schemeClr val="dk1"/>
                          </a:solidFill>
                          <a:latin typeface="Arial" pitchFamily="34" charset="0"/>
                          <a:ea typeface="+mn-ea"/>
                          <a:cs typeface="Arial" pitchFamily="34" charset="0"/>
                        </a:rPr>
                        <a:t>At the end of this lesson, students will understand</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connect the characteristics of linear and non-linear functions to simple and compound</a:t>
                      </a:r>
                      <a:r>
                        <a:rPr kumimoji="0" lang="en-CA" sz="1200" kern="1200" baseline="0" dirty="0" smtClean="0">
                          <a:solidFill>
                            <a:schemeClr val="dk1"/>
                          </a:solidFill>
                          <a:latin typeface="Arial" pitchFamily="34" charset="0"/>
                          <a:ea typeface="+mn-ea"/>
                          <a:cs typeface="Arial" pitchFamily="34" charset="0"/>
                        </a:rPr>
                        <a:t> interest</a:t>
                      </a:r>
                      <a:endParaRPr kumimoji="0" lang="en-CA" sz="1200" kern="1200" dirty="0">
                        <a:solidFill>
                          <a:schemeClr val="dk1"/>
                        </a:solidFill>
                        <a:latin typeface="Arial" pitchFamily="34" charset="0"/>
                        <a:ea typeface="+mn-ea"/>
                        <a:cs typeface="Arial" pitchFamily="34" charset="0"/>
                      </a:endParaRPr>
                    </a:p>
                  </a:txBody>
                  <a:tcPr>
                    <a:noFill/>
                  </a:tcPr>
                </a:tc>
              </a:tr>
              <a:tr h="288731">
                <a:tc>
                  <a:txBody>
                    <a:bodyPr/>
                    <a:lstStyle/>
                    <a:p>
                      <a:r>
                        <a:rPr kumimoji="0" lang="en-CA" sz="1400" b="1" kern="1200" dirty="0" smtClean="0">
                          <a:solidFill>
                            <a:schemeClr val="dk1"/>
                          </a:solidFill>
                          <a:latin typeface="Arial" pitchFamily="34" charset="0"/>
                          <a:ea typeface="+mn-ea"/>
                          <a:cs typeface="Arial" pitchFamily="34" charset="0"/>
                        </a:rPr>
                        <a:t>Connections to Financial Literacy</a:t>
                      </a:r>
                      <a:endParaRPr kumimoji="0" lang="en-CA" sz="1400" kern="1200" dirty="0" smtClean="0">
                        <a:solidFill>
                          <a:schemeClr val="dk1"/>
                        </a:solidFill>
                        <a:latin typeface="Arial" pitchFamily="34" charset="0"/>
                        <a:ea typeface="+mn-ea"/>
                        <a:cs typeface="Arial" pitchFamily="34" charset="0"/>
                      </a:endParaRPr>
                    </a:p>
                  </a:txBody>
                  <a:tcPr>
                    <a:noFill/>
                  </a:tcPr>
                </a:tc>
              </a:tr>
              <a:tr h="606335">
                <a:tc>
                  <a:txBody>
                    <a:bodyPr/>
                    <a:lstStyle/>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a:t>
                      </a:r>
                      <a:r>
                        <a:rPr kumimoji="0" lang="en-CA" sz="1200" i="0" kern="1200" dirty="0" smtClean="0">
                          <a:solidFill>
                            <a:schemeClr val="dk1"/>
                          </a:solidFill>
                          <a:latin typeface="Arial" pitchFamily="34" charset="0"/>
                          <a:ea typeface="+mn-ea"/>
                          <a:cs typeface="Arial" pitchFamily="34" charset="0"/>
                        </a:rPr>
                        <a:t>consumer protection and consumer awareness as students investigate and communicate</a:t>
                      </a:r>
                      <a:r>
                        <a:rPr kumimoji="0" lang="en-CA" sz="1200" i="0" kern="1200" baseline="0" dirty="0" smtClean="0">
                          <a:solidFill>
                            <a:schemeClr val="dk1"/>
                          </a:solidFill>
                          <a:latin typeface="Arial" pitchFamily="34" charset="0"/>
                          <a:ea typeface="+mn-ea"/>
                          <a:cs typeface="Arial" pitchFamily="34" charset="0"/>
                        </a:rPr>
                        <a:t> the difference between simple and compound interest</a:t>
                      </a:r>
                      <a:endParaRPr kumimoji="0" lang="en-CA" sz="1200" i="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i="0" kern="1200" dirty="0" smtClean="0">
                          <a:solidFill>
                            <a:schemeClr val="dk1"/>
                          </a:solidFill>
                          <a:latin typeface="Arial" pitchFamily="34" charset="0"/>
                          <a:ea typeface="+mn-ea"/>
                          <a:cs typeface="Arial" pitchFamily="34" charset="0"/>
                        </a:rPr>
                        <a:t> personal financial planning by considering various saving and investing options (e.g., RRSP, RESP)</a:t>
                      </a:r>
                      <a:endParaRPr kumimoji="0" lang="en-CA" sz="1800" kern="1200" dirty="0">
                        <a:solidFill>
                          <a:schemeClr val="dk1"/>
                        </a:solidFill>
                        <a:latin typeface="+mn-lt"/>
                        <a:ea typeface="+mn-ea"/>
                        <a:cs typeface="+mn-cs"/>
                      </a:endParaRPr>
                    </a:p>
                  </a:txBody>
                  <a:tcPr>
                    <a:noFill/>
                  </a:tcPr>
                </a:tc>
              </a:tr>
              <a:tr h="341059">
                <a:tc>
                  <a:txBody>
                    <a:bodyPr/>
                    <a:lstStyle/>
                    <a:p>
                      <a:pPr lvl="0">
                        <a:buFont typeface="Arial" pitchFamily="34" charset="0"/>
                        <a:buNone/>
                      </a:pPr>
                      <a:r>
                        <a:rPr kumimoji="0" lang="en-CA" sz="1400" b="1" kern="1200" dirty="0" smtClean="0">
                          <a:solidFill>
                            <a:schemeClr val="dk1"/>
                          </a:solidFill>
                          <a:latin typeface="Arial" pitchFamily="34" charset="0"/>
                          <a:ea typeface="+mn-ea"/>
                          <a:cs typeface="Arial" pitchFamily="34" charset="0"/>
                        </a:rPr>
                        <a:t>Where does this lesson belong?</a:t>
                      </a:r>
                      <a:endParaRPr kumimoji="0" lang="en-CA" sz="1400" b="1" kern="1200" dirty="0">
                        <a:solidFill>
                          <a:schemeClr val="dk1"/>
                        </a:solidFill>
                        <a:latin typeface="Arial" pitchFamily="34" charset="0"/>
                        <a:ea typeface="+mn-ea"/>
                        <a:cs typeface="Arial" pitchFamily="34" charset="0"/>
                      </a:endParaRPr>
                    </a:p>
                  </a:txBody>
                  <a:tcPr>
                    <a:noFill/>
                  </a:tcPr>
                </a:tc>
              </a:tr>
              <a:tr h="820490">
                <a:tc>
                  <a:txBody>
                    <a:bodyPr/>
                    <a:lstStyle/>
                    <a:p>
                      <a:r>
                        <a:rPr kumimoji="0" lang="en-CA" sz="1200" kern="1200" dirty="0" smtClean="0">
                          <a:solidFill>
                            <a:schemeClr val="dk1"/>
                          </a:solidFill>
                          <a:latin typeface="Arial" pitchFamily="34" charset="0"/>
                          <a:ea typeface="+mn-ea"/>
                          <a:cs typeface="Arial" pitchFamily="34" charset="0"/>
                        </a:rPr>
                        <a:t>Students should be able to:</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calculate a percent of a number. (review activity included in lesson)</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draw a scatter plot</a:t>
                      </a:r>
                      <a:r>
                        <a:rPr kumimoji="0" lang="en-CA" sz="1200" kern="1200" baseline="0" dirty="0" smtClean="0">
                          <a:solidFill>
                            <a:schemeClr val="dk1"/>
                          </a:solidFill>
                          <a:latin typeface="Arial" pitchFamily="34" charset="0"/>
                          <a:ea typeface="+mn-ea"/>
                          <a:cs typeface="Arial" pitchFamily="34" charset="0"/>
                        </a:rPr>
                        <a:t> and the corresponding line of best fit</a:t>
                      </a: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baseline="0" dirty="0" smtClean="0">
                          <a:solidFill>
                            <a:schemeClr val="dk1"/>
                          </a:solidFill>
                          <a:latin typeface="Arial" pitchFamily="34" charset="0"/>
                          <a:ea typeface="+mn-ea"/>
                          <a:cs typeface="Arial" pitchFamily="34" charset="0"/>
                        </a:rPr>
                        <a:t> u</a:t>
                      </a:r>
                      <a:r>
                        <a:rPr kumimoji="0" lang="en-CA" sz="1200" kern="1200" dirty="0" smtClean="0">
                          <a:solidFill>
                            <a:schemeClr val="dk1"/>
                          </a:solidFill>
                          <a:latin typeface="Arial" pitchFamily="34" charset="0"/>
                          <a:ea typeface="+mn-ea"/>
                          <a:cs typeface="Arial" pitchFamily="34" charset="0"/>
                        </a:rPr>
                        <a:t>nderstand some characteristics of a linear function (y-intercept, rate of change, Finite Differences)</a:t>
                      </a:r>
                      <a:endParaRPr kumimoji="0" lang="en-CA" sz="1800" kern="1200" dirty="0">
                        <a:solidFill>
                          <a:schemeClr val="dk1"/>
                        </a:solidFill>
                        <a:latin typeface="+mn-lt"/>
                        <a:ea typeface="+mn-ea"/>
                        <a:cs typeface="+mn-cs"/>
                      </a:endParaRPr>
                    </a:p>
                  </a:txBody>
                  <a:tcPr>
                    <a:noFill/>
                  </a:tcPr>
                </a:tc>
              </a:tr>
            </a:tbl>
          </a:graphicData>
        </a:graphic>
      </p:graphicFrame>
      <p:sp>
        <p:nvSpPr>
          <p:cNvPr id="15" name="TextBox 14"/>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9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42</a:t>
            </a:fld>
            <a:endParaRPr lang="en-CA"/>
          </a:p>
        </p:txBody>
      </p:sp>
      <p:sp>
        <p:nvSpPr>
          <p:cNvPr id="11" name="TextBox 10"/>
          <p:cNvSpPr txBox="1"/>
          <p:nvPr/>
        </p:nvSpPr>
        <p:spPr>
          <a:xfrm>
            <a:off x="6948264" y="6165304"/>
            <a:ext cx="1584176"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Lesson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Lesson 3 – This Job Suits Me Fine!</a:t>
            </a:r>
          </a:p>
          <a:p>
            <a:pPr algn="ctr"/>
            <a:r>
              <a:rPr lang="en-CA" sz="1400" dirty="0" smtClean="0"/>
              <a:t>Lesson Overview</a:t>
            </a:r>
            <a:endParaRPr lang="en-CA" sz="1400" dirty="0"/>
          </a:p>
        </p:txBody>
      </p:sp>
      <p:graphicFrame>
        <p:nvGraphicFramePr>
          <p:cNvPr id="12" name="Table 11"/>
          <p:cNvGraphicFramePr>
            <a:graphicFrameLocks noGrp="1"/>
          </p:cNvGraphicFramePr>
          <p:nvPr/>
        </p:nvGraphicFramePr>
        <p:xfrm>
          <a:off x="539552" y="1484784"/>
          <a:ext cx="7992888" cy="4785360"/>
        </p:xfrm>
        <a:graphic>
          <a:graphicData uri="http://schemas.openxmlformats.org/drawingml/2006/table">
            <a:tbl>
              <a:tblPr firstRow="1" bandRow="1">
                <a:tableStyleId>{073A0DAA-6AF3-43AB-8588-CEC1D06C72B9}</a:tableStyleId>
              </a:tblPr>
              <a:tblGrid>
                <a:gridCol w="7992888"/>
              </a:tblGrid>
              <a:tr h="302839">
                <a:tc>
                  <a:txBody>
                    <a:bodyPr/>
                    <a:lstStyle/>
                    <a:p>
                      <a:r>
                        <a:rPr lang="en-CA" sz="1400" baseline="0" dirty="0" smtClean="0">
                          <a:solidFill>
                            <a:schemeClr val="tx1"/>
                          </a:solidFill>
                          <a:latin typeface="Arial" pitchFamily="34" charset="0"/>
                        </a:rPr>
                        <a:t>Mathematical Process Focus</a:t>
                      </a:r>
                      <a:endParaRPr lang="en-CA" sz="1400" baseline="0" dirty="0">
                        <a:solidFill>
                          <a:schemeClr val="tx1"/>
                        </a:solidFill>
                        <a:latin typeface="Arial" pitchFamily="34" charset="0"/>
                      </a:endParaRPr>
                    </a:p>
                  </a:txBody>
                  <a:tcPr>
                    <a:noFill/>
                  </a:tcPr>
                </a:tc>
              </a:tr>
              <a:tr h="405965">
                <a:tc>
                  <a:txBody>
                    <a:bodyPr/>
                    <a:lstStyle/>
                    <a:p>
                      <a:r>
                        <a:rPr kumimoji="0" lang="en-CA" sz="1200" b="1" kern="1200" dirty="0" smtClean="0">
                          <a:solidFill>
                            <a:schemeClr val="dk1"/>
                          </a:solidFill>
                          <a:latin typeface="Arial" pitchFamily="34" charset="0"/>
                          <a:ea typeface="+mn-ea"/>
                          <a:cs typeface="Arial" pitchFamily="34" charset="0"/>
                        </a:rPr>
                        <a:t>Connecting</a:t>
                      </a:r>
                      <a:r>
                        <a:rPr kumimoji="0" lang="en-CA" sz="1200" kern="1200" dirty="0" smtClean="0">
                          <a:solidFill>
                            <a:schemeClr val="dk1"/>
                          </a:solidFill>
                          <a:latin typeface="Arial" pitchFamily="34" charset="0"/>
                          <a:ea typeface="+mn-ea"/>
                          <a:cs typeface="Arial" pitchFamily="34" charset="0"/>
                        </a:rPr>
                        <a:t>: students will make connections between the mathematical concepts they have been learning and applications to financial situations.</a:t>
                      </a:r>
                      <a:endParaRPr kumimoji="0" lang="en-CA" sz="1200" kern="1200" dirty="0">
                        <a:solidFill>
                          <a:schemeClr val="dk1"/>
                        </a:solidFill>
                        <a:latin typeface="Arial" pitchFamily="34" charset="0"/>
                        <a:ea typeface="+mn-ea"/>
                        <a:cs typeface="Arial" pitchFamily="34" charset="0"/>
                      </a:endParaRPr>
                    </a:p>
                  </a:txBody>
                  <a:tcPr>
                    <a:noFill/>
                  </a:tcPr>
                </a:tc>
              </a:tr>
              <a:tr h="270643">
                <a:tc>
                  <a:txBody>
                    <a:bodyPr/>
                    <a:lstStyle/>
                    <a:p>
                      <a:pPr lvl="0">
                        <a:buFont typeface="Arial" pitchFamily="34" charset="0"/>
                        <a:buNone/>
                      </a:pPr>
                      <a:r>
                        <a:rPr kumimoji="0" lang="en-CA" sz="1400" b="1" kern="1200" dirty="0" smtClean="0">
                          <a:solidFill>
                            <a:schemeClr val="dk1"/>
                          </a:solidFill>
                          <a:latin typeface="Arial" pitchFamily="34" charset="0"/>
                          <a:ea typeface="+mn-ea"/>
                          <a:cs typeface="Arial" pitchFamily="34" charset="0"/>
                        </a:rPr>
                        <a:t>Learning</a:t>
                      </a:r>
                      <a:r>
                        <a:rPr kumimoji="0" lang="en-CA" sz="1400" b="1" kern="1200" baseline="0" dirty="0" smtClean="0">
                          <a:solidFill>
                            <a:schemeClr val="dk1"/>
                          </a:solidFill>
                          <a:latin typeface="Arial" pitchFamily="34" charset="0"/>
                          <a:ea typeface="+mn-ea"/>
                          <a:cs typeface="Arial" pitchFamily="34" charset="0"/>
                        </a:rPr>
                        <a:t> Goals</a:t>
                      </a:r>
                      <a:endParaRPr kumimoji="0" lang="en-CA" sz="1400" b="1" kern="1200" dirty="0">
                        <a:solidFill>
                          <a:schemeClr val="dk1"/>
                        </a:solidFill>
                        <a:latin typeface="Arial" pitchFamily="34" charset="0"/>
                        <a:ea typeface="+mn-ea"/>
                        <a:cs typeface="Arial" pitchFamily="34" charset="0"/>
                      </a:endParaRPr>
                    </a:p>
                  </a:txBody>
                  <a:tcPr>
                    <a:noFill/>
                  </a:tcPr>
                </a:tc>
              </a:tr>
              <a:tr h="805408">
                <a:tc>
                  <a:txBody>
                    <a:bodyPr/>
                    <a:lstStyle/>
                    <a:p>
                      <a:r>
                        <a:rPr kumimoji="0" lang="en-CA" sz="1200" kern="1200" dirty="0" smtClean="0">
                          <a:solidFill>
                            <a:schemeClr val="dk1"/>
                          </a:solidFill>
                          <a:latin typeface="Arial" pitchFamily="34" charset="0"/>
                          <a:ea typeface="+mn-ea"/>
                          <a:cs typeface="Arial" pitchFamily="34" charset="0"/>
                        </a:rPr>
                        <a:t>At the end of this lesson, students will be</a:t>
                      </a:r>
                      <a:r>
                        <a:rPr kumimoji="0" lang="en-CA" sz="1200" kern="1200" baseline="0" dirty="0" smtClean="0">
                          <a:solidFill>
                            <a:schemeClr val="dk1"/>
                          </a:solidFill>
                          <a:latin typeface="Arial" pitchFamily="34" charset="0"/>
                          <a:ea typeface="+mn-ea"/>
                          <a:cs typeface="Arial" pitchFamily="34" charset="0"/>
                        </a:rPr>
                        <a:t> able to </a:t>
                      </a:r>
                      <a:r>
                        <a:rPr kumimoji="0" lang="en-CA" sz="1200" kern="1200" dirty="0" smtClean="0">
                          <a:solidFill>
                            <a:schemeClr val="dk1"/>
                          </a:solidFill>
                          <a:latin typeface="Arial" pitchFamily="34" charset="0"/>
                          <a:ea typeface="+mn-ea"/>
                          <a:cs typeface="Arial" pitchFamily="34" charset="0"/>
                        </a:rPr>
                        <a:t> </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apply</a:t>
                      </a:r>
                      <a:r>
                        <a:rPr kumimoji="0" lang="en-CA" sz="1200" kern="1200" baseline="0" dirty="0" smtClean="0">
                          <a:solidFill>
                            <a:schemeClr val="dk1"/>
                          </a:solidFill>
                          <a:latin typeface="Arial" pitchFamily="34" charset="0"/>
                          <a:ea typeface="+mn-ea"/>
                          <a:cs typeface="Arial" pitchFamily="34" charset="0"/>
                        </a:rPr>
                        <a:t> linear relationships and linear systems to solve problems (e.g., selecting payment options, justifying a financial situation);</a:t>
                      </a:r>
                    </a:p>
                    <a:p>
                      <a:pPr lvl="0">
                        <a:buFont typeface="Arial" pitchFamily="34" charset="0"/>
                        <a:buChar char="−"/>
                      </a:pPr>
                      <a:r>
                        <a:rPr kumimoji="0" lang="en-CA" sz="1200" kern="1200" baseline="0" dirty="0" smtClean="0">
                          <a:solidFill>
                            <a:schemeClr val="dk1"/>
                          </a:solidFill>
                          <a:latin typeface="Arial" pitchFamily="34" charset="0"/>
                          <a:ea typeface="+mn-ea"/>
                          <a:cs typeface="Arial" pitchFamily="34" charset="0"/>
                        </a:rPr>
                        <a:t> reflect on solving linear systems as a method to inform and generalize decisions</a:t>
                      </a:r>
                      <a:endParaRPr kumimoji="0" lang="en-CA" sz="1200" kern="1200" dirty="0">
                        <a:solidFill>
                          <a:schemeClr val="dk1"/>
                        </a:solidFill>
                        <a:latin typeface="Arial" pitchFamily="34" charset="0"/>
                        <a:ea typeface="+mn-ea"/>
                        <a:cs typeface="Arial" pitchFamily="34" charset="0"/>
                      </a:endParaRPr>
                    </a:p>
                  </a:txBody>
                  <a:tcPr>
                    <a:noFill/>
                  </a:tcPr>
                </a:tc>
              </a:tr>
              <a:tr h="270643">
                <a:tc>
                  <a:txBody>
                    <a:bodyPr/>
                    <a:lstStyle/>
                    <a:p>
                      <a:r>
                        <a:rPr kumimoji="0" lang="en-CA" sz="1400" b="1" kern="1200" dirty="0" smtClean="0">
                          <a:solidFill>
                            <a:schemeClr val="dk1"/>
                          </a:solidFill>
                          <a:latin typeface="Arial" pitchFamily="34" charset="0"/>
                          <a:ea typeface="+mn-ea"/>
                          <a:cs typeface="Arial" pitchFamily="34" charset="0"/>
                        </a:rPr>
                        <a:t>Connections to Financial Literacy</a:t>
                      </a:r>
                      <a:endParaRPr kumimoji="0" lang="en-CA" sz="1400" kern="1200" dirty="0" smtClean="0">
                        <a:solidFill>
                          <a:schemeClr val="dk1"/>
                        </a:solidFill>
                        <a:latin typeface="Arial" pitchFamily="34" charset="0"/>
                        <a:ea typeface="+mn-ea"/>
                        <a:cs typeface="Arial" pitchFamily="34" charset="0"/>
                      </a:endParaRPr>
                    </a:p>
                  </a:txBody>
                  <a:tcPr>
                    <a:noFill/>
                  </a:tcPr>
                </a:tc>
              </a:tr>
              <a:tr h="405965">
                <a:tc>
                  <a:txBody>
                    <a:bodyPr/>
                    <a:lstStyle/>
                    <a:p>
                      <a:pPr lvl="0">
                        <a:buFont typeface="Arial" pitchFamily="34" charset="0"/>
                        <a:buChar char="−"/>
                      </a:pPr>
                      <a:r>
                        <a:rPr kumimoji="0" lang="en-CA" sz="1200" i="0" kern="1200" dirty="0" smtClean="0">
                          <a:solidFill>
                            <a:schemeClr val="dk1"/>
                          </a:solidFill>
                          <a:latin typeface="Arial" pitchFamily="34" charset="0"/>
                          <a:ea typeface="+mn-ea"/>
                          <a:cs typeface="Arial" pitchFamily="34" charset="0"/>
                        </a:rPr>
                        <a:t> planning for</a:t>
                      </a:r>
                      <a:r>
                        <a:rPr kumimoji="0" lang="en-CA" sz="1200" i="0" kern="1200" baseline="0" dirty="0" smtClean="0">
                          <a:solidFill>
                            <a:schemeClr val="dk1"/>
                          </a:solidFill>
                          <a:latin typeface="Arial" pitchFamily="34" charset="0"/>
                          <a:ea typeface="+mn-ea"/>
                          <a:cs typeface="Arial" pitchFamily="34" charset="0"/>
                        </a:rPr>
                        <a:t> the future as students compare and make decisions related to different employee remuneration options;</a:t>
                      </a:r>
                    </a:p>
                    <a:p>
                      <a:pPr lvl="0">
                        <a:buFont typeface="Arial" pitchFamily="34" charset="0"/>
                        <a:buChar char="−"/>
                      </a:pPr>
                      <a:r>
                        <a:rPr kumimoji="0" lang="en-CA" sz="1200" i="0" kern="1200" baseline="0" dirty="0" smtClean="0">
                          <a:solidFill>
                            <a:schemeClr val="dk1"/>
                          </a:solidFill>
                          <a:latin typeface="Arial" pitchFamily="34" charset="0"/>
                          <a:ea typeface="+mn-ea"/>
                          <a:cs typeface="Arial" pitchFamily="34" charset="0"/>
                        </a:rPr>
                        <a:t> per</a:t>
                      </a:r>
                      <a:r>
                        <a:rPr kumimoji="0" lang="en-CA" sz="1200" i="0" kern="1200" dirty="0" smtClean="0">
                          <a:solidFill>
                            <a:schemeClr val="dk1"/>
                          </a:solidFill>
                          <a:latin typeface="Arial" pitchFamily="34" charset="0"/>
                          <a:ea typeface="+mn-ea"/>
                          <a:cs typeface="Arial" pitchFamily="34" charset="0"/>
                        </a:rPr>
                        <a:t>sonal financial planning as students compare and make decisions related to different employment remuneration options</a:t>
                      </a:r>
                      <a:r>
                        <a:rPr kumimoji="0" lang="en-CA" sz="1200" i="0" kern="1200" baseline="0" dirty="0" smtClean="0">
                          <a:solidFill>
                            <a:schemeClr val="dk1"/>
                          </a:solidFill>
                          <a:latin typeface="Arial" pitchFamily="34" charset="0"/>
                          <a:ea typeface="+mn-ea"/>
                          <a:cs typeface="Arial" pitchFamily="34" charset="0"/>
                        </a:rPr>
                        <a:t> considering personal debt</a:t>
                      </a:r>
                      <a:endParaRPr kumimoji="0" lang="en-CA" sz="1800" kern="1200" dirty="0">
                        <a:solidFill>
                          <a:schemeClr val="dk1"/>
                        </a:solidFill>
                        <a:latin typeface="+mn-lt"/>
                        <a:ea typeface="+mn-ea"/>
                        <a:cs typeface="+mn-cs"/>
                      </a:endParaRPr>
                    </a:p>
                  </a:txBody>
                  <a:tcPr>
                    <a:noFill/>
                  </a:tcPr>
                </a:tc>
              </a:tr>
              <a:tr h="302839">
                <a:tc>
                  <a:txBody>
                    <a:bodyPr/>
                    <a:lstStyle/>
                    <a:p>
                      <a:pPr lvl="0">
                        <a:buFont typeface="Arial" pitchFamily="34" charset="0"/>
                        <a:buNone/>
                      </a:pPr>
                      <a:r>
                        <a:rPr kumimoji="0" lang="en-CA" sz="1400" b="1" kern="1200" dirty="0" smtClean="0">
                          <a:solidFill>
                            <a:schemeClr val="dk1"/>
                          </a:solidFill>
                          <a:latin typeface="Arial" pitchFamily="34" charset="0"/>
                          <a:ea typeface="+mn-ea"/>
                          <a:cs typeface="Arial" pitchFamily="34" charset="0"/>
                        </a:rPr>
                        <a:t>Where does this lesson belong?</a:t>
                      </a:r>
                      <a:endParaRPr kumimoji="0" lang="en-CA" sz="1400" b="1" kern="1200" dirty="0">
                        <a:solidFill>
                          <a:schemeClr val="dk1"/>
                        </a:solidFill>
                        <a:latin typeface="Arial" pitchFamily="34" charset="0"/>
                        <a:ea typeface="+mn-ea"/>
                        <a:cs typeface="Arial" pitchFamily="34" charset="0"/>
                      </a:endParaRPr>
                    </a:p>
                  </a:txBody>
                  <a:tcPr>
                    <a:noFill/>
                  </a:tcPr>
                </a:tc>
              </a:tr>
              <a:tr h="266640">
                <a:tc>
                  <a:txBody>
                    <a:bodyPr/>
                    <a:lstStyle/>
                    <a:p>
                      <a:r>
                        <a:rPr kumimoji="0" lang="en-CA" sz="1200" kern="1200" dirty="0" smtClean="0">
                          <a:solidFill>
                            <a:schemeClr val="dk1"/>
                          </a:solidFill>
                          <a:latin typeface="Arial" pitchFamily="34" charset="0"/>
                          <a:ea typeface="+mn-ea"/>
                          <a:cs typeface="Arial" pitchFamily="34" charset="0"/>
                          <a:hlinkClick r:id="rId4" action="ppaction://hlinksldjump"/>
                        </a:rPr>
                        <a:t>Click here to see</a:t>
                      </a:r>
                      <a:r>
                        <a:rPr kumimoji="0" lang="en-CA" sz="1200" kern="1200" baseline="0" dirty="0" smtClean="0">
                          <a:solidFill>
                            <a:schemeClr val="dk1"/>
                          </a:solidFill>
                          <a:latin typeface="Arial" pitchFamily="34" charset="0"/>
                          <a:ea typeface="+mn-ea"/>
                          <a:cs typeface="Arial" pitchFamily="34" charset="0"/>
                          <a:hlinkClick r:id="rId4" action="ppaction://hlinksldjump"/>
                        </a:rPr>
                        <a:t> where this lesson belongs</a:t>
                      </a:r>
                      <a:endParaRPr kumimoji="0" lang="en-CA" sz="1200" kern="1200" dirty="0">
                        <a:solidFill>
                          <a:schemeClr val="dk1"/>
                        </a:solidFill>
                        <a:latin typeface="Arial" pitchFamily="34" charset="0"/>
                        <a:ea typeface="+mn-ea"/>
                        <a:cs typeface="Arial" pitchFamily="34" charset="0"/>
                      </a:endParaRPr>
                    </a:p>
                  </a:txBody>
                  <a:tcPr>
                    <a:solidFill>
                      <a:srgbClr val="FFFF00"/>
                    </a:solidFill>
                  </a:tcPr>
                </a:tc>
              </a:tr>
              <a:tr h="266640">
                <a:tc>
                  <a:txBody>
                    <a:bodyPr/>
                    <a:lstStyle/>
                    <a:p>
                      <a:r>
                        <a:rPr kumimoji="0" lang="en-CA" sz="1200" kern="1200" dirty="0" smtClean="0">
                          <a:solidFill>
                            <a:schemeClr val="dk1"/>
                          </a:solidFill>
                          <a:latin typeface="Arial" pitchFamily="34" charset="0"/>
                          <a:ea typeface="+mn-ea"/>
                          <a:cs typeface="Arial" pitchFamily="34" charset="0"/>
                        </a:rPr>
                        <a:t>Students should be able to:</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calculate a percentage</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graph a linear relation from a table of values</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identify some characteristics of a linear function (e.g., initial value, y-intercept, rate of change)</a:t>
                      </a:r>
                    </a:p>
                    <a:p>
                      <a:pPr lvl="0">
                        <a:buFont typeface="Arial" pitchFamily="34" charset="0"/>
                        <a:buChar char="−"/>
                      </a:pPr>
                      <a:r>
                        <a:rPr kumimoji="0" lang="en-CA" sz="1200" kern="1200" baseline="0" dirty="0" smtClean="0">
                          <a:solidFill>
                            <a:schemeClr val="dk1"/>
                          </a:solidFill>
                          <a:latin typeface="Arial" pitchFamily="34" charset="0"/>
                          <a:ea typeface="+mn-ea"/>
                          <a:cs typeface="Arial" pitchFamily="34" charset="0"/>
                        </a:rPr>
                        <a:t> create a table of values for a linear relation</a:t>
                      </a:r>
                    </a:p>
                    <a:p>
                      <a:pPr lvl="0">
                        <a:buFont typeface="Arial" pitchFamily="34" charset="0"/>
                        <a:buChar char="−"/>
                      </a:pPr>
                      <a:r>
                        <a:rPr kumimoji="0" lang="en-CA" sz="1200" kern="1200" baseline="0" dirty="0" smtClean="0">
                          <a:solidFill>
                            <a:schemeClr val="dk1"/>
                          </a:solidFill>
                          <a:latin typeface="Arial" pitchFamily="34" charset="0"/>
                          <a:ea typeface="+mn-ea"/>
                          <a:cs typeface="Arial" pitchFamily="34" charset="0"/>
                        </a:rPr>
                        <a:t> interact positively within a small group situation</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15" name="TextBox 14"/>
          <p:cNvSpPr txBox="1"/>
          <p:nvPr/>
        </p:nvSpPr>
        <p:spPr>
          <a:xfrm>
            <a:off x="6516216" y="6237312"/>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9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43</a:t>
            </a:fld>
            <a:endParaRPr lang="en-CA"/>
          </a:p>
        </p:txBody>
      </p:sp>
      <p:sp>
        <p:nvSpPr>
          <p:cNvPr id="13" name="TextBox 12"/>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6" action="ppaction://hlinksldjump"/>
              </a:rPr>
              <a:t>Return to Grade 10 Home Page</a:t>
            </a:r>
            <a:endParaRPr lang="en-CA" sz="1000" dirty="0">
              <a:latin typeface="Arial" pitchFamily="34" charset="0"/>
            </a:endParaRPr>
          </a:p>
        </p:txBody>
      </p:sp>
      <p:sp>
        <p:nvSpPr>
          <p:cNvPr id="11" name="TextBox 10"/>
          <p:cNvSpPr txBox="1"/>
          <p:nvPr/>
        </p:nvSpPr>
        <p:spPr>
          <a:xfrm>
            <a:off x="6948264" y="5949280"/>
            <a:ext cx="1584176" cy="246221"/>
          </a:xfrm>
          <a:prstGeom prst="rect">
            <a:avLst/>
          </a:prstGeom>
          <a:solidFill>
            <a:srgbClr val="FFFF00"/>
          </a:solidFill>
        </p:spPr>
        <p:txBody>
          <a:bodyPr wrap="square" rtlCol="0">
            <a:spAutoFit/>
          </a:bodyPr>
          <a:lstStyle/>
          <a:p>
            <a:r>
              <a:rPr lang="en-CA" sz="1000" dirty="0" smtClean="0">
                <a:latin typeface="Arial" pitchFamily="34" charset="0"/>
                <a:hlinkClick r:id="rId7" action="ppaction://hlinksldjump"/>
              </a:rPr>
              <a:t>Return to Lesson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Lesson 3 – This Job Suits Me Fine!</a:t>
            </a:r>
          </a:p>
          <a:p>
            <a:pPr algn="ctr"/>
            <a:r>
              <a:rPr lang="en-CA" sz="1400" dirty="0" smtClean="0"/>
              <a:t>Where does this lesson belong?</a:t>
            </a:r>
            <a:endParaRPr lang="en-CA" sz="1400" dirty="0"/>
          </a:p>
        </p:txBody>
      </p:sp>
      <p:graphicFrame>
        <p:nvGraphicFramePr>
          <p:cNvPr id="12" name="Table 11"/>
          <p:cNvGraphicFramePr>
            <a:graphicFrameLocks noGrp="1"/>
          </p:cNvGraphicFramePr>
          <p:nvPr/>
        </p:nvGraphicFramePr>
        <p:xfrm>
          <a:off x="539552" y="1484784"/>
          <a:ext cx="7992888" cy="4419600"/>
        </p:xfrm>
        <a:graphic>
          <a:graphicData uri="http://schemas.openxmlformats.org/drawingml/2006/table">
            <a:tbl>
              <a:tblPr firstRow="1" bandRow="1">
                <a:tableStyleId>{073A0DAA-6AF3-43AB-8588-CEC1D06C72B9}</a:tableStyleId>
              </a:tblPr>
              <a:tblGrid>
                <a:gridCol w="7992888"/>
              </a:tblGrid>
              <a:tr h="302839">
                <a:tc>
                  <a:txBody>
                    <a:bodyPr/>
                    <a:lstStyle/>
                    <a:p>
                      <a:pPr lvl="0">
                        <a:buFont typeface="Arial" pitchFamily="34" charset="0"/>
                        <a:buNone/>
                      </a:pPr>
                      <a:r>
                        <a:rPr kumimoji="0" lang="en-CA" sz="1400" b="1" kern="1200" dirty="0" smtClean="0">
                          <a:solidFill>
                            <a:schemeClr val="dk1"/>
                          </a:solidFill>
                          <a:latin typeface="Arial" pitchFamily="34" charset="0"/>
                          <a:ea typeface="+mn-ea"/>
                          <a:cs typeface="Arial" pitchFamily="34" charset="0"/>
                        </a:rPr>
                        <a:t>Where does this lesson belong?</a:t>
                      </a:r>
                      <a:endParaRPr kumimoji="0" lang="en-CA" sz="1400" b="1" kern="1200" dirty="0">
                        <a:solidFill>
                          <a:schemeClr val="dk1"/>
                        </a:solidFill>
                        <a:latin typeface="Arial" pitchFamily="34" charset="0"/>
                        <a:ea typeface="+mn-ea"/>
                        <a:cs typeface="Arial" pitchFamily="34" charset="0"/>
                      </a:endParaRPr>
                    </a:p>
                  </a:txBody>
                  <a:tcPr>
                    <a:noFill/>
                  </a:tcPr>
                </a:tc>
              </a:tr>
              <a:tr h="266640">
                <a:tc>
                  <a:txBody>
                    <a:bodyPr/>
                    <a:lstStyle/>
                    <a:p>
                      <a:r>
                        <a:rPr kumimoji="0" lang="en-CA" sz="1200" kern="1200" dirty="0" smtClean="0">
                          <a:solidFill>
                            <a:schemeClr val="dk1"/>
                          </a:solidFill>
                          <a:latin typeface="Arial" pitchFamily="34" charset="0"/>
                          <a:ea typeface="+mn-ea"/>
                          <a:cs typeface="Arial" pitchFamily="34" charset="0"/>
                        </a:rPr>
                        <a:t>In MPM1D0 and MFM1P0, this lesson is designed to follow an extensive exploration of graphing linear relations. Before leaving this topic, students are to extend their learning by looking at the solution of a system of two linear equations in two variables from a graphing only perspective and interpret the meaning of the point of intersection of two lines that simultaneously represent the relationship between the same two variables. This continues into the Analytic Geometry strand in MPM2D0 and Modelling Linear Relations strand in MFM2P0, in which students revisit graphing solutions, but are introduced to algebraic methods of solution. This lesson consolidates the linear relations (1D and 1P) and analytic geometry (1D only) expectations of constructing a table of values, graphing a scatter plot, identifying  the meaning of properties of a linear relation from a realistic situation  (including constant rate of change, initial value, direct and partial variation, restrictions on a variable (MPM1D0 only)). It could serve as an assessment for learning or an assessment of learning activity.</a:t>
                      </a:r>
                    </a:p>
                    <a:p>
                      <a:r>
                        <a:rPr kumimoji="0" lang="en-CA" sz="1200" kern="1200" dirty="0" smtClean="0">
                          <a:solidFill>
                            <a:schemeClr val="dk1"/>
                          </a:solidFill>
                          <a:latin typeface="Arial" pitchFamily="34" charset="0"/>
                          <a:ea typeface="+mn-ea"/>
                          <a:cs typeface="Arial" pitchFamily="34" charset="0"/>
                        </a:rPr>
                        <a:t> </a:t>
                      </a:r>
                    </a:p>
                    <a:p>
                      <a:r>
                        <a:rPr kumimoji="0" lang="en-CA" sz="1200" kern="1200" dirty="0" smtClean="0">
                          <a:solidFill>
                            <a:schemeClr val="dk1"/>
                          </a:solidFill>
                          <a:latin typeface="Arial" pitchFamily="34" charset="0"/>
                          <a:ea typeface="+mn-ea"/>
                          <a:cs typeface="Arial" pitchFamily="34" charset="0"/>
                        </a:rPr>
                        <a:t>In MPM2D0, this lesson is designed to be used at the start of the linear systems unit of the Analytic Geometry strand. This lesson would effectively identify where students are starting with respect to their understanding of linear relations and their level of readiness for the new unit. </a:t>
                      </a:r>
                    </a:p>
                    <a:p>
                      <a:r>
                        <a:rPr kumimoji="0" lang="en-CA" sz="1200" kern="1200" dirty="0" smtClean="0">
                          <a:solidFill>
                            <a:schemeClr val="dk1"/>
                          </a:solidFill>
                          <a:latin typeface="Arial" pitchFamily="34" charset="0"/>
                          <a:ea typeface="+mn-ea"/>
                          <a:cs typeface="Arial" pitchFamily="34" charset="0"/>
                        </a:rPr>
                        <a:t> </a:t>
                      </a:r>
                    </a:p>
                    <a:p>
                      <a:r>
                        <a:rPr kumimoji="0" lang="en-CA" sz="1200" kern="1200" dirty="0" smtClean="0">
                          <a:solidFill>
                            <a:schemeClr val="dk1"/>
                          </a:solidFill>
                          <a:latin typeface="Arial" pitchFamily="34" charset="0"/>
                          <a:ea typeface="+mn-ea"/>
                          <a:cs typeface="Arial" pitchFamily="34" charset="0"/>
                        </a:rPr>
                        <a:t> </a:t>
                      </a:r>
                    </a:p>
                    <a:p>
                      <a:r>
                        <a:rPr kumimoji="0" lang="en-CA" sz="1200" kern="1200" dirty="0" smtClean="0">
                          <a:solidFill>
                            <a:schemeClr val="dk1"/>
                          </a:solidFill>
                          <a:latin typeface="Arial" pitchFamily="34" charset="0"/>
                          <a:ea typeface="+mn-ea"/>
                          <a:cs typeface="Arial" pitchFamily="34" charset="0"/>
                        </a:rPr>
                        <a:t>In MFM2P0, this lesson would serve to consolidate the </a:t>
                      </a:r>
                      <a:r>
                        <a:rPr kumimoji="0" lang="en-CA" sz="1200" i="1" kern="1200" dirty="0" smtClean="0">
                          <a:solidFill>
                            <a:schemeClr val="dk1"/>
                          </a:solidFill>
                          <a:latin typeface="Arial" pitchFamily="34" charset="0"/>
                          <a:ea typeface="+mn-ea"/>
                          <a:cs typeface="Arial" pitchFamily="34" charset="0"/>
                        </a:rPr>
                        <a:t>Graphing and Writing Equations of Lines</a:t>
                      </a:r>
                      <a:r>
                        <a:rPr kumimoji="0" lang="en-CA" sz="1200" kern="1200" dirty="0" smtClean="0">
                          <a:solidFill>
                            <a:schemeClr val="dk1"/>
                          </a:solidFill>
                          <a:latin typeface="Arial" pitchFamily="34" charset="0"/>
                          <a:ea typeface="+mn-ea"/>
                          <a:cs typeface="Arial" pitchFamily="34" charset="0"/>
                        </a:rPr>
                        <a:t> specific expectations of the Modelling Linear Relations strand of the course, just before moving into the </a:t>
                      </a:r>
                      <a:r>
                        <a:rPr kumimoji="0" lang="en-CA" sz="1200" i="1" kern="1200" dirty="0" smtClean="0">
                          <a:solidFill>
                            <a:schemeClr val="dk1"/>
                          </a:solidFill>
                          <a:latin typeface="Arial" pitchFamily="34" charset="0"/>
                          <a:ea typeface="+mn-ea"/>
                          <a:cs typeface="Arial" pitchFamily="34" charset="0"/>
                        </a:rPr>
                        <a:t>Solving and Interpreting Systems of Linear Equations </a:t>
                      </a:r>
                      <a:r>
                        <a:rPr kumimoji="0" lang="en-CA" sz="1200" kern="1200" dirty="0" smtClean="0">
                          <a:solidFill>
                            <a:schemeClr val="dk1"/>
                          </a:solidFill>
                          <a:latin typeface="Arial" pitchFamily="34" charset="0"/>
                          <a:ea typeface="+mn-ea"/>
                          <a:cs typeface="Arial" pitchFamily="34" charset="0"/>
                        </a:rPr>
                        <a:t>set of specific expectations. As for MPM2D0, it offers an assessment for learning opportunity for students and teachers to determine a student’s level of readiness to proceed to systems of two linear equations.</a:t>
                      </a:r>
                    </a:p>
                    <a:p>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15" name="TextBox 14"/>
          <p:cNvSpPr txBox="1"/>
          <p:nvPr/>
        </p:nvSpPr>
        <p:spPr>
          <a:xfrm>
            <a:off x="6516216" y="6237312"/>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9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44</a:t>
            </a:fld>
            <a:endParaRPr lang="en-CA"/>
          </a:p>
        </p:txBody>
      </p:sp>
      <p:sp>
        <p:nvSpPr>
          <p:cNvPr id="13" name="TextBox 12"/>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10 </a:t>
            </a:r>
            <a:r>
              <a:rPr lang="en-CA" sz="1000" dirty="0" smtClean="0">
                <a:latin typeface="Arial" pitchFamily="34" charset="0"/>
                <a:hlinkClick r:id="rId4" action="ppaction://hlinksldjump"/>
              </a:rPr>
              <a:t>Home Page</a:t>
            </a:r>
            <a:endParaRPr lang="en-CA" sz="1000" dirty="0">
              <a:latin typeface="Arial" pitchFamily="34" charset="0"/>
            </a:endParaRPr>
          </a:p>
        </p:txBody>
      </p:sp>
      <p:sp>
        <p:nvSpPr>
          <p:cNvPr id="11" name="TextBox 10"/>
          <p:cNvSpPr txBox="1"/>
          <p:nvPr/>
        </p:nvSpPr>
        <p:spPr>
          <a:xfrm>
            <a:off x="6948264" y="5949280"/>
            <a:ext cx="1584176" cy="246221"/>
          </a:xfrm>
          <a:prstGeom prst="rect">
            <a:avLst/>
          </a:prstGeom>
          <a:solidFill>
            <a:srgbClr val="FFFF00"/>
          </a:solidFill>
        </p:spPr>
        <p:txBody>
          <a:bodyPr wrap="square" rtlCol="0">
            <a:spAutoFit/>
          </a:bodyPr>
          <a:lstStyle/>
          <a:p>
            <a:r>
              <a:rPr lang="en-CA" sz="1000" dirty="0" smtClean="0">
                <a:latin typeface="Arial" pitchFamily="34" charset="0"/>
                <a:hlinkClick r:id="rId6" action="ppaction://hlinksldjump"/>
              </a:rPr>
              <a:t>Return to Lesson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800219"/>
          </a:xfrm>
          <a:prstGeom prst="rect">
            <a:avLst/>
          </a:prstGeom>
          <a:noFill/>
        </p:spPr>
        <p:txBody>
          <a:bodyPr wrap="square" rtlCol="0">
            <a:spAutoFit/>
          </a:bodyPr>
          <a:lstStyle/>
          <a:p>
            <a:pPr algn="ctr"/>
            <a:r>
              <a:rPr lang="en-CA" dirty="0" smtClean="0"/>
              <a:t>Overall Expectations</a:t>
            </a:r>
          </a:p>
          <a:p>
            <a:pPr algn="ctr"/>
            <a:r>
              <a:rPr lang="en-CA" sz="1400" dirty="0" smtClean="0"/>
              <a:t>Grade 10 Applied and Academic </a:t>
            </a:r>
          </a:p>
          <a:p>
            <a:pPr algn="ctr"/>
            <a:r>
              <a:rPr lang="en-CA" sz="1400" dirty="0" smtClean="0"/>
              <a:t>– from Mathematics (2005) Curriculum Document</a:t>
            </a:r>
            <a:endParaRPr lang="en-CA" sz="1400" dirty="0"/>
          </a:p>
        </p:txBody>
      </p:sp>
      <p:graphicFrame>
        <p:nvGraphicFramePr>
          <p:cNvPr id="12" name="Table 11"/>
          <p:cNvGraphicFramePr>
            <a:graphicFrameLocks noGrp="1"/>
          </p:cNvGraphicFramePr>
          <p:nvPr/>
        </p:nvGraphicFramePr>
        <p:xfrm>
          <a:off x="539552" y="1545312"/>
          <a:ext cx="8009993" cy="3611880"/>
        </p:xfrm>
        <a:graphic>
          <a:graphicData uri="http://schemas.openxmlformats.org/drawingml/2006/table">
            <a:tbl>
              <a:tblPr firstRow="1" bandRow="1">
                <a:tableStyleId>{073A0DAA-6AF3-43AB-8588-CEC1D06C72B9}</a:tableStyleId>
              </a:tblPr>
              <a:tblGrid>
                <a:gridCol w="4121561"/>
                <a:gridCol w="3888432"/>
              </a:tblGrid>
              <a:tr h="287425">
                <a:tc>
                  <a:txBody>
                    <a:bodyPr/>
                    <a:lstStyle/>
                    <a:p>
                      <a:r>
                        <a:rPr lang="en-CA" sz="1300" baseline="0" dirty="0" smtClean="0">
                          <a:solidFill>
                            <a:schemeClr val="tx1"/>
                          </a:solidFill>
                          <a:latin typeface="Arial" pitchFamily="34" charset="0"/>
                        </a:rPr>
                        <a:t>Grade 10 Applied</a:t>
                      </a:r>
                      <a:endParaRPr lang="en-CA" sz="1300" baseline="0" dirty="0">
                        <a:solidFill>
                          <a:schemeClr val="tx1"/>
                        </a:solidFill>
                        <a:latin typeface="Arial" pitchFamily="34" charset="0"/>
                      </a:endParaRPr>
                    </a:p>
                  </a:txBody>
                  <a:tcPr>
                    <a:noFill/>
                  </a:tcPr>
                </a:tc>
                <a:tc>
                  <a:txBody>
                    <a:bodyPr/>
                    <a:lstStyle/>
                    <a:p>
                      <a:r>
                        <a:rPr lang="en-CA" sz="1300" baseline="0" dirty="0" smtClean="0">
                          <a:solidFill>
                            <a:schemeClr val="tx1"/>
                          </a:solidFill>
                          <a:latin typeface="Arial" pitchFamily="34" charset="0"/>
                        </a:rPr>
                        <a:t>Grade 10 Academic</a:t>
                      </a:r>
                      <a:endParaRPr lang="en-CA" sz="1300" baseline="0" dirty="0">
                        <a:solidFill>
                          <a:schemeClr val="tx1"/>
                        </a:solidFill>
                        <a:latin typeface="Arial" pitchFamily="34" charset="0"/>
                      </a:endParaRPr>
                    </a:p>
                  </a:txBody>
                  <a:tcPr>
                    <a:noFill/>
                  </a:tcPr>
                </a:tc>
              </a:tr>
              <a:tr h="514340">
                <a:tc>
                  <a:txBody>
                    <a:bodyPr/>
                    <a:lstStyle/>
                    <a:p>
                      <a:endParaRPr lang="en-CA" sz="1400" b="0" i="0" baseline="0" dirty="0">
                        <a:solidFill>
                          <a:schemeClr val="tx1"/>
                        </a:solidFill>
                        <a:latin typeface="Arial" pitchFamily="34" charset="0"/>
                        <a:cs typeface="Arial" pitchFamily="34" charset="0"/>
                      </a:endParaRP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400" b="1" i="0" baseline="0" dirty="0" smtClean="0">
                          <a:solidFill>
                            <a:schemeClr val="tx1"/>
                          </a:solidFill>
                          <a:latin typeface="Arial" pitchFamily="34" charset="0"/>
                          <a:cs typeface="Arial" pitchFamily="34" charset="0"/>
                          <a:hlinkClick r:id="rId4" action="ppaction://hlinksldjump"/>
                        </a:rPr>
                        <a:t>Quadratic Relations of the Form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CA" sz="1400" b="1" i="0" kern="1200" dirty="0" smtClean="0">
                          <a:solidFill>
                            <a:schemeClr val="dk1"/>
                          </a:solidFill>
                          <a:latin typeface="Arial" pitchFamily="34" charset="0"/>
                          <a:ea typeface="+mn-ea"/>
                          <a:cs typeface="Arial" pitchFamily="34" charset="0"/>
                          <a:hlinkClick r:id="rId4" action="ppaction://hlinksldjump"/>
                        </a:rPr>
                        <a:t>y = ax</a:t>
                      </a:r>
                      <a:r>
                        <a:rPr kumimoji="0" lang="en-CA" sz="1400" b="1" i="0" kern="1200" baseline="30000" dirty="0" smtClean="0">
                          <a:solidFill>
                            <a:schemeClr val="dk1"/>
                          </a:solidFill>
                          <a:latin typeface="Arial" pitchFamily="34" charset="0"/>
                          <a:ea typeface="+mn-ea"/>
                          <a:cs typeface="Arial" pitchFamily="34" charset="0"/>
                          <a:hlinkClick r:id="rId4" action="ppaction://hlinksldjump"/>
                        </a:rPr>
                        <a:t>2</a:t>
                      </a:r>
                      <a:r>
                        <a:rPr kumimoji="0" lang="en-CA" sz="1400" b="1" i="0" kern="1200" dirty="0" smtClean="0">
                          <a:solidFill>
                            <a:schemeClr val="dk1"/>
                          </a:solidFill>
                          <a:latin typeface="Arial" pitchFamily="34" charset="0"/>
                          <a:ea typeface="+mn-ea"/>
                          <a:cs typeface="Arial" pitchFamily="34" charset="0"/>
                          <a:hlinkClick r:id="rId4" action="ppaction://hlinksldjump"/>
                        </a:rPr>
                        <a:t> + </a:t>
                      </a:r>
                      <a:r>
                        <a:rPr kumimoji="0" lang="en-CA" sz="1400" b="1" i="0" kern="1200" dirty="0" err="1" smtClean="0">
                          <a:solidFill>
                            <a:schemeClr val="dk1"/>
                          </a:solidFill>
                          <a:latin typeface="Arial" pitchFamily="34" charset="0"/>
                          <a:ea typeface="+mn-ea"/>
                          <a:cs typeface="Arial" pitchFamily="34" charset="0"/>
                          <a:hlinkClick r:id="rId4" action="ppaction://hlinksldjump"/>
                        </a:rPr>
                        <a:t>bx</a:t>
                      </a:r>
                      <a:r>
                        <a:rPr kumimoji="0" lang="en-CA" sz="1400" b="1" i="0" kern="1200" dirty="0" smtClean="0">
                          <a:solidFill>
                            <a:schemeClr val="dk1"/>
                          </a:solidFill>
                          <a:latin typeface="Arial" pitchFamily="34" charset="0"/>
                          <a:ea typeface="+mn-ea"/>
                          <a:cs typeface="Arial" pitchFamily="34" charset="0"/>
                          <a:hlinkClick r:id="rId4" action="ppaction://hlinksldjump"/>
                        </a:rPr>
                        <a:t> + c </a:t>
                      </a:r>
                      <a:endParaRPr lang="en-CA" sz="1400" b="1" baseline="0" dirty="0">
                        <a:solidFill>
                          <a:schemeClr val="tx1"/>
                        </a:solidFill>
                        <a:latin typeface="Arial" pitchFamily="34" charset="0"/>
                      </a:endParaRPr>
                    </a:p>
                  </a:txBody>
                  <a:tcPr>
                    <a:noFill/>
                  </a:tcPr>
                </a:tc>
              </a:tr>
              <a:tr h="30255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b="1" i="0" baseline="0" dirty="0">
                        <a:solidFill>
                          <a:srgbClr val="7030A0"/>
                        </a:solidFill>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300" b="0" i="0" kern="1200" baseline="0" dirty="0" smtClean="0">
                          <a:solidFill>
                            <a:schemeClr val="tx1"/>
                          </a:solidFill>
                          <a:latin typeface="Arial" pitchFamily="34" charset="0"/>
                          <a:ea typeface="+mn-ea"/>
                          <a:cs typeface="Arial" pitchFamily="34" charset="0"/>
                        </a:rPr>
                        <a:t> solve problems involving quadratic relations</a:t>
                      </a:r>
                      <a:endParaRPr lang="en-CA" sz="1300" b="0" i="0" baseline="0" dirty="0">
                        <a:solidFill>
                          <a:schemeClr val="tx1"/>
                        </a:solidFill>
                        <a:latin typeface="Arial" pitchFamily="34" charset="0"/>
                        <a:cs typeface="Arial" pitchFamily="34" charset="0"/>
                      </a:endParaRPr>
                    </a:p>
                  </a:txBody>
                  <a:tcPr>
                    <a:noFill/>
                  </a:tcPr>
                </a:tc>
              </a:tr>
              <a:tr h="30255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u="none" baseline="0" dirty="0">
                        <a:solidFill>
                          <a:schemeClr val="tx1"/>
                        </a:solidFill>
                        <a:uFillTx/>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u="none" baseline="0" dirty="0" smtClean="0">
                          <a:solidFill>
                            <a:schemeClr val="tx1"/>
                          </a:solidFill>
                          <a:uFillTx/>
                          <a:latin typeface="Arial" pitchFamily="34" charset="0"/>
                          <a:cs typeface="Arial" pitchFamily="34" charset="0"/>
                          <a:hlinkClick r:id="rId5" action="ppaction://hlinksldjump"/>
                        </a:rPr>
                        <a:t>Analytic Geometry</a:t>
                      </a:r>
                      <a:endParaRPr lang="en-CA" sz="1400" b="1" u="dottedHeavy" baseline="0" dirty="0">
                        <a:solidFill>
                          <a:schemeClr val="bg1"/>
                        </a:solidFill>
                        <a:uFillTx/>
                        <a:latin typeface="Arial" pitchFamily="34" charset="0"/>
                      </a:endParaRPr>
                    </a:p>
                  </a:txBody>
                  <a:tcPr>
                    <a:noFill/>
                  </a:tcPr>
                </a:tc>
              </a:tr>
              <a:tr h="4840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u="dottedHeavy" baseline="0" dirty="0">
                        <a:solidFill>
                          <a:schemeClr val="tx1"/>
                        </a:solidFill>
                        <a:uFillTx/>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300" b="0" i="0" kern="1200" baseline="0" dirty="0" smtClean="0">
                          <a:solidFill>
                            <a:schemeClr val="tx1"/>
                          </a:solidFill>
                          <a:latin typeface="Arial" pitchFamily="34" charset="0"/>
                          <a:ea typeface="+mn-ea"/>
                          <a:cs typeface="Arial" pitchFamily="34" charset="0"/>
                        </a:rPr>
                        <a:t> model and solve problems involving the intersection of two straight lines</a:t>
                      </a:r>
                      <a:endParaRPr lang="en-CA" sz="1300" b="0" u="dottedHeavy" baseline="0" dirty="0">
                        <a:solidFill>
                          <a:schemeClr val="tx1"/>
                        </a:solidFill>
                        <a:uFillTx/>
                        <a:latin typeface="Arial" pitchFamily="34" charset="0"/>
                      </a:endParaRPr>
                    </a:p>
                  </a:txBody>
                  <a:tcPr>
                    <a:noFill/>
                  </a:tcPr>
                </a:tc>
              </a:tr>
              <a:tr h="30255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u="dottedHeavy" baseline="0" dirty="0">
                        <a:solidFill>
                          <a:schemeClr val="tx1"/>
                        </a:solidFill>
                        <a:uFillTx/>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CA" sz="1300" b="0" u="none" baseline="0" dirty="0" smtClean="0">
                          <a:solidFill>
                            <a:schemeClr val="tx1"/>
                          </a:solidFill>
                          <a:uFillTx/>
                          <a:latin typeface="Arial" pitchFamily="34" charset="0"/>
                          <a:hlinkClick r:id="rId6" action="ppaction://hlinksldjump"/>
                        </a:rPr>
                        <a:t>Lesson 3 – This Job Suits Me Fine!</a:t>
                      </a:r>
                      <a:endParaRPr lang="en-CA" sz="1300" b="0" u="dottedHeavy" baseline="0" dirty="0">
                        <a:solidFill>
                          <a:schemeClr val="tx1"/>
                        </a:solidFill>
                        <a:uFillTx/>
                        <a:latin typeface="Arial" pitchFamily="34" charset="0"/>
                      </a:endParaRPr>
                    </a:p>
                  </a:txBody>
                  <a:tcPr>
                    <a:solidFill>
                      <a:srgbClr val="FFFF00"/>
                    </a:solidFill>
                  </a:tcPr>
                </a:tc>
              </a:tr>
              <a:tr h="30255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u="dottedHeavy" baseline="0" dirty="0">
                        <a:solidFill>
                          <a:schemeClr val="tx1"/>
                        </a:solidFill>
                        <a:uFillTx/>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CA" sz="1300" b="0" u="none" baseline="0" dirty="0" smtClean="0">
                          <a:solidFill>
                            <a:schemeClr val="tx1"/>
                          </a:solidFill>
                          <a:uFillTx/>
                          <a:latin typeface="Arial" pitchFamily="34" charset="0"/>
                          <a:hlinkClick r:id="rId7" action="ppaction://hlinksldjump"/>
                        </a:rPr>
                        <a:t>Lesson 4 – Calculating Which is the Best Deal!</a:t>
                      </a:r>
                      <a:endParaRPr lang="en-CA" sz="1300" b="0" u="dottedHeavy" baseline="0" dirty="0">
                        <a:solidFill>
                          <a:schemeClr val="tx1"/>
                        </a:solidFill>
                        <a:uFillTx/>
                        <a:latin typeface="Arial" pitchFamily="34" charset="0"/>
                      </a:endParaRPr>
                    </a:p>
                  </a:txBody>
                  <a:tcPr>
                    <a:solidFill>
                      <a:srgbClr val="FFFF00"/>
                    </a:solidFill>
                  </a:tcPr>
                </a:tc>
              </a:tr>
              <a:tr h="30255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u="none" baseline="0" dirty="0" smtClean="0">
                          <a:solidFill>
                            <a:schemeClr val="tx1"/>
                          </a:solidFill>
                          <a:uFillTx/>
                          <a:latin typeface="Arial" pitchFamily="34" charset="0"/>
                          <a:cs typeface="Arial" pitchFamily="34" charset="0"/>
                          <a:hlinkClick r:id="rId8" action="ppaction://hlinksldjump"/>
                        </a:rPr>
                        <a:t>Modelling Linear Relations</a:t>
                      </a:r>
                      <a:endParaRPr lang="en-CA" sz="1400" b="1" u="none" baseline="0" dirty="0">
                        <a:solidFill>
                          <a:schemeClr val="tx1"/>
                        </a:solidFill>
                        <a:uFillTx/>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u="dottedHeavy" baseline="0" dirty="0">
                        <a:solidFill>
                          <a:schemeClr val="bg1"/>
                        </a:solidFill>
                        <a:uFillTx/>
                        <a:latin typeface="Arial" pitchFamily="34" charset="0"/>
                      </a:endParaRPr>
                    </a:p>
                  </a:txBody>
                  <a:tcPr>
                    <a:noFill/>
                  </a:tcPr>
                </a:tc>
              </a:tr>
              <a:tr h="484085">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300" b="0" i="0" kern="1200" baseline="0" dirty="0" smtClean="0">
                          <a:solidFill>
                            <a:schemeClr val="tx1"/>
                          </a:solidFill>
                          <a:latin typeface="Arial" pitchFamily="34" charset="0"/>
                          <a:ea typeface="+mn-ea"/>
                          <a:cs typeface="Arial" pitchFamily="34" charset="0"/>
                        </a:rPr>
                        <a:t> solve systems of two linear equations, and solve related problems that arise from realistic situations</a:t>
                      </a:r>
                      <a:endParaRPr lang="en-CA" sz="1400" u="dottedHeavy" baseline="0" dirty="0">
                        <a:solidFill>
                          <a:schemeClr val="tx1"/>
                        </a:solidFill>
                        <a:uFillTx/>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u="dottedHeavy" baseline="0" dirty="0">
                        <a:solidFill>
                          <a:schemeClr val="bg1"/>
                        </a:solidFill>
                        <a:uFillTx/>
                        <a:latin typeface="Arial" pitchFamily="34" charset="0"/>
                      </a:endParaRPr>
                    </a:p>
                  </a:txBody>
                  <a:tcPr>
                    <a:noFill/>
                  </a:tcPr>
                </a:tc>
              </a:tr>
              <a:tr h="30255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300" b="0" u="none" baseline="0" dirty="0" smtClean="0">
                          <a:solidFill>
                            <a:schemeClr val="tx1"/>
                          </a:solidFill>
                          <a:uFillTx/>
                          <a:latin typeface="Arial" pitchFamily="34" charset="0"/>
                          <a:hlinkClick r:id="rId6" action="ppaction://hlinksldjump"/>
                        </a:rPr>
                        <a:t>Lesson 3 – This Job Suits Me Fine!</a:t>
                      </a:r>
                      <a:endParaRPr lang="en-CA" sz="1300" u="dottedHeavy" baseline="0" dirty="0">
                        <a:solidFill>
                          <a:schemeClr val="tx1"/>
                        </a:solidFill>
                        <a:uFillTx/>
                        <a:latin typeface="Arial" pitchFamily="34" charset="0"/>
                        <a:cs typeface="Arial" pitchFamily="34" charset="0"/>
                      </a:endParaRPr>
                    </a:p>
                  </a:txBody>
                  <a:tcPr>
                    <a:solidFill>
                      <a:srgbClr val="FFFF0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u="dottedHeavy" baseline="0" dirty="0">
                        <a:solidFill>
                          <a:schemeClr val="bg1"/>
                        </a:solidFill>
                        <a:uFillTx/>
                        <a:latin typeface="Arial" pitchFamily="34" charset="0"/>
                      </a:endParaRPr>
                    </a:p>
                  </a:txBody>
                  <a:tcPr>
                    <a:noFill/>
                  </a:tcPr>
                </a:tc>
              </a:tr>
            </a:tbl>
          </a:graphicData>
        </a:graphic>
      </p:graphicFrame>
      <p:sp>
        <p:nvSpPr>
          <p:cNvPr id="9" name="Slide Number Placeholder 8"/>
          <p:cNvSpPr>
            <a:spLocks noGrp="1"/>
          </p:cNvSpPr>
          <p:nvPr>
            <p:ph type="sldNum" sz="quarter" idx="12"/>
          </p:nvPr>
        </p:nvSpPr>
        <p:spPr/>
        <p:txBody>
          <a:bodyPr/>
          <a:lstStyle/>
          <a:p>
            <a:fld id="{86DB97E2-CCFF-465E-8C64-E0FA0BF2FEDD}" type="slidenum">
              <a:rPr lang="en-CA" smtClean="0"/>
              <a:pPr/>
              <a:t>45</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9" action="ppaction://hlinksldjump"/>
              </a:rPr>
              <a:t>Return to Main Menu</a:t>
            </a:r>
            <a:endParaRPr lang="en-CA" sz="1000" dirty="0">
              <a:latin typeface="Arial" pitchFamily="34" charset="0"/>
            </a:endParaRPr>
          </a:p>
        </p:txBody>
      </p:sp>
      <p:sp>
        <p:nvSpPr>
          <p:cNvPr id="11" name="TextBox 10"/>
          <p:cNvSpPr txBox="1"/>
          <p:nvPr/>
        </p:nvSpPr>
        <p:spPr>
          <a:xfrm>
            <a:off x="3347864" y="1135777"/>
            <a:ext cx="4320480"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Specific Expectations and Lesson Overviews</a:t>
            </a:r>
            <a:endParaRPr lang="en-CA" sz="1200" dirty="0">
              <a:solidFill>
                <a:srgbClr val="7030A0"/>
              </a:solidFill>
              <a:latin typeface="Arial"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584775"/>
          </a:xfrm>
          <a:prstGeom prst="rect">
            <a:avLst/>
          </a:prstGeom>
          <a:noFill/>
        </p:spPr>
        <p:txBody>
          <a:bodyPr wrap="square" rtlCol="0">
            <a:spAutoFit/>
          </a:bodyPr>
          <a:lstStyle/>
          <a:p>
            <a:pPr algn="ctr"/>
            <a:r>
              <a:rPr lang="en-CA" dirty="0" smtClean="0"/>
              <a:t>Modelling Linear Relations – Specific Expectations</a:t>
            </a:r>
          </a:p>
          <a:p>
            <a:pPr algn="ctr"/>
            <a:r>
              <a:rPr lang="en-CA" sz="1400" dirty="0" smtClean="0"/>
              <a:t>Grade 10 Applied – from Mathematics (2005) Curriculum Document</a:t>
            </a:r>
            <a:endParaRPr lang="en-CA" sz="1400" dirty="0"/>
          </a:p>
        </p:txBody>
      </p:sp>
      <p:graphicFrame>
        <p:nvGraphicFramePr>
          <p:cNvPr id="12" name="Table 11"/>
          <p:cNvGraphicFramePr>
            <a:graphicFrameLocks noGrp="1"/>
          </p:cNvGraphicFramePr>
          <p:nvPr/>
        </p:nvGraphicFramePr>
        <p:xfrm>
          <a:off x="539552" y="1427584"/>
          <a:ext cx="7992888" cy="2850687"/>
        </p:xfrm>
        <a:graphic>
          <a:graphicData uri="http://schemas.openxmlformats.org/drawingml/2006/table">
            <a:tbl>
              <a:tblPr firstRow="1" bandRow="1">
                <a:tableStyleId>{073A0DAA-6AF3-43AB-8588-CEC1D06C72B9}</a:tableStyleId>
              </a:tblPr>
              <a:tblGrid>
                <a:gridCol w="7992888"/>
              </a:tblGrid>
              <a:tr h="197618">
                <a:tc>
                  <a:txBody>
                    <a:bodyPr/>
                    <a:lstStyle/>
                    <a:p>
                      <a:r>
                        <a:rPr lang="en-CA" sz="1400" baseline="0" dirty="0" smtClean="0">
                          <a:solidFill>
                            <a:schemeClr val="tx1"/>
                          </a:solidFill>
                          <a:latin typeface="Arial" pitchFamily="34" charset="0"/>
                        </a:rPr>
                        <a:t>Grade 10 Applied</a:t>
                      </a:r>
                      <a:endParaRPr lang="en-CA" sz="1400" baseline="0" dirty="0">
                        <a:solidFill>
                          <a:schemeClr val="tx1"/>
                        </a:solidFill>
                        <a:latin typeface="Arial" pitchFamily="34" charset="0"/>
                      </a:endParaRPr>
                    </a:p>
                  </a:txBody>
                  <a:tcPr>
                    <a:noFill/>
                  </a:tcPr>
                </a:tc>
              </a:tr>
              <a:tr h="351327">
                <a:tc>
                  <a:txBody>
                    <a:bodyPr/>
                    <a:lstStyle/>
                    <a:p>
                      <a:r>
                        <a:rPr kumimoji="0" lang="en-CA" sz="1200" b="1" kern="1200" dirty="0" smtClean="0">
                          <a:solidFill>
                            <a:schemeClr val="dk1"/>
                          </a:solidFill>
                          <a:latin typeface="Arial" pitchFamily="34" charset="0"/>
                          <a:ea typeface="+mn-ea"/>
                          <a:cs typeface="Arial" pitchFamily="34" charset="0"/>
                        </a:rPr>
                        <a:t>Solving and Interpreting Systems of Linear Equations</a:t>
                      </a:r>
                      <a:endParaRPr kumimoji="0" lang="en-CA" sz="1200" kern="1200" dirty="0">
                        <a:solidFill>
                          <a:schemeClr val="dk1"/>
                        </a:solidFill>
                        <a:latin typeface="Arial" pitchFamily="34" charset="0"/>
                        <a:ea typeface="+mn-ea"/>
                        <a:cs typeface="Arial" pitchFamily="34" charset="0"/>
                      </a:endParaRPr>
                    </a:p>
                  </a:txBody>
                  <a:tcPr>
                    <a:noFill/>
                  </a:tcPr>
                </a:tc>
              </a:tr>
              <a:tr h="1524479">
                <a:tc>
                  <a:txBody>
                    <a:bodyPr/>
                    <a:lstStyle/>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problems that arise from realistic situations described in words or represented by given linear systems of two equations involving two variables, by choosing an appropriate algebraic or graphical method</a:t>
                      </a:r>
                    </a:p>
                    <a:p>
                      <a:pPr lvl="0"/>
                      <a:endParaRPr kumimoji="0" lang="en-CA" sz="1200" kern="1200" dirty="0" smtClean="0">
                        <a:solidFill>
                          <a:schemeClr val="dk1"/>
                        </a:solidFill>
                        <a:latin typeface="Arial" pitchFamily="34" charset="0"/>
                        <a:ea typeface="+mn-ea"/>
                        <a:cs typeface="Arial" pitchFamily="34" charset="0"/>
                      </a:endParaRPr>
                    </a:p>
                    <a:p>
                      <a:pPr lvl="0"/>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Maria has been hired by Company A with an annual salary, </a:t>
                      </a:r>
                      <a:r>
                        <a:rPr kumimoji="0" lang="en-CA" sz="1200" i="1" kern="1200" dirty="0" smtClean="0">
                          <a:solidFill>
                            <a:schemeClr val="dk1"/>
                          </a:solidFill>
                          <a:latin typeface="Arial" pitchFamily="34" charset="0"/>
                          <a:ea typeface="+mn-ea"/>
                          <a:cs typeface="Arial" pitchFamily="34" charset="0"/>
                        </a:rPr>
                        <a:t>S</a:t>
                      </a:r>
                      <a:r>
                        <a:rPr kumimoji="0" lang="en-CA" sz="1200" kern="1200" dirty="0" smtClean="0">
                          <a:solidFill>
                            <a:schemeClr val="dk1"/>
                          </a:solidFill>
                          <a:latin typeface="Arial" pitchFamily="34" charset="0"/>
                          <a:ea typeface="+mn-ea"/>
                          <a:cs typeface="Arial" pitchFamily="34" charset="0"/>
                        </a:rPr>
                        <a:t> dollars, given by </a:t>
                      </a:r>
                    </a:p>
                    <a:p>
                      <a:pPr lvl="0"/>
                      <a:r>
                        <a:rPr kumimoji="0" lang="en-CA" sz="1200" i="1" kern="1200" dirty="0" smtClean="0">
                          <a:solidFill>
                            <a:schemeClr val="dk1"/>
                          </a:solidFill>
                          <a:latin typeface="Arial" pitchFamily="34" charset="0"/>
                          <a:ea typeface="+mn-ea"/>
                          <a:cs typeface="Arial" pitchFamily="34" charset="0"/>
                        </a:rPr>
                        <a:t>S</a:t>
                      </a:r>
                      <a:r>
                        <a:rPr kumimoji="0" lang="en-CA" sz="1200" kern="1200" dirty="0" smtClean="0">
                          <a:solidFill>
                            <a:schemeClr val="dk1"/>
                          </a:solidFill>
                          <a:latin typeface="Arial" pitchFamily="34" charset="0"/>
                          <a:ea typeface="+mn-ea"/>
                          <a:cs typeface="Arial" pitchFamily="34" charset="0"/>
                        </a:rPr>
                        <a:t> = 32 500 + 500</a:t>
                      </a:r>
                      <a:r>
                        <a:rPr kumimoji="0" lang="en-CA" sz="1200" i="1" kern="1200" dirty="0" smtClean="0">
                          <a:solidFill>
                            <a:schemeClr val="dk1"/>
                          </a:solidFill>
                          <a:latin typeface="Arial" pitchFamily="34" charset="0"/>
                          <a:ea typeface="+mn-ea"/>
                          <a:cs typeface="Arial" pitchFamily="34" charset="0"/>
                        </a:rPr>
                        <a:t>a</a:t>
                      </a:r>
                      <a:r>
                        <a:rPr kumimoji="0" lang="en-CA" sz="1200" kern="1200" dirty="0" smtClean="0">
                          <a:solidFill>
                            <a:schemeClr val="dk1"/>
                          </a:solidFill>
                          <a:latin typeface="Arial" pitchFamily="34" charset="0"/>
                          <a:ea typeface="+mn-ea"/>
                          <a:cs typeface="Arial" pitchFamily="34" charset="0"/>
                        </a:rPr>
                        <a:t>, where </a:t>
                      </a:r>
                      <a:r>
                        <a:rPr kumimoji="0" lang="en-CA" sz="1200" i="1" kern="1200" dirty="0" smtClean="0">
                          <a:solidFill>
                            <a:schemeClr val="dk1"/>
                          </a:solidFill>
                          <a:latin typeface="Arial" pitchFamily="34" charset="0"/>
                          <a:ea typeface="+mn-ea"/>
                          <a:cs typeface="Arial" pitchFamily="34" charset="0"/>
                        </a:rPr>
                        <a:t>a</a:t>
                      </a:r>
                      <a:r>
                        <a:rPr kumimoji="0" lang="en-CA" sz="1200" kern="1200" dirty="0" smtClean="0">
                          <a:solidFill>
                            <a:schemeClr val="dk1"/>
                          </a:solidFill>
                          <a:latin typeface="Arial" pitchFamily="34" charset="0"/>
                          <a:ea typeface="+mn-ea"/>
                          <a:cs typeface="Arial" pitchFamily="34" charset="0"/>
                        </a:rPr>
                        <a:t> represents the number of years she has been employed by this company. Ruth has been hired by Company B with an annual salary, </a:t>
                      </a:r>
                      <a:r>
                        <a:rPr kumimoji="0" lang="en-CA" sz="1200" i="1" kern="1200" dirty="0" smtClean="0">
                          <a:solidFill>
                            <a:schemeClr val="dk1"/>
                          </a:solidFill>
                          <a:latin typeface="Arial" pitchFamily="34" charset="0"/>
                          <a:ea typeface="+mn-ea"/>
                          <a:cs typeface="Arial" pitchFamily="34" charset="0"/>
                        </a:rPr>
                        <a:t>S </a:t>
                      </a:r>
                      <a:r>
                        <a:rPr kumimoji="0" lang="en-CA" sz="1200" kern="1200" dirty="0" smtClean="0">
                          <a:solidFill>
                            <a:schemeClr val="dk1"/>
                          </a:solidFill>
                          <a:latin typeface="Arial" pitchFamily="34" charset="0"/>
                          <a:ea typeface="+mn-ea"/>
                          <a:cs typeface="Arial" pitchFamily="34" charset="0"/>
                        </a:rPr>
                        <a:t>dollars, given by </a:t>
                      </a:r>
                      <a:r>
                        <a:rPr kumimoji="0" lang="en-CA" sz="1200" i="1" kern="1200" dirty="0" smtClean="0">
                          <a:solidFill>
                            <a:schemeClr val="dk1"/>
                          </a:solidFill>
                          <a:latin typeface="Arial" pitchFamily="34" charset="0"/>
                          <a:ea typeface="+mn-ea"/>
                          <a:cs typeface="Arial" pitchFamily="34" charset="0"/>
                        </a:rPr>
                        <a:t>S</a:t>
                      </a:r>
                      <a:r>
                        <a:rPr kumimoji="0" lang="en-CA" sz="1200" kern="1200" dirty="0" smtClean="0">
                          <a:solidFill>
                            <a:schemeClr val="dk1"/>
                          </a:solidFill>
                          <a:latin typeface="Arial" pitchFamily="34" charset="0"/>
                          <a:ea typeface="+mn-ea"/>
                          <a:cs typeface="Arial" pitchFamily="34" charset="0"/>
                        </a:rPr>
                        <a:t> = 28 000 + 1000</a:t>
                      </a:r>
                      <a:r>
                        <a:rPr kumimoji="0" lang="en-CA" sz="1200" i="1" kern="1200" dirty="0" smtClean="0">
                          <a:solidFill>
                            <a:schemeClr val="dk1"/>
                          </a:solidFill>
                          <a:latin typeface="Arial" pitchFamily="34" charset="0"/>
                          <a:ea typeface="+mn-ea"/>
                          <a:cs typeface="Arial" pitchFamily="34" charset="0"/>
                        </a:rPr>
                        <a:t>a</a:t>
                      </a:r>
                      <a:r>
                        <a:rPr kumimoji="0" lang="en-CA" sz="1200" kern="1200" dirty="0" smtClean="0">
                          <a:solidFill>
                            <a:schemeClr val="dk1"/>
                          </a:solidFill>
                          <a:latin typeface="Arial" pitchFamily="34" charset="0"/>
                          <a:ea typeface="+mn-ea"/>
                          <a:cs typeface="Arial" pitchFamily="34" charset="0"/>
                        </a:rPr>
                        <a:t>, where </a:t>
                      </a:r>
                      <a:r>
                        <a:rPr kumimoji="0" lang="en-CA" sz="1200" i="1" kern="1200" dirty="0" smtClean="0">
                          <a:solidFill>
                            <a:schemeClr val="dk1"/>
                          </a:solidFill>
                          <a:latin typeface="Arial" pitchFamily="34" charset="0"/>
                          <a:ea typeface="+mn-ea"/>
                          <a:cs typeface="Arial" pitchFamily="34" charset="0"/>
                        </a:rPr>
                        <a:t>a</a:t>
                      </a:r>
                      <a:r>
                        <a:rPr kumimoji="0" lang="en-CA" sz="1200" kern="1200" dirty="0" smtClean="0">
                          <a:solidFill>
                            <a:schemeClr val="dk1"/>
                          </a:solidFill>
                          <a:latin typeface="Arial" pitchFamily="34" charset="0"/>
                          <a:ea typeface="+mn-ea"/>
                          <a:cs typeface="Arial" pitchFamily="34" charset="0"/>
                        </a:rPr>
                        <a:t> represents the number of years she has been employed by that company. Describe what the solution of this system would represent in terms of Maria’s salary and Ruth’s salary. After how many years will their salaries be the same? What will their salaries be at that time?)</a:t>
                      </a:r>
                    </a:p>
                    <a:p>
                      <a:endParaRPr kumimoji="0" lang="en-CA" sz="1800" kern="1200" dirty="0" smtClean="0">
                        <a:solidFill>
                          <a:schemeClr val="dk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9" name="Slide Number Placeholder 8"/>
          <p:cNvSpPr>
            <a:spLocks noGrp="1"/>
          </p:cNvSpPr>
          <p:nvPr>
            <p:ph type="sldNum" sz="quarter" idx="12"/>
          </p:nvPr>
        </p:nvSpPr>
        <p:spPr/>
        <p:txBody>
          <a:bodyPr/>
          <a:lstStyle/>
          <a:p>
            <a:fld id="{86DB97E2-CCFF-465E-8C64-E0FA0BF2FEDD}" type="slidenum">
              <a:rPr lang="en-CA" smtClean="0"/>
              <a:pPr/>
              <a:t>46</a:t>
            </a:fld>
            <a:endParaRPr lang="en-CA"/>
          </a:p>
        </p:txBody>
      </p:sp>
      <p:sp>
        <p:nvSpPr>
          <p:cNvPr id="13" name="TextBox 12"/>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Main Menu</a:t>
            </a:r>
            <a:endParaRPr lang="en-CA" sz="1000" dirty="0">
              <a:latin typeface="Arial" pitchFamily="34" charset="0"/>
            </a:endParaRPr>
          </a:p>
        </p:txBody>
      </p:sp>
      <p:sp>
        <p:nvSpPr>
          <p:cNvPr id="10" name="TextBox 9"/>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10 Home Page</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Quadratic Relations – Specific Expectations</a:t>
            </a:r>
          </a:p>
          <a:p>
            <a:pPr algn="ctr"/>
            <a:r>
              <a:rPr lang="en-CA" sz="1400" dirty="0" smtClean="0"/>
              <a:t>Grade 10 Academic – from Mathematics (2005) Curriculum Document</a:t>
            </a:r>
            <a:endParaRPr lang="en-CA" sz="1400" dirty="0"/>
          </a:p>
        </p:txBody>
      </p:sp>
      <p:graphicFrame>
        <p:nvGraphicFramePr>
          <p:cNvPr id="12" name="Table 11"/>
          <p:cNvGraphicFramePr>
            <a:graphicFrameLocks noGrp="1"/>
          </p:cNvGraphicFramePr>
          <p:nvPr/>
        </p:nvGraphicFramePr>
        <p:xfrm>
          <a:off x="539552" y="1427585"/>
          <a:ext cx="7992888" cy="1088496"/>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10 Academic</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Solving</a:t>
                      </a:r>
                      <a:r>
                        <a:rPr kumimoji="0" lang="en-CA" sz="1200" b="1" kern="1200" baseline="0" dirty="0" smtClean="0">
                          <a:solidFill>
                            <a:schemeClr val="dk1"/>
                          </a:solidFill>
                          <a:latin typeface="Arial" pitchFamily="34" charset="0"/>
                          <a:ea typeface="+mn-ea"/>
                          <a:cs typeface="Arial" pitchFamily="34" charset="0"/>
                        </a:rPr>
                        <a:t> Problems Involving Quadratic Relations</a:t>
                      </a:r>
                      <a:endParaRPr kumimoji="0" lang="en-CA" sz="1200" kern="1200" dirty="0">
                        <a:solidFill>
                          <a:schemeClr val="dk1"/>
                        </a:solidFill>
                        <a:latin typeface="Arial" pitchFamily="34" charset="0"/>
                        <a:ea typeface="+mn-ea"/>
                        <a:cs typeface="Arial" pitchFamily="34" charset="0"/>
                      </a:endParaRPr>
                    </a:p>
                  </a:txBody>
                  <a:tcPr>
                    <a:noFill/>
                  </a:tcPr>
                </a:tc>
              </a:tr>
              <a:tr h="509376">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200" kern="1200" dirty="0" smtClean="0">
                          <a:solidFill>
                            <a:schemeClr val="dk1"/>
                          </a:solidFill>
                          <a:latin typeface="Arial" pitchFamily="34" charset="0"/>
                          <a:ea typeface="+mn-ea"/>
                          <a:cs typeface="Arial" pitchFamily="34" charset="0"/>
                        </a:rPr>
                        <a:t> solve problems arising from a realistic situation represented by a graph or an equation of a quadratic relation, with and without the use of technology </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9" name="Slide Number Placeholder 8"/>
          <p:cNvSpPr>
            <a:spLocks noGrp="1"/>
          </p:cNvSpPr>
          <p:nvPr>
            <p:ph type="sldNum" sz="quarter" idx="12"/>
          </p:nvPr>
        </p:nvSpPr>
        <p:spPr/>
        <p:txBody>
          <a:bodyPr/>
          <a:lstStyle/>
          <a:p>
            <a:fld id="{86DB97E2-CCFF-465E-8C64-E0FA0BF2FEDD}" type="slidenum">
              <a:rPr lang="en-CA" smtClean="0"/>
              <a:pPr/>
              <a:t>47</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Main Menu</a:t>
            </a:r>
            <a:endParaRPr lang="en-CA" sz="1000" dirty="0">
              <a:latin typeface="Arial" pitchFamily="34" charset="0"/>
            </a:endParaRPr>
          </a:p>
        </p:txBody>
      </p:sp>
      <p:sp>
        <p:nvSpPr>
          <p:cNvPr id="14" name="TextBox 13"/>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10 Home Page</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584775"/>
          </a:xfrm>
          <a:prstGeom prst="rect">
            <a:avLst/>
          </a:prstGeom>
          <a:noFill/>
        </p:spPr>
        <p:txBody>
          <a:bodyPr wrap="square" rtlCol="0">
            <a:spAutoFit/>
          </a:bodyPr>
          <a:lstStyle/>
          <a:p>
            <a:pPr algn="ctr"/>
            <a:r>
              <a:rPr lang="en-CA" dirty="0" smtClean="0"/>
              <a:t>Analytic Geometry – Specific Expectations</a:t>
            </a:r>
          </a:p>
          <a:p>
            <a:pPr algn="ctr"/>
            <a:r>
              <a:rPr lang="en-CA" sz="1400" dirty="0" smtClean="0"/>
              <a:t>Grade 10 Academic – from Mathematics (2005) Curriculum Document</a:t>
            </a:r>
            <a:endParaRPr lang="en-CA" sz="1400" dirty="0"/>
          </a:p>
        </p:txBody>
      </p:sp>
      <p:graphicFrame>
        <p:nvGraphicFramePr>
          <p:cNvPr id="12" name="Table 11"/>
          <p:cNvGraphicFramePr>
            <a:graphicFrameLocks noGrp="1"/>
          </p:cNvGraphicFramePr>
          <p:nvPr/>
        </p:nvGraphicFramePr>
        <p:xfrm>
          <a:off x="539552" y="1427585"/>
          <a:ext cx="7992888" cy="2133600"/>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10 Academic</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Using Linear Systems to Solve Problems</a:t>
                      </a:r>
                      <a:endParaRPr kumimoji="0" lang="en-CA" sz="1200" kern="1200" dirty="0">
                        <a:solidFill>
                          <a:schemeClr val="dk1"/>
                        </a:solidFill>
                        <a:latin typeface="Arial" pitchFamily="34" charset="0"/>
                        <a:ea typeface="+mn-ea"/>
                        <a:cs typeface="Arial" pitchFamily="34" charset="0"/>
                      </a:endParaRPr>
                    </a:p>
                  </a:txBody>
                  <a:tcPr>
                    <a:noFill/>
                  </a:tcPr>
                </a:tc>
              </a:tr>
              <a:tr h="509376">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CA" sz="1200" kern="1200" dirty="0" smtClean="0">
                          <a:solidFill>
                            <a:schemeClr val="dk1"/>
                          </a:solidFill>
                          <a:latin typeface="Arial" pitchFamily="34" charset="0"/>
                          <a:ea typeface="+mn-ea"/>
                          <a:cs typeface="Arial" pitchFamily="34" charset="0"/>
                        </a:rPr>
                        <a:t> solve problems that arise from realistic situations described in words or represented by linear systems of two equations involving two variables, by choosing an appropriate algebraic or graphical method </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CA" sz="1200" kern="1200" dirty="0" smtClean="0">
                        <a:solidFill>
                          <a:schemeClr val="dk1"/>
                        </a:solidFill>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CA" sz="1200" b="1" i="0" kern="1200" dirty="0" smtClean="0">
                          <a:solidFill>
                            <a:schemeClr val="dk1"/>
                          </a:solidFill>
                          <a:latin typeface="Arial" pitchFamily="34" charset="0"/>
                          <a:ea typeface="+mn-ea"/>
                          <a:cs typeface="Arial" pitchFamily="34" charset="0"/>
                        </a:rPr>
                        <a:t>Sample problem</a:t>
                      </a:r>
                      <a:r>
                        <a:rPr kumimoji="0" lang="en-CA" sz="1200" b="1" i="1" kern="1200" dirty="0" smtClean="0">
                          <a:solidFill>
                            <a:schemeClr val="dk1"/>
                          </a:solidFill>
                          <a:latin typeface="Arial" pitchFamily="34" charset="0"/>
                          <a:ea typeface="+mn-ea"/>
                          <a:cs typeface="Arial" pitchFamily="34" charset="0"/>
                        </a:rPr>
                        <a:t>:</a:t>
                      </a:r>
                      <a:r>
                        <a:rPr kumimoji="0" lang="en-CA" sz="1200" kern="1200" dirty="0" smtClean="0">
                          <a:solidFill>
                            <a:schemeClr val="dk1"/>
                          </a:solidFill>
                          <a:latin typeface="Arial" pitchFamily="34" charset="0"/>
                          <a:ea typeface="+mn-ea"/>
                          <a:cs typeface="Arial" pitchFamily="34" charset="0"/>
                        </a:rPr>
                        <a:t> The Robotics Club raised $5000 to build a robot for a future competition. The club invested part of the money in an account that paid 4% annual interest, and the rest in a government bond that paid 3.5% simple interest per year. After one year, the club earned a total of $190 in interest. How much was invested at each rate? Verify your result.</a:t>
                      </a:r>
                    </a:p>
                    <a:p>
                      <a:pPr marL="0" marR="0" lvl="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9" name="Slide Number Placeholder 8"/>
          <p:cNvSpPr>
            <a:spLocks noGrp="1"/>
          </p:cNvSpPr>
          <p:nvPr>
            <p:ph type="sldNum" sz="quarter" idx="12"/>
          </p:nvPr>
        </p:nvSpPr>
        <p:spPr/>
        <p:txBody>
          <a:bodyPr/>
          <a:lstStyle/>
          <a:p>
            <a:fld id="{86DB97E2-CCFF-465E-8C64-E0FA0BF2FEDD}" type="slidenum">
              <a:rPr lang="en-CA" smtClean="0"/>
              <a:pPr/>
              <a:t>48</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Main Menu</a:t>
            </a:r>
            <a:endParaRPr lang="en-CA" sz="1000" dirty="0">
              <a:latin typeface="Arial" pitchFamily="34" charset="0"/>
            </a:endParaRPr>
          </a:p>
        </p:txBody>
      </p:sp>
      <p:sp>
        <p:nvSpPr>
          <p:cNvPr id="13" name="TextBox 12"/>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10 Home Page</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Lesson 4 – Calculating Which is the Best Deal!</a:t>
            </a:r>
          </a:p>
          <a:p>
            <a:pPr algn="ctr"/>
            <a:r>
              <a:rPr lang="en-CA" sz="1400" dirty="0" smtClean="0"/>
              <a:t>Lesson Overview</a:t>
            </a:r>
            <a:endParaRPr lang="en-CA" sz="1400" dirty="0"/>
          </a:p>
        </p:txBody>
      </p:sp>
      <p:graphicFrame>
        <p:nvGraphicFramePr>
          <p:cNvPr id="12" name="Table 11"/>
          <p:cNvGraphicFramePr>
            <a:graphicFrameLocks noGrp="1"/>
          </p:cNvGraphicFramePr>
          <p:nvPr/>
        </p:nvGraphicFramePr>
        <p:xfrm>
          <a:off x="539552" y="1484784"/>
          <a:ext cx="7992888" cy="4583558"/>
        </p:xfrm>
        <a:graphic>
          <a:graphicData uri="http://schemas.openxmlformats.org/drawingml/2006/table">
            <a:tbl>
              <a:tblPr firstRow="1" bandRow="1">
                <a:tableStyleId>{073A0DAA-6AF3-43AB-8588-CEC1D06C72B9}</a:tableStyleId>
              </a:tblPr>
              <a:tblGrid>
                <a:gridCol w="7992888"/>
              </a:tblGrid>
              <a:tr h="341059">
                <a:tc>
                  <a:txBody>
                    <a:bodyPr/>
                    <a:lstStyle/>
                    <a:p>
                      <a:r>
                        <a:rPr lang="en-CA" sz="1400" baseline="0" dirty="0" smtClean="0">
                          <a:solidFill>
                            <a:schemeClr val="tx1"/>
                          </a:solidFill>
                          <a:latin typeface="Arial" pitchFamily="34" charset="0"/>
                        </a:rPr>
                        <a:t>Mathematical Process Focus</a:t>
                      </a:r>
                      <a:endParaRPr lang="en-CA" sz="1400" baseline="0" dirty="0">
                        <a:solidFill>
                          <a:schemeClr val="tx1"/>
                        </a:solidFill>
                        <a:latin typeface="Arial" pitchFamily="34" charset="0"/>
                      </a:endParaRPr>
                    </a:p>
                  </a:txBody>
                  <a:tcPr>
                    <a:noFill/>
                  </a:tcPr>
                </a:tc>
              </a:tr>
              <a:tr h="433097">
                <a:tc>
                  <a:txBody>
                    <a:bodyPr/>
                    <a:lstStyle/>
                    <a:p>
                      <a:r>
                        <a:rPr kumimoji="0" lang="en-CA" sz="1200" b="1" kern="1200" dirty="0" smtClean="0">
                          <a:solidFill>
                            <a:schemeClr val="dk1"/>
                          </a:solidFill>
                          <a:latin typeface="Arial" pitchFamily="34" charset="0"/>
                          <a:ea typeface="+mn-ea"/>
                          <a:cs typeface="Arial" pitchFamily="34" charset="0"/>
                        </a:rPr>
                        <a:t>Connecting</a:t>
                      </a:r>
                      <a:r>
                        <a:rPr kumimoji="0" lang="en-CA" sz="1200" kern="1200" dirty="0" smtClean="0">
                          <a:solidFill>
                            <a:schemeClr val="dk1"/>
                          </a:solidFill>
                          <a:latin typeface="Arial" pitchFamily="34" charset="0"/>
                          <a:ea typeface="+mn-ea"/>
                          <a:cs typeface="Arial" pitchFamily="34" charset="0"/>
                        </a:rPr>
                        <a:t>: students will make connections between the mathematical concepts they have been learning and applications to financial situations.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1" kern="1200" dirty="0" smtClean="0">
                          <a:solidFill>
                            <a:schemeClr val="dk1"/>
                          </a:solidFill>
                          <a:latin typeface="Arial" pitchFamily="34" charset="0"/>
                          <a:ea typeface="+mn-ea"/>
                          <a:cs typeface="Arial" pitchFamily="34" charset="0"/>
                        </a:rPr>
                        <a:t>Reflecting</a:t>
                      </a:r>
                      <a:r>
                        <a:rPr kumimoji="0" lang="en-CA" sz="1200" b="0" kern="1200" dirty="0" smtClean="0">
                          <a:solidFill>
                            <a:schemeClr val="dk1"/>
                          </a:solidFill>
                          <a:latin typeface="Arial" pitchFamily="34" charset="0"/>
                          <a:ea typeface="+mn-ea"/>
                          <a:cs typeface="Arial" pitchFamily="34" charset="0"/>
                        </a:rPr>
                        <a:t>:</a:t>
                      </a:r>
                      <a:r>
                        <a:rPr kumimoji="0" lang="en-CA" sz="1200" b="0" kern="1200" baseline="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on algebraic solutions to confirm reasonableness of an answer and to determine appropriate selections given real world financial</a:t>
                      </a:r>
                      <a:endParaRPr kumimoji="0" lang="en-CA" sz="1200" kern="1200" dirty="0">
                        <a:solidFill>
                          <a:schemeClr val="dk1"/>
                        </a:solidFill>
                        <a:latin typeface="Arial" pitchFamily="34" charset="0"/>
                        <a:ea typeface="+mn-ea"/>
                        <a:cs typeface="Arial" pitchFamily="34" charset="0"/>
                      </a:endParaRPr>
                    </a:p>
                  </a:txBody>
                  <a:tcPr>
                    <a:noFill/>
                  </a:tcPr>
                </a:tc>
              </a:tr>
              <a:tr h="288731">
                <a:tc>
                  <a:txBody>
                    <a:bodyPr/>
                    <a:lstStyle/>
                    <a:p>
                      <a:pPr lvl="0">
                        <a:buFont typeface="Arial" pitchFamily="34" charset="0"/>
                        <a:buNone/>
                      </a:pPr>
                      <a:r>
                        <a:rPr kumimoji="0" lang="en-CA" sz="1400" b="1" kern="1200" dirty="0" smtClean="0">
                          <a:solidFill>
                            <a:schemeClr val="dk1"/>
                          </a:solidFill>
                          <a:latin typeface="Arial" pitchFamily="34" charset="0"/>
                          <a:ea typeface="+mn-ea"/>
                          <a:cs typeface="Arial" pitchFamily="34" charset="0"/>
                        </a:rPr>
                        <a:t>Learning</a:t>
                      </a:r>
                      <a:r>
                        <a:rPr kumimoji="0" lang="en-CA" sz="1400" b="1" kern="1200" baseline="0" dirty="0" smtClean="0">
                          <a:solidFill>
                            <a:schemeClr val="dk1"/>
                          </a:solidFill>
                          <a:latin typeface="Arial" pitchFamily="34" charset="0"/>
                          <a:ea typeface="+mn-ea"/>
                          <a:cs typeface="Arial" pitchFamily="34" charset="0"/>
                        </a:rPr>
                        <a:t> Goals</a:t>
                      </a:r>
                      <a:endParaRPr kumimoji="0" lang="en-CA" sz="1400" b="1" kern="1200" dirty="0">
                        <a:solidFill>
                          <a:schemeClr val="dk1"/>
                        </a:solidFill>
                        <a:latin typeface="Arial" pitchFamily="34" charset="0"/>
                        <a:ea typeface="+mn-ea"/>
                        <a:cs typeface="Arial" pitchFamily="34" charset="0"/>
                      </a:endParaRPr>
                    </a:p>
                  </a:txBody>
                  <a:tcPr>
                    <a:noFill/>
                  </a:tcPr>
                </a:tc>
              </a:tr>
              <a:tr h="625133">
                <a:tc>
                  <a:txBody>
                    <a:bodyPr/>
                    <a:lstStyle/>
                    <a:p>
                      <a:r>
                        <a:rPr kumimoji="0" lang="en-CA" sz="1200" kern="1200" dirty="0" smtClean="0">
                          <a:solidFill>
                            <a:schemeClr val="dk1"/>
                          </a:solidFill>
                          <a:latin typeface="Arial" pitchFamily="34" charset="0"/>
                          <a:ea typeface="+mn-ea"/>
                          <a:cs typeface="Arial" pitchFamily="34" charset="0"/>
                        </a:rPr>
                        <a:t>At the end of this lesson, students will be able to </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select and apply an algebraic method to solve a system on linear equations connected in a real world context</a:t>
                      </a: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analyze a solution to a linear system and justify conclusions connected to a realistic situation</a:t>
                      </a:r>
                      <a:r>
                        <a:rPr kumimoji="0" lang="en-CA" sz="1200" kern="1200" baseline="0" dirty="0" smtClean="0">
                          <a:solidFill>
                            <a:schemeClr val="dk1"/>
                          </a:solidFill>
                          <a:latin typeface="Arial" pitchFamily="34" charset="0"/>
                          <a:ea typeface="+mn-ea"/>
                          <a:cs typeface="Arial" pitchFamily="34" charset="0"/>
                        </a:rPr>
                        <a:t> (e.g., financial context)</a:t>
                      </a:r>
                      <a:endParaRPr kumimoji="0" lang="en-CA" sz="1200" kern="1200" dirty="0">
                        <a:solidFill>
                          <a:schemeClr val="dk1"/>
                        </a:solidFill>
                        <a:latin typeface="Arial" pitchFamily="34" charset="0"/>
                        <a:ea typeface="+mn-ea"/>
                        <a:cs typeface="Arial" pitchFamily="34" charset="0"/>
                      </a:endParaRPr>
                    </a:p>
                  </a:txBody>
                  <a:tcPr>
                    <a:noFill/>
                  </a:tcPr>
                </a:tc>
              </a:tr>
              <a:tr h="288731">
                <a:tc>
                  <a:txBody>
                    <a:bodyPr/>
                    <a:lstStyle/>
                    <a:p>
                      <a:r>
                        <a:rPr kumimoji="0" lang="en-CA" sz="1400" b="1" kern="1200" dirty="0" smtClean="0">
                          <a:solidFill>
                            <a:schemeClr val="dk1"/>
                          </a:solidFill>
                          <a:latin typeface="Arial" pitchFamily="34" charset="0"/>
                          <a:ea typeface="+mn-ea"/>
                          <a:cs typeface="Arial" pitchFamily="34" charset="0"/>
                        </a:rPr>
                        <a:t>Connections to Financial Literacy</a:t>
                      </a:r>
                      <a:endParaRPr kumimoji="0" lang="en-CA" sz="1400" kern="1200" dirty="0" smtClean="0">
                        <a:solidFill>
                          <a:schemeClr val="dk1"/>
                        </a:solidFill>
                        <a:latin typeface="Arial" pitchFamily="34" charset="0"/>
                        <a:ea typeface="+mn-ea"/>
                        <a:cs typeface="Arial" pitchFamily="34" charset="0"/>
                      </a:endParaRPr>
                    </a:p>
                  </a:txBody>
                  <a:tcPr>
                    <a:noFill/>
                  </a:tcPr>
                </a:tc>
              </a:tr>
              <a:tr h="388893">
                <a:tc>
                  <a:txBody>
                    <a:bodyPr/>
                    <a:lstStyle/>
                    <a:p>
                      <a:pPr lvl="0">
                        <a:buFont typeface="Arial" pitchFamily="34" charset="0"/>
                        <a:buChar char="−"/>
                      </a:pPr>
                      <a:r>
                        <a:rPr kumimoji="0" lang="en-CA" sz="1200" i="0" kern="1200" dirty="0" smtClean="0">
                          <a:solidFill>
                            <a:schemeClr val="dk1"/>
                          </a:solidFill>
                          <a:latin typeface="Arial" pitchFamily="34" charset="0"/>
                          <a:ea typeface="+mn-ea"/>
                          <a:cs typeface="Arial" pitchFamily="34" charset="0"/>
                        </a:rPr>
                        <a:t> increase consumer</a:t>
                      </a:r>
                      <a:r>
                        <a:rPr kumimoji="0" lang="en-CA" sz="1200" i="0" kern="1200" baseline="0" dirty="0" smtClean="0">
                          <a:solidFill>
                            <a:schemeClr val="dk1"/>
                          </a:solidFill>
                          <a:latin typeface="Arial" pitchFamily="34" charset="0"/>
                          <a:ea typeface="+mn-ea"/>
                          <a:cs typeface="Arial" pitchFamily="34" charset="0"/>
                        </a:rPr>
                        <a:t> protection and consumer awareness while considering actual costs of purchase (e.g., cell phone plan)</a:t>
                      </a:r>
                    </a:p>
                    <a:p>
                      <a:pPr lvl="0">
                        <a:buFont typeface="Arial" pitchFamily="34" charset="0"/>
                        <a:buChar char="−"/>
                      </a:pPr>
                      <a:r>
                        <a:rPr kumimoji="0" lang="en-CA" sz="1200" i="0" kern="1200" baseline="0" dirty="0" smtClean="0">
                          <a:solidFill>
                            <a:schemeClr val="dk1"/>
                          </a:solidFill>
                          <a:latin typeface="Arial" pitchFamily="34" charset="0"/>
                          <a:ea typeface="+mn-ea"/>
                          <a:cs typeface="Arial" pitchFamily="34" charset="0"/>
                        </a:rPr>
                        <a:t> understand the difference between needs and wants related to a purchase</a:t>
                      </a:r>
                    </a:p>
                    <a:p>
                      <a:pPr lvl="0">
                        <a:buFont typeface="Arial" pitchFamily="34" charset="0"/>
                        <a:buChar char="−"/>
                      </a:pPr>
                      <a:r>
                        <a:rPr kumimoji="0" lang="en-CA" sz="1200" i="0" kern="1200" baseline="0" dirty="0" smtClean="0">
                          <a:solidFill>
                            <a:schemeClr val="dk1"/>
                          </a:solidFill>
                          <a:latin typeface="Arial" pitchFamily="34" charset="0"/>
                          <a:ea typeface="+mn-ea"/>
                          <a:cs typeface="Arial" pitchFamily="34" charset="0"/>
                        </a:rPr>
                        <a:t> reflect critically as consumers about the costs presented in advertising</a:t>
                      </a:r>
                      <a:r>
                        <a:rPr kumimoji="0" lang="en-CA" sz="1200" i="0" kern="1200" dirty="0" smtClean="0">
                          <a:solidFill>
                            <a:schemeClr val="dk1"/>
                          </a:solidFill>
                          <a:latin typeface="Arial" pitchFamily="34" charset="0"/>
                          <a:ea typeface="+mn-ea"/>
                          <a:cs typeface="Arial" pitchFamily="34" charset="0"/>
                        </a:rPr>
                        <a:t> </a:t>
                      </a:r>
                    </a:p>
                  </a:txBody>
                  <a:tcPr>
                    <a:noFill/>
                  </a:tcPr>
                </a:tc>
              </a:tr>
              <a:tr h="341059">
                <a:tc>
                  <a:txBody>
                    <a:bodyPr/>
                    <a:lstStyle/>
                    <a:p>
                      <a:pPr lvl="0">
                        <a:buFont typeface="Arial" pitchFamily="34" charset="0"/>
                        <a:buNone/>
                      </a:pPr>
                      <a:r>
                        <a:rPr kumimoji="0" lang="en-CA" sz="1400" b="1" kern="1200" dirty="0" smtClean="0">
                          <a:solidFill>
                            <a:schemeClr val="dk1"/>
                          </a:solidFill>
                          <a:latin typeface="Arial" pitchFamily="34" charset="0"/>
                          <a:ea typeface="+mn-ea"/>
                          <a:cs typeface="Arial" pitchFamily="34" charset="0"/>
                        </a:rPr>
                        <a:t>Where does this lesson belong?</a:t>
                      </a:r>
                      <a:endParaRPr kumimoji="0" lang="en-CA" sz="1400" b="1" kern="1200" dirty="0">
                        <a:solidFill>
                          <a:schemeClr val="dk1"/>
                        </a:solidFill>
                        <a:latin typeface="Arial" pitchFamily="34" charset="0"/>
                        <a:ea typeface="+mn-ea"/>
                        <a:cs typeface="Arial" pitchFamily="34" charset="0"/>
                      </a:endParaRPr>
                    </a:p>
                  </a:txBody>
                  <a:tcPr>
                    <a:noFill/>
                  </a:tcPr>
                </a:tc>
              </a:tr>
              <a:tr h="454730">
                <a:tc>
                  <a:txBody>
                    <a:bodyPr/>
                    <a:lstStyle/>
                    <a:p>
                      <a:r>
                        <a:rPr kumimoji="0" lang="en-CA" sz="1200" kern="1200" dirty="0" smtClean="0">
                          <a:solidFill>
                            <a:schemeClr val="dk1"/>
                          </a:solidFill>
                          <a:latin typeface="Arial" pitchFamily="34" charset="0"/>
                          <a:ea typeface="+mn-ea"/>
                          <a:cs typeface="Arial" pitchFamily="34" charset="0"/>
                        </a:rPr>
                        <a:t>Students should</a:t>
                      </a:r>
                      <a:r>
                        <a:rPr kumimoji="0" lang="en-CA" sz="1200" kern="1200" baseline="0" dirty="0" smtClean="0">
                          <a:solidFill>
                            <a:schemeClr val="dk1"/>
                          </a:solidFill>
                          <a:latin typeface="Arial" pitchFamily="34" charset="0"/>
                          <a:ea typeface="+mn-ea"/>
                          <a:cs typeface="Arial" pitchFamily="34" charset="0"/>
                        </a:rPr>
                        <a:t> be able to</a:t>
                      </a:r>
                      <a:endParaRPr kumimoji="0" lang="en-CA" sz="1200" kern="1200" dirty="0" smtClean="0">
                        <a:solidFill>
                          <a:schemeClr val="dk1"/>
                        </a:solidFill>
                        <a:latin typeface="Arial" pitchFamily="34" charset="0"/>
                        <a:ea typeface="+mn-ea"/>
                        <a:cs typeface="Arial" pitchFamily="34" charset="0"/>
                      </a:endParaRPr>
                    </a:p>
                    <a:p>
                      <a:pPr lvl="0">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a linear</a:t>
                      </a:r>
                      <a:r>
                        <a:rPr kumimoji="0" lang="en-CA" sz="1200" kern="1200" baseline="0" dirty="0" smtClean="0">
                          <a:solidFill>
                            <a:schemeClr val="dk1"/>
                          </a:solidFill>
                          <a:latin typeface="Arial" pitchFamily="34" charset="0"/>
                          <a:ea typeface="+mn-ea"/>
                          <a:cs typeface="Arial" pitchFamily="34" charset="0"/>
                        </a:rPr>
                        <a:t> system using algebraic methods of substitution and elimination</a:t>
                      </a:r>
                    </a:p>
                    <a:p>
                      <a:pPr lvl="0">
                        <a:buFont typeface="Arial" pitchFamily="34" charset="0"/>
                        <a:buChar char="−"/>
                      </a:pPr>
                      <a:r>
                        <a:rPr kumimoji="0" lang="en-CA" sz="1200" kern="1200" baseline="0" dirty="0" smtClean="0">
                          <a:solidFill>
                            <a:schemeClr val="dk1"/>
                          </a:solidFill>
                          <a:latin typeface="Arial" pitchFamily="34" charset="0"/>
                          <a:ea typeface="+mn-ea"/>
                          <a:cs typeface="Arial" pitchFamily="34" charset="0"/>
                        </a:rPr>
                        <a:t> interact positively in a small group</a:t>
                      </a:r>
                      <a:endParaRPr kumimoji="0" lang="en-CA" sz="1200" kern="1200" dirty="0" smtClean="0">
                        <a:solidFill>
                          <a:schemeClr val="dk1"/>
                        </a:solidFill>
                        <a:latin typeface="Arial" pitchFamily="34" charset="0"/>
                        <a:ea typeface="+mn-ea"/>
                        <a:cs typeface="Arial" pitchFamily="34" charset="0"/>
                      </a:endParaRPr>
                    </a:p>
                    <a:p>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9" name="Slide Number Placeholder 8"/>
          <p:cNvSpPr>
            <a:spLocks noGrp="1"/>
          </p:cNvSpPr>
          <p:nvPr>
            <p:ph type="sldNum" sz="quarter" idx="12"/>
          </p:nvPr>
        </p:nvSpPr>
        <p:spPr/>
        <p:txBody>
          <a:bodyPr/>
          <a:lstStyle/>
          <a:p>
            <a:fld id="{86DB97E2-CCFF-465E-8C64-E0FA0BF2FEDD}" type="slidenum">
              <a:rPr lang="en-CA" smtClean="0"/>
              <a:pPr/>
              <a:t>49</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Main Menu</a:t>
            </a:r>
            <a:endParaRPr lang="en-CA" sz="1000" dirty="0">
              <a:latin typeface="Arial" pitchFamily="34" charset="0"/>
            </a:endParaRPr>
          </a:p>
        </p:txBody>
      </p:sp>
      <p:sp>
        <p:nvSpPr>
          <p:cNvPr id="11" name="TextBox 10"/>
          <p:cNvSpPr txBox="1"/>
          <p:nvPr/>
        </p:nvSpPr>
        <p:spPr>
          <a:xfrm>
            <a:off x="6516216" y="6525344"/>
            <a:ext cx="201622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10 Home Page</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11" name="TextBox 10"/>
          <p:cNvSpPr txBox="1"/>
          <p:nvPr/>
        </p:nvSpPr>
        <p:spPr>
          <a:xfrm>
            <a:off x="2428860" y="285728"/>
            <a:ext cx="6336704" cy="1077218"/>
          </a:xfrm>
          <a:prstGeom prst="rect">
            <a:avLst/>
          </a:prstGeom>
          <a:noFill/>
        </p:spPr>
        <p:txBody>
          <a:bodyPr wrap="square" rtlCol="0">
            <a:spAutoFit/>
          </a:bodyPr>
          <a:lstStyle/>
          <a:p>
            <a:r>
              <a:rPr lang="en-CA" sz="3200" dirty="0" smtClean="0"/>
              <a:t>OAME SUPPORTS FOR </a:t>
            </a:r>
          </a:p>
          <a:p>
            <a:r>
              <a:rPr lang="en-CA" sz="3200" dirty="0" smtClean="0"/>
              <a:t>FINANCIAL LITERACY</a:t>
            </a:r>
            <a:endParaRPr lang="en-CA" sz="3200" dirty="0"/>
          </a:p>
        </p:txBody>
      </p:sp>
      <p:sp>
        <p:nvSpPr>
          <p:cNvPr id="5" name="Rectangle 4"/>
          <p:cNvSpPr/>
          <p:nvPr/>
        </p:nvSpPr>
        <p:spPr>
          <a:xfrm>
            <a:off x="500034" y="1928802"/>
            <a:ext cx="8286808" cy="1200329"/>
          </a:xfrm>
          <a:prstGeom prst="rect">
            <a:avLst/>
          </a:prstGeom>
        </p:spPr>
        <p:txBody>
          <a:bodyPr wrap="square">
            <a:spAutoFit/>
          </a:bodyPr>
          <a:lstStyle/>
          <a:p>
            <a:r>
              <a:rPr lang="en-US" sz="2400" dirty="0" smtClean="0"/>
              <a:t>Presentations, resources, lessons, and information are also         			available on the  GAINS website 					(</a:t>
            </a:r>
            <a:r>
              <a:rPr lang="en-US" sz="2400" dirty="0" smtClean="0">
                <a:hlinkClick r:id="rId4"/>
              </a:rPr>
              <a:t>www.edugains.ca</a:t>
            </a:r>
            <a:r>
              <a:rPr lang="en-US" sz="2400" dirty="0" smtClean="0"/>
              <a:t>):</a:t>
            </a:r>
            <a:endParaRPr lang="en-US" sz="2400" dirty="0"/>
          </a:p>
        </p:txBody>
      </p:sp>
      <p:pic>
        <p:nvPicPr>
          <p:cNvPr id="2" name="Picture 2"/>
          <p:cNvPicPr>
            <a:picLocks noChangeAspect="1" noChangeArrowheads="1"/>
          </p:cNvPicPr>
          <p:nvPr/>
        </p:nvPicPr>
        <p:blipFill>
          <a:blip r:embed="rId5" cstate="print"/>
          <a:srcRect/>
          <a:stretch>
            <a:fillRect/>
          </a:stretch>
        </p:blipFill>
        <p:spPr bwMode="auto">
          <a:xfrm>
            <a:off x="714348" y="2428868"/>
            <a:ext cx="2262283" cy="4052221"/>
          </a:xfrm>
          <a:prstGeom prst="rect">
            <a:avLst/>
          </a:prstGeom>
          <a:noFill/>
          <a:ln w="9525">
            <a:noFill/>
            <a:miter lim="800000"/>
            <a:headEnd/>
            <a:tailEnd/>
          </a:ln>
          <a:effectLst/>
        </p:spPr>
      </p:pic>
      <p:sp>
        <p:nvSpPr>
          <p:cNvPr id="8" name="Oval 7"/>
          <p:cNvSpPr/>
          <p:nvPr/>
        </p:nvSpPr>
        <p:spPr>
          <a:xfrm>
            <a:off x="428596" y="4286256"/>
            <a:ext cx="2714644" cy="7143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768752" cy="584775"/>
          </a:xfrm>
          <a:prstGeom prst="rect">
            <a:avLst/>
          </a:prstGeom>
          <a:noFill/>
        </p:spPr>
        <p:txBody>
          <a:bodyPr wrap="square" rtlCol="0">
            <a:spAutoFit/>
          </a:bodyPr>
          <a:lstStyle/>
          <a:p>
            <a:pPr algn="ctr"/>
            <a:r>
              <a:rPr lang="en-CA" dirty="0" smtClean="0"/>
              <a:t>Overall Expectations</a:t>
            </a:r>
          </a:p>
          <a:p>
            <a:pPr algn="ctr"/>
            <a:r>
              <a:rPr lang="en-CA" sz="1400" dirty="0" smtClean="0"/>
              <a:t>Grade 11 University – from Mathematics (2007) Curriculum Document</a:t>
            </a:r>
            <a:endParaRPr lang="en-CA" sz="1400" dirty="0"/>
          </a:p>
        </p:txBody>
      </p:sp>
      <p:graphicFrame>
        <p:nvGraphicFramePr>
          <p:cNvPr id="12" name="Table 11"/>
          <p:cNvGraphicFramePr>
            <a:graphicFrameLocks noGrp="1"/>
          </p:cNvGraphicFramePr>
          <p:nvPr/>
        </p:nvGraphicFramePr>
        <p:xfrm>
          <a:off x="539552" y="1452737"/>
          <a:ext cx="7560840" cy="2702101"/>
        </p:xfrm>
        <a:graphic>
          <a:graphicData uri="http://schemas.openxmlformats.org/drawingml/2006/table">
            <a:tbl>
              <a:tblPr firstRow="1" bandRow="1">
                <a:tableStyleId>{073A0DAA-6AF3-43AB-8588-CEC1D06C72B9}</a:tableStyleId>
              </a:tblPr>
              <a:tblGrid>
                <a:gridCol w="7560840"/>
              </a:tblGrid>
              <a:tr h="284811">
                <a:tc>
                  <a:txBody>
                    <a:bodyPr/>
                    <a:lstStyle/>
                    <a:p>
                      <a:r>
                        <a:rPr lang="en-CA" sz="1300" baseline="0" dirty="0" smtClean="0">
                          <a:solidFill>
                            <a:schemeClr val="tx1"/>
                          </a:solidFill>
                          <a:latin typeface="Arial" pitchFamily="34" charset="0"/>
                        </a:rPr>
                        <a:t>MCR3U – Functions, University Preparation</a:t>
                      </a:r>
                      <a:endParaRPr lang="en-CA" sz="1300" baseline="0" dirty="0">
                        <a:solidFill>
                          <a:schemeClr val="tx1"/>
                        </a:solidFill>
                        <a:latin typeface="Arial" pitchFamily="34" charset="0"/>
                      </a:endParaRPr>
                    </a:p>
                  </a:txBody>
                  <a:tcPr>
                    <a:noFill/>
                  </a:tcPr>
                </a:tc>
              </a:tr>
              <a:tr h="305583">
                <a:tc>
                  <a:txBody>
                    <a:bodyPr/>
                    <a:lstStyle/>
                    <a:p>
                      <a:r>
                        <a:rPr lang="en-CA" sz="1400" b="0" i="0" baseline="0" dirty="0" smtClean="0">
                          <a:solidFill>
                            <a:schemeClr val="tx1"/>
                          </a:solidFill>
                          <a:latin typeface="Arial" pitchFamily="34" charset="0"/>
                          <a:cs typeface="Arial" pitchFamily="34" charset="0"/>
                          <a:hlinkClick r:id="rId4" action="ppaction://hlinksldjump"/>
                        </a:rPr>
                        <a:t>Characteristics of Functions</a:t>
                      </a:r>
                      <a:endParaRPr lang="en-CA" sz="1400" b="0" i="0" baseline="0" dirty="0">
                        <a:solidFill>
                          <a:schemeClr val="tx1"/>
                        </a:solidFill>
                        <a:latin typeface="Arial" pitchFamily="34" charset="0"/>
                        <a:cs typeface="Arial" pitchFamily="34" charset="0"/>
                      </a:endParaRPr>
                    </a:p>
                  </a:txBody>
                  <a:tcPr>
                    <a:noFill/>
                  </a:tcPr>
                </a:tc>
              </a:tr>
              <a:tr h="360040">
                <a:tc>
                  <a:txBody>
                    <a:bodyPr/>
                    <a:lstStyle/>
                    <a:p>
                      <a:pPr>
                        <a:buFont typeface="Arial" pitchFamily="34" charset="0"/>
                        <a:buChar char="•"/>
                      </a:pPr>
                      <a:r>
                        <a:rPr kumimoji="0" lang="en-CA" sz="1300" kern="1200" baseline="0" dirty="0" smtClean="0">
                          <a:solidFill>
                            <a:schemeClr val="dk1"/>
                          </a:solidFill>
                          <a:latin typeface="Arial" pitchFamily="34" charset="0"/>
                          <a:ea typeface="+mn-ea"/>
                          <a:cs typeface="Arial" pitchFamily="34" charset="0"/>
                        </a:rPr>
                        <a:t> determine the zeros and the maximum or minimum of a quadratic function, and solve problems involving quadratic functions, including problems arising from real-world applications</a:t>
                      </a:r>
                      <a:endParaRPr lang="en-CA" sz="1300" b="1" i="0" baseline="0" dirty="0">
                        <a:solidFill>
                          <a:srgbClr val="7030A0"/>
                        </a:solidFill>
                        <a:latin typeface="Arial" pitchFamily="34" charset="0"/>
                        <a:cs typeface="Arial" pitchFamily="34" charset="0"/>
                      </a:endParaRPr>
                    </a:p>
                  </a:txBody>
                  <a:tcPr>
                    <a:noFill/>
                  </a:tcPr>
                </a:tc>
              </a:tr>
              <a:tr h="2998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u="none" baseline="0" dirty="0" smtClean="0">
                          <a:solidFill>
                            <a:schemeClr val="tx1"/>
                          </a:solidFill>
                          <a:uFillTx/>
                          <a:latin typeface="Arial" pitchFamily="34" charset="0"/>
                          <a:cs typeface="Arial" pitchFamily="34" charset="0"/>
                          <a:hlinkClick r:id="rId5" action="ppaction://hlinksldjump"/>
                        </a:rPr>
                        <a:t>Exponential Functions</a:t>
                      </a:r>
                      <a:endParaRPr lang="en-CA" sz="1400" u="none" baseline="0" dirty="0">
                        <a:solidFill>
                          <a:schemeClr val="tx1"/>
                        </a:solidFill>
                        <a:uFillTx/>
                        <a:latin typeface="Arial" pitchFamily="34" charset="0"/>
                        <a:cs typeface="Arial" pitchFamily="34" charset="0"/>
                      </a:endParaRPr>
                    </a:p>
                  </a:txBody>
                  <a:tcPr>
                    <a:noFill/>
                  </a:tcPr>
                </a:tc>
              </a:tr>
              <a:tr h="504839">
                <a:tc>
                  <a:txBody>
                    <a:bodyPr/>
                    <a:lstStyle/>
                    <a:p>
                      <a:pPr>
                        <a:buFont typeface="Arial" pitchFamily="34" charset="0"/>
                        <a:buChar char="•"/>
                      </a:pPr>
                      <a:r>
                        <a:rPr kumimoji="0" lang="en-CA" sz="1300" kern="1200" baseline="0" dirty="0" smtClean="0">
                          <a:solidFill>
                            <a:schemeClr val="dk1"/>
                          </a:solidFill>
                          <a:latin typeface="Arial" pitchFamily="34" charset="0"/>
                          <a:ea typeface="+mn-ea"/>
                          <a:cs typeface="Arial" pitchFamily="34" charset="0"/>
                        </a:rPr>
                        <a:t> identify and represent exponential functions, and solve problems involving exponential functions, including problems arising from real-world applications</a:t>
                      </a:r>
                      <a:endParaRPr lang="en-CA" sz="1300" u="dottedHeavy" baseline="0" dirty="0">
                        <a:solidFill>
                          <a:schemeClr val="bg1"/>
                        </a:solidFill>
                        <a:uFillTx/>
                        <a:latin typeface="Arial" pitchFamily="34" charset="0"/>
                        <a:cs typeface="Arial" pitchFamily="34" charset="0"/>
                      </a:endParaRPr>
                    </a:p>
                  </a:txBody>
                  <a:tcPr>
                    <a:noFill/>
                  </a:tcPr>
                </a:tc>
              </a:tr>
              <a:tr h="2998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u="none" baseline="0" dirty="0" smtClean="0">
                          <a:solidFill>
                            <a:schemeClr val="tx1"/>
                          </a:solidFill>
                          <a:uFillTx/>
                          <a:latin typeface="Arial" pitchFamily="34" charset="0"/>
                          <a:cs typeface="Arial" pitchFamily="34" charset="0"/>
                          <a:hlinkClick r:id="rId6" action="ppaction://hlinksldjump"/>
                        </a:rPr>
                        <a:t>Discrete Functions</a:t>
                      </a:r>
                      <a:endParaRPr lang="en-CA" sz="1400" u="none" baseline="0" dirty="0">
                        <a:solidFill>
                          <a:schemeClr val="tx1"/>
                        </a:solidFill>
                        <a:uFillTx/>
                        <a:latin typeface="Arial" pitchFamily="34" charset="0"/>
                        <a:cs typeface="Arial" pitchFamily="34" charset="0"/>
                      </a:endParaRPr>
                    </a:p>
                  </a:txBody>
                  <a:tcPr>
                    <a:noFill/>
                  </a:tcPr>
                </a:tc>
              </a:tr>
              <a:tr h="504839">
                <a:tc>
                  <a:txBody>
                    <a:bodyPr/>
                    <a:lstStyle/>
                    <a:p>
                      <a:pPr>
                        <a:buFont typeface="Arial" pitchFamily="34" charset="0"/>
                        <a:buChar char="•"/>
                      </a:pPr>
                      <a:r>
                        <a:rPr kumimoji="0" lang="en-CA" sz="1300" kern="1200" baseline="0" dirty="0" smtClean="0">
                          <a:solidFill>
                            <a:schemeClr val="dk1"/>
                          </a:solidFill>
                          <a:latin typeface="Arial" pitchFamily="34" charset="0"/>
                          <a:ea typeface="+mn-ea"/>
                          <a:cs typeface="Arial" pitchFamily="34" charset="0"/>
                        </a:rPr>
                        <a:t> make connections between sequences, series, and financial applications, and solve problems involving compound interest and ordinary annuities</a:t>
                      </a:r>
                      <a:endParaRPr lang="en-CA" sz="1300" u="dottedHeavy" baseline="0" dirty="0">
                        <a:solidFill>
                          <a:schemeClr val="bg1"/>
                        </a:solidFill>
                        <a:uFillTx/>
                        <a:latin typeface="Arial" pitchFamily="34" charset="0"/>
                        <a:cs typeface="Arial" pitchFamily="34" charset="0"/>
                      </a:endParaRPr>
                    </a:p>
                  </a:txBody>
                  <a:tcPr>
                    <a:noFill/>
                  </a:tcPr>
                </a:tc>
              </a:tr>
            </a:tbl>
          </a:graphicData>
        </a:graphic>
      </p:graphicFrame>
      <p:sp>
        <p:nvSpPr>
          <p:cNvPr id="9" name="Slide Number Placeholder 8"/>
          <p:cNvSpPr>
            <a:spLocks noGrp="1"/>
          </p:cNvSpPr>
          <p:nvPr>
            <p:ph type="sldNum" sz="quarter" idx="12"/>
          </p:nvPr>
        </p:nvSpPr>
        <p:spPr/>
        <p:txBody>
          <a:bodyPr/>
          <a:lstStyle/>
          <a:p>
            <a:fld id="{86DB97E2-CCFF-465E-8C64-E0FA0BF2FEDD}" type="slidenum">
              <a:rPr lang="en-CA" smtClean="0"/>
              <a:pPr/>
              <a:t>50</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7" action="ppaction://hlinksldjump"/>
              </a:rPr>
              <a:t>Return to Main Menu</a:t>
            </a:r>
            <a:endParaRPr lang="en-CA" sz="1000" dirty="0">
              <a:latin typeface="Arial" pitchFamily="34" charset="0"/>
            </a:endParaRPr>
          </a:p>
        </p:txBody>
      </p:sp>
      <p:sp>
        <p:nvSpPr>
          <p:cNvPr id="11" name="TextBox 10"/>
          <p:cNvSpPr txBox="1"/>
          <p:nvPr/>
        </p:nvSpPr>
        <p:spPr>
          <a:xfrm>
            <a:off x="4067944" y="980728"/>
            <a:ext cx="2736304"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Specific Expectations</a:t>
            </a:r>
            <a:endParaRPr lang="en-CA" sz="1200" dirty="0">
              <a:solidFill>
                <a:srgbClr val="7030A0"/>
              </a:solidFill>
              <a:latin typeface="Arial"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948264" cy="584775"/>
          </a:xfrm>
          <a:prstGeom prst="rect">
            <a:avLst/>
          </a:prstGeom>
          <a:noFill/>
        </p:spPr>
        <p:txBody>
          <a:bodyPr wrap="square" rtlCol="0">
            <a:spAutoFit/>
          </a:bodyPr>
          <a:lstStyle/>
          <a:p>
            <a:pPr algn="ctr"/>
            <a:r>
              <a:rPr lang="en-CA" dirty="0" smtClean="0"/>
              <a:t>Characteristics of Functions – Specific Expectations</a:t>
            </a:r>
          </a:p>
          <a:p>
            <a:pPr algn="ctr"/>
            <a:r>
              <a:rPr lang="en-CA" sz="1400" dirty="0" smtClean="0"/>
              <a:t>Grade 11 University  –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1950720"/>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11 University </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Solving Problems Involving Quadratic Equations</a:t>
                      </a:r>
                      <a:endParaRPr kumimoji="0" lang="en-CA" sz="1200" kern="1200" dirty="0">
                        <a:solidFill>
                          <a:schemeClr val="dk1"/>
                        </a:solidFill>
                        <a:latin typeface="Arial" pitchFamily="34" charset="0"/>
                        <a:ea typeface="+mn-ea"/>
                        <a:cs typeface="Arial" pitchFamily="34" charset="0"/>
                      </a:endParaRPr>
                    </a:p>
                  </a:txBody>
                  <a:tcPr>
                    <a:noFill/>
                  </a:tcPr>
                </a:tc>
              </a:tr>
              <a:tr h="509376">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problems involving quadratic functions arising from real-world applications and represented using function notation </a:t>
                      </a:r>
                    </a:p>
                    <a:p>
                      <a:pPr>
                        <a:buFont typeface="Arial" pitchFamily="34" charset="0"/>
                        <a:buNone/>
                      </a:pPr>
                      <a:endParaRPr kumimoji="0" lang="en-CA" sz="1200" b="1" i="1" kern="1200" dirty="0" smtClean="0">
                        <a:solidFill>
                          <a:schemeClr val="dk1"/>
                        </a:solidFill>
                        <a:latin typeface="Arial" pitchFamily="34" charset="0"/>
                        <a:ea typeface="+mn-ea"/>
                        <a:cs typeface="Arial" pitchFamily="34" charset="0"/>
                      </a:endParaRPr>
                    </a:p>
                    <a:p>
                      <a:pPr>
                        <a:buFont typeface="Arial" pitchFamily="34" charset="0"/>
                        <a:buNone/>
                      </a:pPr>
                      <a:r>
                        <a:rPr kumimoji="0" lang="en-CA" sz="1200" b="1" i="1" kern="1200" dirty="0" smtClean="0">
                          <a:solidFill>
                            <a:schemeClr val="dk1"/>
                          </a:solidFill>
                          <a:latin typeface="Arial" pitchFamily="34" charset="0"/>
                          <a:ea typeface="+mn-ea"/>
                          <a:cs typeface="Arial" pitchFamily="34" charset="0"/>
                        </a:rPr>
                        <a:t>Sample problem:</a:t>
                      </a:r>
                      <a:r>
                        <a:rPr kumimoji="0" lang="en-CA" sz="1200" kern="1200" dirty="0" smtClean="0">
                          <a:solidFill>
                            <a:schemeClr val="dk1"/>
                          </a:solidFill>
                          <a:latin typeface="Arial" pitchFamily="34" charset="0"/>
                          <a:ea typeface="+mn-ea"/>
                          <a:cs typeface="Arial" pitchFamily="34" charset="0"/>
                        </a:rPr>
                        <a:t> The profit, </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x</a:t>
                      </a:r>
                      <a:r>
                        <a:rPr kumimoji="0" lang="en-CA" sz="1200" kern="1200" dirty="0" smtClean="0">
                          <a:solidFill>
                            <a:schemeClr val="dk1"/>
                          </a:solidFill>
                          <a:latin typeface="Arial" pitchFamily="34" charset="0"/>
                          <a:ea typeface="+mn-ea"/>
                          <a:cs typeface="Arial" pitchFamily="34" charset="0"/>
                        </a:rPr>
                        <a:t>), of a video company, in thousands of dollars, is given by</a:t>
                      </a:r>
                    </a:p>
                    <a:p>
                      <a:pPr>
                        <a:buFont typeface="Arial" pitchFamily="34" charset="0"/>
                        <a:buNone/>
                      </a:pPr>
                      <a:r>
                        <a:rPr kumimoji="0" lang="en-CA" sz="1200" kern="1200" dirty="0" smtClean="0">
                          <a:solidFill>
                            <a:schemeClr val="dk1"/>
                          </a:solidFill>
                          <a:latin typeface="Arial" pitchFamily="34" charset="0"/>
                          <a:ea typeface="+mn-ea"/>
                          <a:cs typeface="Arial" pitchFamily="34" charset="0"/>
                        </a:rPr>
                        <a:t> </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x</a:t>
                      </a:r>
                      <a:r>
                        <a:rPr kumimoji="0" lang="en-CA" sz="1200" kern="1200" dirty="0" smtClean="0">
                          <a:solidFill>
                            <a:schemeClr val="dk1"/>
                          </a:solidFill>
                          <a:latin typeface="Arial" pitchFamily="34" charset="0"/>
                          <a:ea typeface="+mn-ea"/>
                          <a:cs typeface="Arial" pitchFamily="34" charset="0"/>
                        </a:rPr>
                        <a:t>) = –5</a:t>
                      </a:r>
                      <a:r>
                        <a:rPr kumimoji="0" lang="en-CA" sz="1200" i="1" kern="1200" dirty="0" smtClean="0">
                          <a:solidFill>
                            <a:schemeClr val="dk1"/>
                          </a:solidFill>
                          <a:latin typeface="Arial" pitchFamily="34" charset="0"/>
                          <a:ea typeface="+mn-ea"/>
                          <a:cs typeface="Arial" pitchFamily="34" charset="0"/>
                        </a:rPr>
                        <a:t>x</a:t>
                      </a:r>
                      <a:r>
                        <a:rPr kumimoji="0" lang="en-CA" sz="1200" kern="1200" baseline="30000" dirty="0" smtClean="0">
                          <a:solidFill>
                            <a:schemeClr val="dk1"/>
                          </a:solidFill>
                          <a:latin typeface="Arial" pitchFamily="34" charset="0"/>
                          <a:ea typeface="+mn-ea"/>
                          <a:cs typeface="Arial" pitchFamily="34" charset="0"/>
                        </a:rPr>
                        <a:t>2 </a:t>
                      </a:r>
                      <a:r>
                        <a:rPr kumimoji="0" lang="en-CA" sz="1200" kern="1200" dirty="0" smtClean="0">
                          <a:solidFill>
                            <a:schemeClr val="dk1"/>
                          </a:solidFill>
                          <a:latin typeface="Arial" pitchFamily="34" charset="0"/>
                          <a:ea typeface="+mn-ea"/>
                          <a:cs typeface="Arial" pitchFamily="34" charset="0"/>
                        </a:rPr>
                        <a:t>+ 550</a:t>
                      </a:r>
                      <a:r>
                        <a:rPr kumimoji="0" lang="en-CA" sz="1200" i="1" kern="1200" dirty="0" smtClean="0">
                          <a:solidFill>
                            <a:schemeClr val="dk1"/>
                          </a:solidFill>
                          <a:latin typeface="Arial" pitchFamily="34" charset="0"/>
                          <a:ea typeface="+mn-ea"/>
                          <a:cs typeface="Arial" pitchFamily="34" charset="0"/>
                        </a:rPr>
                        <a:t>x </a:t>
                      </a:r>
                      <a:r>
                        <a:rPr kumimoji="0" lang="en-CA" sz="1200" kern="1200" dirty="0" smtClean="0">
                          <a:solidFill>
                            <a:schemeClr val="dk1"/>
                          </a:solidFill>
                          <a:latin typeface="Arial" pitchFamily="34" charset="0"/>
                          <a:ea typeface="+mn-ea"/>
                          <a:cs typeface="Arial" pitchFamily="34" charset="0"/>
                        </a:rPr>
                        <a:t>– 5000, where </a:t>
                      </a:r>
                      <a:r>
                        <a:rPr kumimoji="0" lang="en-CA" sz="1200" i="1" kern="1200" dirty="0" smtClean="0">
                          <a:solidFill>
                            <a:schemeClr val="dk1"/>
                          </a:solidFill>
                          <a:latin typeface="Arial" pitchFamily="34" charset="0"/>
                          <a:ea typeface="+mn-ea"/>
                          <a:cs typeface="Arial" pitchFamily="34" charset="0"/>
                        </a:rPr>
                        <a:t>x</a:t>
                      </a:r>
                      <a:r>
                        <a:rPr kumimoji="0" lang="en-CA" sz="1200" kern="1200" dirty="0" smtClean="0">
                          <a:solidFill>
                            <a:schemeClr val="dk1"/>
                          </a:solidFill>
                          <a:latin typeface="Arial" pitchFamily="34" charset="0"/>
                          <a:ea typeface="+mn-ea"/>
                          <a:cs typeface="Arial" pitchFamily="34" charset="0"/>
                        </a:rPr>
                        <a:t> is the amount spent on advertising, in thousands of dollars. Determine the maximum profit that the company can make, and the amounts spent on advertising that will result in a profit and that will result in a profit of at least $4 000 000.</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13" name="TextBox 12"/>
          <p:cNvSpPr txBox="1"/>
          <p:nvPr/>
        </p:nvSpPr>
        <p:spPr>
          <a:xfrm>
            <a:off x="6300192" y="6525344"/>
            <a:ext cx="2232248"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11U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51</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840760" cy="584775"/>
          </a:xfrm>
          <a:prstGeom prst="rect">
            <a:avLst/>
          </a:prstGeom>
          <a:noFill/>
        </p:spPr>
        <p:txBody>
          <a:bodyPr wrap="square" rtlCol="0">
            <a:spAutoFit/>
          </a:bodyPr>
          <a:lstStyle/>
          <a:p>
            <a:pPr algn="ctr"/>
            <a:r>
              <a:rPr lang="en-CA" dirty="0" smtClean="0"/>
              <a:t>Exponential Functions – Specific Expectations</a:t>
            </a:r>
          </a:p>
          <a:p>
            <a:pPr algn="ctr"/>
            <a:r>
              <a:rPr lang="en-CA" sz="1400" dirty="0" smtClean="0"/>
              <a:t>Grade 11 University  – from Mathematics (2005) Curriculum Document</a:t>
            </a:r>
            <a:endParaRPr lang="en-CA" sz="1400" dirty="0"/>
          </a:p>
        </p:txBody>
      </p:sp>
      <p:graphicFrame>
        <p:nvGraphicFramePr>
          <p:cNvPr id="12" name="Table 11"/>
          <p:cNvGraphicFramePr>
            <a:graphicFrameLocks noGrp="1"/>
          </p:cNvGraphicFramePr>
          <p:nvPr/>
        </p:nvGraphicFramePr>
        <p:xfrm>
          <a:off x="539552" y="1427585"/>
          <a:ext cx="7992888" cy="2499360"/>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11 University </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Solving Problems Involving Exponential Functions</a:t>
                      </a:r>
                      <a:endParaRPr kumimoji="0" lang="en-CA" sz="1200" b="1" kern="1200" dirty="0">
                        <a:solidFill>
                          <a:schemeClr val="dk1"/>
                        </a:solidFill>
                        <a:latin typeface="Arial" pitchFamily="34" charset="0"/>
                        <a:ea typeface="+mn-ea"/>
                        <a:cs typeface="Arial" pitchFamily="34" charset="0"/>
                      </a:endParaRPr>
                    </a:p>
                  </a:txBody>
                  <a:tcPr>
                    <a:noFill/>
                  </a:tcPr>
                </a:tc>
              </a:tr>
              <a:tr h="509376">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identify exponential functions, including those that arise from real-world applications involving growth and decay, given various representations (i.e., tables of values, graphs, equations), and explain any restrictions that the context places on the domain and range</a:t>
                      </a:r>
                    </a:p>
                    <a:p>
                      <a:pPr>
                        <a:buFont typeface="Arial" pitchFamily="34" charset="0"/>
                        <a:buNone/>
                      </a:pPr>
                      <a:endParaRPr kumimoji="0" lang="en-CA" sz="1200" b="0" i="0" kern="1200" dirty="0" smtClean="0">
                        <a:solidFill>
                          <a:schemeClr val="dk1"/>
                        </a:solidFill>
                        <a:latin typeface="Arial" pitchFamily="34" charset="0"/>
                        <a:ea typeface="+mn-ea"/>
                        <a:cs typeface="Arial" pitchFamily="34" charset="0"/>
                      </a:endParaRPr>
                    </a:p>
                    <a:p>
                      <a:pPr>
                        <a:buFont typeface="Arial" pitchFamily="34" charset="0"/>
                        <a:buNone/>
                      </a:pPr>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Using data from Statistics Canada, investigate to determine if there was a period of time over which the increase in Canada’s national debt could be modelled using an exponential function.</a:t>
                      </a:r>
                    </a:p>
                    <a:p>
                      <a:pPr>
                        <a:buFont typeface="Arial" pitchFamily="34" charset="0"/>
                        <a:buNone/>
                      </a:pPr>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problems using given graphs or equations of exponential functions arising from a variety of real-world applications (e.g., … compound interest) by interpreting the graphs or by substituting values for the exponent into the equations </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13" name="TextBox 12"/>
          <p:cNvSpPr txBox="1"/>
          <p:nvPr/>
        </p:nvSpPr>
        <p:spPr>
          <a:xfrm>
            <a:off x="6300192" y="6525344"/>
            <a:ext cx="2232248"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11U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52</a:t>
            </a:fld>
            <a:endParaRPr lang="en-CA"/>
          </a:p>
        </p:txBody>
      </p:sp>
      <p:sp>
        <p:nvSpPr>
          <p:cNvPr id="11" name="TextBox 10"/>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11760" y="260648"/>
            <a:ext cx="6480720" cy="584775"/>
          </a:xfrm>
          <a:prstGeom prst="rect">
            <a:avLst/>
          </a:prstGeom>
          <a:noFill/>
        </p:spPr>
        <p:txBody>
          <a:bodyPr wrap="square" rtlCol="0">
            <a:spAutoFit/>
          </a:bodyPr>
          <a:lstStyle/>
          <a:p>
            <a:pPr algn="ctr"/>
            <a:r>
              <a:rPr lang="en-CA" dirty="0" smtClean="0"/>
              <a:t>Discrete Functions – Specific Expectations</a:t>
            </a:r>
          </a:p>
          <a:p>
            <a:pPr algn="ctr"/>
            <a:r>
              <a:rPr lang="en-CA" sz="1400" dirty="0" smtClean="0"/>
              <a:t>Grade 10 Academic – from Mathematics (2005) Curriculum Document</a:t>
            </a:r>
            <a:endParaRPr lang="en-CA" sz="1400" dirty="0"/>
          </a:p>
        </p:txBody>
      </p:sp>
      <p:graphicFrame>
        <p:nvGraphicFramePr>
          <p:cNvPr id="12" name="Table 11"/>
          <p:cNvGraphicFramePr>
            <a:graphicFrameLocks noGrp="1"/>
          </p:cNvGraphicFramePr>
          <p:nvPr/>
        </p:nvGraphicFramePr>
        <p:xfrm>
          <a:off x="539552" y="1427585"/>
          <a:ext cx="7992888" cy="4288896"/>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11 University </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Solving Problems Involving Financial Applications</a:t>
                      </a:r>
                      <a:endParaRPr kumimoji="0" lang="en-CA" sz="1200" b="1" kern="1200" dirty="0">
                        <a:solidFill>
                          <a:schemeClr val="dk1"/>
                        </a:solidFill>
                        <a:latin typeface="Arial" pitchFamily="34" charset="0"/>
                        <a:ea typeface="+mn-ea"/>
                        <a:cs typeface="Arial" pitchFamily="34" charset="0"/>
                      </a:endParaRPr>
                    </a:p>
                  </a:txBody>
                  <a:tcPr>
                    <a:noFill/>
                  </a:tcPr>
                </a:tc>
              </a:tr>
              <a:tr h="509376">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make and describe connections between simple interest, arithmetic sequences, and linear growth, through investigation with technology (e.g., use a spreadsheet or graphing calculator to make simple interest calculations, determine first differences in the amounts over time, and graph amount versus time)</a:t>
                      </a:r>
                    </a:p>
                    <a:p>
                      <a:endParaRPr kumimoji="0" lang="en-CA" sz="1200" kern="1200" dirty="0" smtClean="0">
                        <a:solidFill>
                          <a:schemeClr val="dk1"/>
                        </a:solidFill>
                        <a:latin typeface="Arial" pitchFamily="34" charset="0"/>
                        <a:ea typeface="+mn-ea"/>
                        <a:cs typeface="Arial" pitchFamily="34" charset="0"/>
                      </a:endParaRPr>
                    </a:p>
                    <a:p>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Describe an investment that could be represented by the function </a:t>
                      </a:r>
                      <a:r>
                        <a:rPr kumimoji="0" lang="en-CA" sz="1200" i="1" kern="1200" dirty="0" smtClean="0">
                          <a:solidFill>
                            <a:schemeClr val="dk1"/>
                          </a:solidFill>
                          <a:latin typeface="Arial" pitchFamily="34" charset="0"/>
                          <a:ea typeface="+mn-ea"/>
                          <a:cs typeface="Arial" pitchFamily="34" charset="0"/>
                        </a:rPr>
                        <a:t>f</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x</a:t>
                      </a:r>
                      <a:r>
                        <a:rPr kumimoji="0" lang="en-CA" sz="1200" kern="1200" dirty="0" smtClean="0">
                          <a:solidFill>
                            <a:schemeClr val="dk1"/>
                          </a:solidFill>
                          <a:latin typeface="Arial" pitchFamily="34" charset="0"/>
                          <a:ea typeface="+mn-ea"/>
                          <a:cs typeface="Arial" pitchFamily="34" charset="0"/>
                        </a:rPr>
                        <a:t>) = 500(1 + 0.05</a:t>
                      </a:r>
                      <a:r>
                        <a:rPr kumimoji="0" lang="en-CA" sz="1200" i="1" kern="1200" dirty="0" smtClean="0">
                          <a:solidFill>
                            <a:schemeClr val="dk1"/>
                          </a:solidFill>
                          <a:latin typeface="Arial" pitchFamily="34" charset="0"/>
                          <a:ea typeface="+mn-ea"/>
                          <a:cs typeface="Arial" pitchFamily="34" charset="0"/>
                        </a:rPr>
                        <a:t>x</a:t>
                      </a:r>
                      <a:r>
                        <a:rPr kumimoji="0" lang="en-CA" sz="1200" kern="1200" dirty="0" smtClean="0">
                          <a:solidFill>
                            <a:schemeClr val="dk1"/>
                          </a:solidFill>
                          <a:latin typeface="Arial" pitchFamily="34" charset="0"/>
                          <a:ea typeface="+mn-ea"/>
                          <a:cs typeface="Arial" pitchFamily="34" charset="0"/>
                        </a:rPr>
                        <a:t>). </a:t>
                      </a:r>
                    </a:p>
                    <a:p>
                      <a:r>
                        <a:rPr kumimoji="0" lang="en-CA" sz="1200" kern="1200" dirty="0" smtClean="0">
                          <a:solidFill>
                            <a:schemeClr val="dk1"/>
                          </a:solidFill>
                          <a:latin typeface="Arial" pitchFamily="34" charset="0"/>
                          <a:ea typeface="+mn-ea"/>
                          <a:cs typeface="Arial" pitchFamily="34" charset="0"/>
                        </a:rPr>
                        <a:t>make and describe connections between compound interest, geometric sequences, and exponential growth, through investigation with technology (e.g., use a spreadsheet to make compound interest calculations, determine finite differences in the amounts over time, and graph amount versus time). </a:t>
                      </a:r>
                    </a:p>
                    <a:p>
                      <a:endParaRPr kumimoji="0" lang="en-CA" sz="1200" kern="1200" dirty="0" smtClean="0">
                        <a:solidFill>
                          <a:schemeClr val="dk1"/>
                        </a:solidFill>
                        <a:latin typeface="Arial" pitchFamily="34" charset="0"/>
                        <a:ea typeface="+mn-ea"/>
                        <a:cs typeface="Arial" pitchFamily="34" charset="0"/>
                      </a:endParaRPr>
                    </a:p>
                    <a:p>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Describe an investment that could be represented by the function </a:t>
                      </a:r>
                      <a:r>
                        <a:rPr kumimoji="0" lang="en-CA" sz="1200" i="1" kern="1200" dirty="0" smtClean="0">
                          <a:solidFill>
                            <a:schemeClr val="dk1"/>
                          </a:solidFill>
                          <a:latin typeface="Arial" pitchFamily="34" charset="0"/>
                          <a:ea typeface="+mn-ea"/>
                          <a:cs typeface="Arial" pitchFamily="34" charset="0"/>
                        </a:rPr>
                        <a:t>f</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x</a:t>
                      </a:r>
                      <a:r>
                        <a:rPr kumimoji="0" lang="en-CA" sz="1200" kern="1200" dirty="0" smtClean="0">
                          <a:solidFill>
                            <a:schemeClr val="dk1"/>
                          </a:solidFill>
                          <a:latin typeface="Arial" pitchFamily="34" charset="0"/>
                          <a:ea typeface="+mn-ea"/>
                          <a:cs typeface="Arial" pitchFamily="34" charset="0"/>
                        </a:rPr>
                        <a:t>) = 500(1.05)</a:t>
                      </a:r>
                      <a:r>
                        <a:rPr kumimoji="0" lang="en-CA" sz="1200" i="1" kern="1200" baseline="30000" dirty="0" smtClean="0">
                          <a:solidFill>
                            <a:schemeClr val="dk1"/>
                          </a:solidFill>
                          <a:latin typeface="Arial" pitchFamily="34" charset="0"/>
                          <a:ea typeface="+mn-ea"/>
                          <a:cs typeface="Arial" pitchFamily="34" charset="0"/>
                        </a:rPr>
                        <a:t>x</a:t>
                      </a:r>
                      <a:r>
                        <a:rPr kumimoji="0" lang="en-CA" sz="1200" kern="1200" dirty="0" smtClean="0">
                          <a:solidFill>
                            <a:schemeClr val="dk1"/>
                          </a:solidFill>
                          <a:latin typeface="Arial" pitchFamily="34" charset="0"/>
                          <a:ea typeface="+mn-ea"/>
                          <a:cs typeface="Arial" pitchFamily="34" charset="0"/>
                        </a:rPr>
                        <a:t>.</a:t>
                      </a:r>
                    </a:p>
                    <a:p>
                      <a:r>
                        <a:rPr kumimoji="0" lang="en-CA" sz="1200" kern="1200" dirty="0" smtClean="0">
                          <a:solidFill>
                            <a:schemeClr val="dk1"/>
                          </a:solidFill>
                          <a:latin typeface="Arial" pitchFamily="34" charset="0"/>
                          <a:ea typeface="+mn-ea"/>
                          <a:cs typeface="Arial" pitchFamily="34" charset="0"/>
                        </a:rPr>
                        <a:t>solve problems, using a scientific calculator, that involve the calculation of the amount, </a:t>
                      </a:r>
                      <a:r>
                        <a:rPr kumimoji="0" lang="en-CA" sz="1200" i="1" kern="1200" dirty="0" smtClean="0">
                          <a:solidFill>
                            <a:schemeClr val="dk1"/>
                          </a:solidFill>
                          <a:latin typeface="Arial" pitchFamily="34" charset="0"/>
                          <a:ea typeface="+mn-ea"/>
                          <a:cs typeface="Arial" pitchFamily="34" charset="0"/>
                        </a:rPr>
                        <a:t>A</a:t>
                      </a:r>
                      <a:r>
                        <a:rPr kumimoji="0" lang="en-CA" sz="1200" kern="1200" dirty="0" smtClean="0">
                          <a:solidFill>
                            <a:schemeClr val="dk1"/>
                          </a:solidFill>
                          <a:latin typeface="Arial" pitchFamily="34" charset="0"/>
                          <a:ea typeface="+mn-ea"/>
                          <a:cs typeface="Arial" pitchFamily="34" charset="0"/>
                        </a:rPr>
                        <a:t> (also referred to as future value, </a:t>
                      </a:r>
                      <a:r>
                        <a:rPr kumimoji="0" lang="en-CA" sz="1200" i="1" kern="1200" dirty="0" smtClean="0">
                          <a:solidFill>
                            <a:schemeClr val="dk1"/>
                          </a:solidFill>
                          <a:latin typeface="Arial" pitchFamily="34" charset="0"/>
                          <a:ea typeface="+mn-ea"/>
                          <a:cs typeface="Arial" pitchFamily="34" charset="0"/>
                        </a:rPr>
                        <a:t>FV</a:t>
                      </a:r>
                      <a:r>
                        <a:rPr kumimoji="0" lang="en-CA" sz="1200" kern="1200" dirty="0" smtClean="0">
                          <a:solidFill>
                            <a:schemeClr val="dk1"/>
                          </a:solidFill>
                          <a:latin typeface="Arial" pitchFamily="34" charset="0"/>
                          <a:ea typeface="+mn-ea"/>
                          <a:cs typeface="Arial" pitchFamily="34" charset="0"/>
                        </a:rPr>
                        <a:t>), the principal, </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 (also referred to as present value, </a:t>
                      </a:r>
                      <a:r>
                        <a:rPr kumimoji="0" lang="en-CA" sz="1200" i="1" kern="1200" dirty="0" smtClean="0">
                          <a:solidFill>
                            <a:schemeClr val="dk1"/>
                          </a:solidFill>
                          <a:latin typeface="Arial" pitchFamily="34" charset="0"/>
                          <a:ea typeface="+mn-ea"/>
                          <a:cs typeface="Arial" pitchFamily="34" charset="0"/>
                        </a:rPr>
                        <a:t>PV</a:t>
                      </a:r>
                      <a:r>
                        <a:rPr kumimoji="0" lang="en-CA" sz="1200" kern="1200" dirty="0" smtClean="0">
                          <a:solidFill>
                            <a:schemeClr val="dk1"/>
                          </a:solidFill>
                          <a:latin typeface="Arial" pitchFamily="34" charset="0"/>
                          <a:ea typeface="+mn-ea"/>
                          <a:cs typeface="Arial" pitchFamily="34" charset="0"/>
                        </a:rPr>
                        <a:t>), or the interest rate per compounding period, </a:t>
                      </a:r>
                      <a:r>
                        <a:rPr kumimoji="0" lang="en-CA" sz="1200" i="1" kern="1200" dirty="0" err="1" smtClean="0">
                          <a:solidFill>
                            <a:schemeClr val="dk1"/>
                          </a:solidFill>
                          <a:latin typeface="Arial" pitchFamily="34" charset="0"/>
                          <a:ea typeface="+mn-ea"/>
                          <a:cs typeface="Arial" pitchFamily="34" charset="0"/>
                        </a:rPr>
                        <a:t>i</a:t>
                      </a:r>
                      <a:r>
                        <a:rPr kumimoji="0" lang="en-CA" sz="1200" kern="1200" dirty="0" smtClean="0">
                          <a:solidFill>
                            <a:schemeClr val="dk1"/>
                          </a:solidFill>
                          <a:latin typeface="Arial" pitchFamily="34" charset="0"/>
                          <a:ea typeface="+mn-ea"/>
                          <a:cs typeface="Arial" pitchFamily="34" charset="0"/>
                        </a:rPr>
                        <a:t>, using the compound interest formula in the form </a:t>
                      </a:r>
                      <a:r>
                        <a:rPr kumimoji="0" lang="en-CA" sz="1200" i="1" kern="1200" dirty="0" smtClean="0">
                          <a:solidFill>
                            <a:schemeClr val="dk1"/>
                          </a:solidFill>
                          <a:latin typeface="Arial" pitchFamily="34" charset="0"/>
                          <a:ea typeface="+mn-ea"/>
                          <a:cs typeface="Arial" pitchFamily="34" charset="0"/>
                        </a:rPr>
                        <a:t>A</a:t>
                      </a:r>
                      <a:r>
                        <a:rPr kumimoji="0" lang="en-CA" sz="1200" kern="1200" dirty="0" smtClean="0">
                          <a:solidFill>
                            <a:schemeClr val="dk1"/>
                          </a:solidFill>
                          <a:latin typeface="Arial" pitchFamily="34" charset="0"/>
                          <a:ea typeface="+mn-ea"/>
                          <a:cs typeface="Arial" pitchFamily="34" charset="0"/>
                        </a:rPr>
                        <a:t> = </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 (1 + </a:t>
                      </a:r>
                      <a:r>
                        <a:rPr kumimoji="0" lang="en-CA" sz="1200" i="1" kern="1200" dirty="0" err="1" smtClean="0">
                          <a:solidFill>
                            <a:schemeClr val="dk1"/>
                          </a:solidFill>
                          <a:latin typeface="Arial" pitchFamily="34" charset="0"/>
                          <a:ea typeface="+mn-ea"/>
                          <a:cs typeface="Arial" pitchFamily="34" charset="0"/>
                        </a:rPr>
                        <a:t>i</a:t>
                      </a:r>
                      <a:r>
                        <a:rPr kumimoji="0" lang="en-CA" sz="1200" kern="1200" dirty="0" smtClean="0">
                          <a:solidFill>
                            <a:schemeClr val="dk1"/>
                          </a:solidFill>
                          <a:latin typeface="Arial" pitchFamily="34" charset="0"/>
                          <a:ea typeface="+mn-ea"/>
                          <a:cs typeface="Arial" pitchFamily="34" charset="0"/>
                        </a:rPr>
                        <a:t>)</a:t>
                      </a:r>
                      <a:r>
                        <a:rPr kumimoji="0" lang="en-CA" sz="1200" i="1" kern="1200" baseline="300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[or </a:t>
                      </a:r>
                      <a:r>
                        <a:rPr kumimoji="0" lang="en-CA" sz="1200" i="1" kern="1200" dirty="0" smtClean="0">
                          <a:solidFill>
                            <a:schemeClr val="dk1"/>
                          </a:solidFill>
                          <a:latin typeface="Arial" pitchFamily="34" charset="0"/>
                          <a:ea typeface="+mn-ea"/>
                          <a:cs typeface="Arial" pitchFamily="34" charset="0"/>
                        </a:rPr>
                        <a:t>FV</a:t>
                      </a:r>
                      <a:r>
                        <a:rPr kumimoji="0" lang="en-CA" sz="1200" kern="1200" dirty="0" smtClean="0">
                          <a:solidFill>
                            <a:schemeClr val="dk1"/>
                          </a:solidFill>
                          <a:latin typeface="Arial" pitchFamily="34" charset="0"/>
                          <a:ea typeface="+mn-ea"/>
                          <a:cs typeface="Arial" pitchFamily="34" charset="0"/>
                        </a:rPr>
                        <a:t> = </a:t>
                      </a:r>
                      <a:r>
                        <a:rPr kumimoji="0" lang="en-CA" sz="1200" i="1" kern="1200" dirty="0" smtClean="0">
                          <a:solidFill>
                            <a:schemeClr val="dk1"/>
                          </a:solidFill>
                          <a:latin typeface="Arial" pitchFamily="34" charset="0"/>
                          <a:ea typeface="+mn-ea"/>
                          <a:cs typeface="Arial" pitchFamily="34" charset="0"/>
                        </a:rPr>
                        <a:t>PV</a:t>
                      </a:r>
                      <a:r>
                        <a:rPr kumimoji="0" lang="en-CA" sz="1200" kern="1200" dirty="0" smtClean="0">
                          <a:solidFill>
                            <a:schemeClr val="dk1"/>
                          </a:solidFill>
                          <a:latin typeface="Arial" pitchFamily="34" charset="0"/>
                          <a:ea typeface="+mn-ea"/>
                          <a:cs typeface="Arial" pitchFamily="34" charset="0"/>
                        </a:rPr>
                        <a:t>(1 + </a:t>
                      </a:r>
                      <a:r>
                        <a:rPr kumimoji="0" lang="en-CA" sz="1200" i="1" kern="1200" dirty="0" err="1" smtClean="0">
                          <a:solidFill>
                            <a:schemeClr val="dk1"/>
                          </a:solidFill>
                          <a:latin typeface="Arial" pitchFamily="34" charset="0"/>
                          <a:ea typeface="+mn-ea"/>
                          <a:cs typeface="Arial" pitchFamily="34" charset="0"/>
                        </a:rPr>
                        <a:t>i</a:t>
                      </a:r>
                      <a:r>
                        <a:rPr kumimoji="0" lang="en-CA" sz="1200" kern="1200" dirty="0" smtClean="0">
                          <a:solidFill>
                            <a:schemeClr val="dk1"/>
                          </a:solidFill>
                          <a:latin typeface="Arial" pitchFamily="34" charset="0"/>
                          <a:ea typeface="+mn-ea"/>
                          <a:cs typeface="Arial" pitchFamily="34" charset="0"/>
                        </a:rPr>
                        <a:t>)</a:t>
                      </a:r>
                      <a:r>
                        <a:rPr kumimoji="0" lang="en-CA" sz="1200" i="1" kern="1200" baseline="300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a:t>
                      </a:r>
                    </a:p>
                    <a:p>
                      <a:endParaRPr kumimoji="0" lang="en-CA" sz="1200" kern="1200" dirty="0" smtClean="0">
                        <a:solidFill>
                          <a:schemeClr val="dk1"/>
                        </a:solidFill>
                        <a:latin typeface="Arial" pitchFamily="34" charset="0"/>
                        <a:ea typeface="+mn-ea"/>
                        <a:cs typeface="Arial" pitchFamily="34" charset="0"/>
                      </a:endParaRPr>
                    </a:p>
                    <a:p>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Two investments are available, one at 6% compounded annually and the other at 6% compounded monthly. Investigate graphically the growth of each investment, and determine the interest earned from depositing $1000 in each investment for 10 years.</a:t>
                      </a:r>
                      <a:endParaRPr kumimoji="0" lang="en-CA" sz="1200" u="sng" kern="1200" dirty="0" smtClean="0">
                        <a:solidFill>
                          <a:schemeClr val="dk1"/>
                        </a:solidFill>
                        <a:latin typeface="Arial" pitchFamily="34" charset="0"/>
                        <a:ea typeface="+mn-ea"/>
                        <a:cs typeface="Arial" pitchFamily="34" charset="0"/>
                      </a:endParaRPr>
                    </a:p>
                  </a:txBody>
                  <a:tcPr>
                    <a:noFill/>
                  </a:tcPr>
                </a:tc>
              </a:tr>
              <a:tr h="509376">
                <a:tc>
                  <a:txBody>
                    <a:bodyPr/>
                    <a:lstStyle/>
                    <a:p>
                      <a:endParaRPr kumimoji="0" lang="en-CA" sz="1200" u="sng" kern="1200" dirty="0" smtClean="0">
                        <a:solidFill>
                          <a:schemeClr val="dk1"/>
                        </a:solidFill>
                        <a:latin typeface="Arial" pitchFamily="34" charset="0"/>
                        <a:ea typeface="+mn-ea"/>
                        <a:cs typeface="Arial" pitchFamily="34" charset="0"/>
                      </a:endParaRPr>
                    </a:p>
                  </a:txBody>
                  <a:tcPr>
                    <a:noFill/>
                  </a:tcPr>
                </a:tc>
              </a:tr>
            </a:tbl>
          </a:graphicData>
        </a:graphic>
      </p:graphicFrame>
      <p:sp>
        <p:nvSpPr>
          <p:cNvPr id="10" name="TextBox 9"/>
          <p:cNvSpPr txBox="1"/>
          <p:nvPr/>
        </p:nvSpPr>
        <p:spPr>
          <a:xfrm>
            <a:off x="2195736" y="5301208"/>
            <a:ext cx="5184576" cy="307777"/>
          </a:xfrm>
          <a:prstGeom prst="rect">
            <a:avLst/>
          </a:prstGeom>
          <a:solidFill>
            <a:srgbClr val="FFFF00"/>
          </a:solidFill>
        </p:spPr>
        <p:txBody>
          <a:bodyPr wrap="square" rtlCol="0">
            <a:spAutoFit/>
          </a:bodyPr>
          <a:lstStyle/>
          <a:p>
            <a:pPr algn="ctr"/>
            <a:r>
              <a:rPr lang="en-CA" sz="1400" dirty="0" smtClean="0">
                <a:latin typeface="Arial" pitchFamily="34" charset="0"/>
                <a:hlinkClick r:id="rId4" action="ppaction://hlinksldjump"/>
              </a:rPr>
              <a:t>Click to </a:t>
            </a:r>
            <a:r>
              <a:rPr lang="en-CA" sz="1400" b="1" dirty="0" smtClean="0">
                <a:latin typeface="Arial" pitchFamily="34" charset="0"/>
                <a:hlinkClick r:id="rId4" action="ppaction://hlinksldjump"/>
              </a:rPr>
              <a:t>here </a:t>
            </a:r>
            <a:r>
              <a:rPr lang="en-CA" sz="1400" dirty="0" smtClean="0">
                <a:latin typeface="Arial" pitchFamily="34" charset="0"/>
                <a:hlinkClick r:id="rId4" action="ppaction://hlinksldjump"/>
              </a:rPr>
              <a:t>for more Discrete Function Specific Expectations</a:t>
            </a:r>
            <a:endParaRPr lang="en-CA" sz="1400" dirty="0">
              <a:latin typeface="Arial" pitchFamily="34" charset="0"/>
            </a:endParaRPr>
          </a:p>
        </p:txBody>
      </p:sp>
      <p:sp>
        <p:nvSpPr>
          <p:cNvPr id="15" name="TextBox 14"/>
          <p:cNvSpPr txBox="1"/>
          <p:nvPr/>
        </p:nvSpPr>
        <p:spPr>
          <a:xfrm>
            <a:off x="6300192" y="6525344"/>
            <a:ext cx="2232248"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11U Home Page</a:t>
            </a:r>
            <a:endParaRPr lang="en-CA" sz="1000" dirty="0">
              <a:latin typeface="Arial" pitchFamily="34" charset="0"/>
            </a:endParaRPr>
          </a:p>
        </p:txBody>
      </p:sp>
      <p:sp>
        <p:nvSpPr>
          <p:cNvPr id="11" name="Slide Number Placeholder 10"/>
          <p:cNvSpPr>
            <a:spLocks noGrp="1"/>
          </p:cNvSpPr>
          <p:nvPr>
            <p:ph type="sldNum" sz="quarter" idx="12"/>
          </p:nvPr>
        </p:nvSpPr>
        <p:spPr/>
        <p:txBody>
          <a:bodyPr/>
          <a:lstStyle/>
          <a:p>
            <a:fld id="{86DB97E2-CCFF-465E-8C64-E0FA0BF2FEDD}" type="slidenum">
              <a:rPr lang="en-CA" smtClean="0"/>
              <a:pPr/>
              <a:t>53</a:t>
            </a:fld>
            <a:endParaRPr lang="en-CA"/>
          </a:p>
        </p:txBody>
      </p:sp>
      <p:sp>
        <p:nvSpPr>
          <p:cNvPr id="13" name="TextBox 12"/>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6"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948264" cy="584775"/>
          </a:xfrm>
          <a:prstGeom prst="rect">
            <a:avLst/>
          </a:prstGeom>
          <a:noFill/>
        </p:spPr>
        <p:txBody>
          <a:bodyPr wrap="square" rtlCol="0">
            <a:spAutoFit/>
          </a:bodyPr>
          <a:lstStyle/>
          <a:p>
            <a:pPr algn="ctr"/>
            <a:r>
              <a:rPr lang="en-CA" dirty="0" smtClean="0"/>
              <a:t>Discrete Functions – Specific Expectations</a:t>
            </a:r>
          </a:p>
          <a:p>
            <a:pPr algn="ctr"/>
            <a:r>
              <a:rPr lang="en-CA" sz="1400" dirty="0" smtClean="0"/>
              <a:t>Grade 11 University  – from Mathematics (2007) Curriculum Document</a:t>
            </a:r>
            <a:endParaRPr lang="en-CA" sz="1400" dirty="0"/>
          </a:p>
        </p:txBody>
      </p:sp>
      <p:graphicFrame>
        <p:nvGraphicFramePr>
          <p:cNvPr id="12" name="Table 11"/>
          <p:cNvGraphicFramePr>
            <a:graphicFrameLocks noGrp="1"/>
          </p:cNvGraphicFramePr>
          <p:nvPr/>
        </p:nvGraphicFramePr>
        <p:xfrm>
          <a:off x="539552" y="1465664"/>
          <a:ext cx="7992888" cy="4953743"/>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11 University </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Solving Problems Involving Financial Applications</a:t>
                      </a:r>
                      <a:endParaRPr kumimoji="0" lang="en-CA" sz="1200" b="1" kern="1200" dirty="0">
                        <a:solidFill>
                          <a:schemeClr val="dk1"/>
                        </a:solidFill>
                        <a:latin typeface="Arial" pitchFamily="34" charset="0"/>
                        <a:ea typeface="+mn-ea"/>
                        <a:cs typeface="Arial" pitchFamily="34" charset="0"/>
                      </a:endParaRPr>
                    </a:p>
                  </a:txBody>
                  <a:tcPr>
                    <a:noFill/>
                  </a:tcPr>
                </a:tc>
              </a:tr>
              <a:tr h="4374623">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determine, through investigation using technology (e.g., scientific calculator; the TVM solver on a graphing calculator; online tools), the number of compounding periods, </a:t>
                      </a:r>
                      <a:r>
                        <a:rPr kumimoji="0" lang="en-CA" sz="1200" i="1" kern="12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using the compound interest formula in the form</a:t>
                      </a:r>
                    </a:p>
                    <a:p>
                      <a:pPr>
                        <a:buFont typeface="Arial" pitchFamily="34" charset="0"/>
                        <a:buNone/>
                      </a:pPr>
                      <a:r>
                        <a:rPr kumimoji="0" lang="en-CA" sz="1200" i="1" kern="1200" dirty="0" smtClean="0">
                          <a:solidFill>
                            <a:schemeClr val="dk1"/>
                          </a:solidFill>
                          <a:latin typeface="Arial" pitchFamily="34" charset="0"/>
                          <a:ea typeface="+mn-ea"/>
                          <a:cs typeface="Arial" pitchFamily="34" charset="0"/>
                        </a:rPr>
                        <a:t>A</a:t>
                      </a:r>
                      <a:r>
                        <a:rPr kumimoji="0" lang="en-CA" sz="1200" kern="1200" dirty="0" smtClean="0">
                          <a:solidFill>
                            <a:schemeClr val="dk1"/>
                          </a:solidFill>
                          <a:latin typeface="Arial" pitchFamily="34" charset="0"/>
                          <a:ea typeface="+mn-ea"/>
                          <a:cs typeface="Arial" pitchFamily="34" charset="0"/>
                        </a:rPr>
                        <a:t> = </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 (1 + </a:t>
                      </a:r>
                      <a:r>
                        <a:rPr kumimoji="0" lang="en-CA" sz="1200" i="1" kern="1200" dirty="0" err="1" smtClean="0">
                          <a:solidFill>
                            <a:schemeClr val="dk1"/>
                          </a:solidFill>
                          <a:latin typeface="Arial" pitchFamily="34" charset="0"/>
                          <a:ea typeface="+mn-ea"/>
                          <a:cs typeface="Arial" pitchFamily="34" charset="0"/>
                        </a:rPr>
                        <a:t>i</a:t>
                      </a:r>
                      <a:r>
                        <a:rPr kumimoji="0" lang="en-CA" sz="1200" kern="1200" dirty="0" smtClean="0">
                          <a:solidFill>
                            <a:schemeClr val="dk1"/>
                          </a:solidFill>
                          <a:latin typeface="Arial" pitchFamily="34" charset="0"/>
                          <a:ea typeface="+mn-ea"/>
                          <a:cs typeface="Arial" pitchFamily="34" charset="0"/>
                        </a:rPr>
                        <a:t>)</a:t>
                      </a:r>
                      <a:r>
                        <a:rPr kumimoji="0" lang="en-CA" sz="1200" i="1" kern="1200" baseline="300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[or </a:t>
                      </a:r>
                      <a:r>
                        <a:rPr kumimoji="0" lang="en-CA" sz="1200" i="1" kern="1200" dirty="0" smtClean="0">
                          <a:solidFill>
                            <a:schemeClr val="dk1"/>
                          </a:solidFill>
                          <a:latin typeface="Arial" pitchFamily="34" charset="0"/>
                          <a:ea typeface="+mn-ea"/>
                          <a:cs typeface="Arial" pitchFamily="34" charset="0"/>
                        </a:rPr>
                        <a:t>FV</a:t>
                      </a:r>
                      <a:r>
                        <a:rPr kumimoji="0" lang="en-CA" sz="1200" kern="1200" dirty="0" smtClean="0">
                          <a:solidFill>
                            <a:schemeClr val="dk1"/>
                          </a:solidFill>
                          <a:latin typeface="Arial" pitchFamily="34" charset="0"/>
                          <a:ea typeface="+mn-ea"/>
                          <a:cs typeface="Arial" pitchFamily="34" charset="0"/>
                        </a:rPr>
                        <a:t> = </a:t>
                      </a:r>
                      <a:r>
                        <a:rPr kumimoji="0" lang="en-CA" sz="1200" i="1" kern="1200" dirty="0" smtClean="0">
                          <a:solidFill>
                            <a:schemeClr val="dk1"/>
                          </a:solidFill>
                          <a:latin typeface="Arial" pitchFamily="34" charset="0"/>
                          <a:ea typeface="+mn-ea"/>
                          <a:cs typeface="Arial" pitchFamily="34" charset="0"/>
                        </a:rPr>
                        <a:t>PV</a:t>
                      </a:r>
                      <a:r>
                        <a:rPr kumimoji="0" lang="en-CA" sz="1200" kern="1200" dirty="0" smtClean="0">
                          <a:solidFill>
                            <a:schemeClr val="dk1"/>
                          </a:solidFill>
                          <a:latin typeface="Arial" pitchFamily="34" charset="0"/>
                          <a:ea typeface="+mn-ea"/>
                          <a:cs typeface="Arial" pitchFamily="34" charset="0"/>
                        </a:rPr>
                        <a:t>(1 + </a:t>
                      </a:r>
                      <a:r>
                        <a:rPr kumimoji="0" lang="en-CA" sz="1200" i="1" kern="1200" dirty="0" err="1" smtClean="0">
                          <a:solidFill>
                            <a:schemeClr val="dk1"/>
                          </a:solidFill>
                          <a:latin typeface="Arial" pitchFamily="34" charset="0"/>
                          <a:ea typeface="+mn-ea"/>
                          <a:cs typeface="Arial" pitchFamily="34" charset="0"/>
                        </a:rPr>
                        <a:t>i</a:t>
                      </a:r>
                      <a:r>
                        <a:rPr kumimoji="0" lang="en-CA" sz="1200" kern="1200" dirty="0" smtClean="0">
                          <a:solidFill>
                            <a:schemeClr val="dk1"/>
                          </a:solidFill>
                          <a:latin typeface="Arial" pitchFamily="34" charset="0"/>
                          <a:ea typeface="+mn-ea"/>
                          <a:cs typeface="Arial" pitchFamily="34" charset="0"/>
                        </a:rPr>
                        <a:t>)</a:t>
                      </a:r>
                      <a:r>
                        <a:rPr kumimoji="0" lang="en-CA" sz="1200" i="1" kern="1200" baseline="300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describe strategies (e.g., guessing and checking; using the power of a power rule for exponents; using graphs) for calculating this number; and solve related problems</a:t>
                      </a:r>
                    </a:p>
                    <a:p>
                      <a:pPr>
                        <a:buFont typeface="Arial" pitchFamily="34" charset="0"/>
                        <a:buNone/>
                      </a:pPr>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explain the meaning of the term </a:t>
                      </a:r>
                      <a:r>
                        <a:rPr kumimoji="0" lang="en-CA" sz="1200" i="1" kern="1200" dirty="0" smtClean="0">
                          <a:solidFill>
                            <a:schemeClr val="dk1"/>
                          </a:solidFill>
                          <a:latin typeface="Arial" pitchFamily="34" charset="0"/>
                          <a:ea typeface="+mn-ea"/>
                          <a:cs typeface="Arial" pitchFamily="34" charset="0"/>
                        </a:rPr>
                        <a:t>annuity</a:t>
                      </a:r>
                      <a:r>
                        <a:rPr kumimoji="0" lang="en-CA" sz="1200" kern="1200" dirty="0" smtClean="0">
                          <a:solidFill>
                            <a:schemeClr val="dk1"/>
                          </a:solidFill>
                          <a:latin typeface="Arial" pitchFamily="34" charset="0"/>
                          <a:ea typeface="+mn-ea"/>
                          <a:cs typeface="Arial" pitchFamily="34" charset="0"/>
                        </a:rPr>
                        <a:t>, and determine the relationships between ordinary simple annuities (i.e., annuities in which payments are made at the </a:t>
                      </a:r>
                      <a:r>
                        <a:rPr kumimoji="0" lang="en-CA" sz="1200" i="1" kern="1200" dirty="0" smtClean="0">
                          <a:solidFill>
                            <a:schemeClr val="dk1"/>
                          </a:solidFill>
                          <a:latin typeface="Arial" pitchFamily="34" charset="0"/>
                          <a:ea typeface="+mn-ea"/>
                          <a:cs typeface="Arial" pitchFamily="34" charset="0"/>
                        </a:rPr>
                        <a:t>end</a:t>
                      </a:r>
                      <a:r>
                        <a:rPr kumimoji="0" lang="en-CA" sz="1200" kern="1200" dirty="0" smtClean="0">
                          <a:solidFill>
                            <a:schemeClr val="dk1"/>
                          </a:solidFill>
                          <a:latin typeface="Arial" pitchFamily="34" charset="0"/>
                          <a:ea typeface="+mn-ea"/>
                          <a:cs typeface="Arial" pitchFamily="34" charset="0"/>
                        </a:rPr>
                        <a:t> of each period, and compounding and payment periods are the same), geometric series, and exponential growth, through investigation with technology (e.g., use a spreadsheet to determine and graph the future value of an ordinary simple annuity for varying numbers of compounding periods; investigate how the contributions of each payment to the future value of an ordinary simple annuity are related to the terms of a geometric series)</a:t>
                      </a:r>
                    </a:p>
                    <a:p>
                      <a:pPr>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determine, through investigation using technology (e.g., the TVM Solver on a graphing calculator; online tools), the effects of changing the conditions (i.e., the payments, the frequency of the payments, the interest rate, the compounding period) of ordinary simple annuities (e.g., long-term savings plans, loans) </a:t>
                      </a:r>
                    </a:p>
                    <a:p>
                      <a:pPr>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a:buFont typeface="Arial" pitchFamily="34" charset="0"/>
                        <a:buNone/>
                      </a:pPr>
                      <a:r>
                        <a:rPr kumimoji="0" lang="en-CA" sz="1200" b="1" i="0" kern="1200" dirty="0" smtClean="0">
                          <a:solidFill>
                            <a:schemeClr val="dk1"/>
                          </a:solidFill>
                          <a:latin typeface="Arial" pitchFamily="34" charset="0"/>
                          <a:ea typeface="+mn-ea"/>
                          <a:cs typeface="Arial" pitchFamily="34" charset="0"/>
                        </a:rPr>
                        <a:t>Sample Problem: </a:t>
                      </a:r>
                      <a:r>
                        <a:rPr kumimoji="0" lang="en-CA" sz="1200" kern="1200" dirty="0" smtClean="0">
                          <a:solidFill>
                            <a:schemeClr val="dk1"/>
                          </a:solidFill>
                          <a:latin typeface="Arial" pitchFamily="34" charset="0"/>
                          <a:ea typeface="+mn-ea"/>
                          <a:cs typeface="Arial" pitchFamily="34" charset="0"/>
                        </a:rPr>
                        <a:t>Compare the amounts at age 65 that would result from making an annual deposit of $1000 starting at age 20, or from making an annual deposit of $3000 starting at age 50, to an RRSP that earns 6% interest per annum, compounded annually. What is the total of the deposits in each situation?</a:t>
                      </a:r>
                    </a:p>
                    <a:p>
                      <a:pPr>
                        <a:buFont typeface="Arial" pitchFamily="34" charset="0"/>
                        <a:buNone/>
                      </a:pPr>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problems, using technology (e.g., scientific calculator, spreadsheet, graphing calculator), that involve the amount, the present value, and the regular payment of an ordinary simple annuity (e.g., calculate the total interest paid over the life of a loan, using a spreadsheet, and compare the total interest with the original principal of the loan)</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14" name="TextBox 13"/>
          <p:cNvSpPr txBox="1"/>
          <p:nvPr/>
        </p:nvSpPr>
        <p:spPr>
          <a:xfrm>
            <a:off x="6300192" y="6567155"/>
            <a:ext cx="2232248"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11U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54</a:t>
            </a:fld>
            <a:endParaRPr lang="en-CA"/>
          </a:p>
        </p:txBody>
      </p:sp>
      <p:sp>
        <p:nvSpPr>
          <p:cNvPr id="10" name="TextBox 9"/>
          <p:cNvSpPr txBox="1"/>
          <p:nvPr/>
        </p:nvSpPr>
        <p:spPr>
          <a:xfrm>
            <a:off x="4788024" y="6567155"/>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188640"/>
            <a:ext cx="5976664" cy="800219"/>
          </a:xfrm>
          <a:prstGeom prst="rect">
            <a:avLst/>
          </a:prstGeom>
          <a:noFill/>
        </p:spPr>
        <p:txBody>
          <a:bodyPr wrap="square" rtlCol="0">
            <a:spAutoFit/>
          </a:bodyPr>
          <a:lstStyle/>
          <a:p>
            <a:pPr algn="ctr"/>
            <a:r>
              <a:rPr lang="en-CA" dirty="0" smtClean="0"/>
              <a:t>Overall Expectations</a:t>
            </a:r>
          </a:p>
          <a:p>
            <a:pPr algn="ctr"/>
            <a:r>
              <a:rPr lang="en-CA" sz="1400" dirty="0" smtClean="0"/>
              <a:t>Grade 11 University/College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52737"/>
          <a:ext cx="7560840" cy="2846630"/>
        </p:xfrm>
        <a:graphic>
          <a:graphicData uri="http://schemas.openxmlformats.org/drawingml/2006/table">
            <a:tbl>
              <a:tblPr firstRow="1" bandRow="1">
                <a:tableStyleId>{073A0DAA-6AF3-43AB-8588-CEC1D06C72B9}</a:tableStyleId>
              </a:tblPr>
              <a:tblGrid>
                <a:gridCol w="7560840"/>
              </a:tblGrid>
              <a:tr h="277854">
                <a:tc>
                  <a:txBody>
                    <a:bodyPr/>
                    <a:lstStyle/>
                    <a:p>
                      <a:r>
                        <a:rPr lang="en-CA" sz="1300" baseline="0" dirty="0" smtClean="0">
                          <a:solidFill>
                            <a:schemeClr val="tx1"/>
                          </a:solidFill>
                          <a:latin typeface="Arial" pitchFamily="34" charset="0"/>
                        </a:rPr>
                        <a:t>MCF3M – Functions and Applications, University/College Preparation</a:t>
                      </a:r>
                      <a:endParaRPr lang="en-CA" sz="1300" baseline="0" dirty="0">
                        <a:solidFill>
                          <a:schemeClr val="tx1"/>
                        </a:solidFill>
                        <a:latin typeface="Arial" pitchFamily="34" charset="0"/>
                      </a:endParaRPr>
                    </a:p>
                  </a:txBody>
                  <a:tcPr>
                    <a:noFill/>
                  </a:tcPr>
                </a:tc>
              </a:tr>
              <a:tr h="293229">
                <a:tc>
                  <a:txBody>
                    <a:bodyPr/>
                    <a:lstStyle/>
                    <a:p>
                      <a:r>
                        <a:rPr lang="en-CA" sz="1400" b="0" i="0" baseline="0" dirty="0" smtClean="0">
                          <a:solidFill>
                            <a:schemeClr val="tx1"/>
                          </a:solidFill>
                          <a:latin typeface="Arial" pitchFamily="34" charset="0"/>
                          <a:cs typeface="Arial" pitchFamily="34" charset="0"/>
                          <a:hlinkClick r:id="rId4" action="ppaction://hlinksldjump"/>
                        </a:rPr>
                        <a:t>Quadratic Functions</a:t>
                      </a:r>
                      <a:endParaRPr lang="en-CA" sz="1400" b="0" i="0" baseline="0" dirty="0">
                        <a:solidFill>
                          <a:schemeClr val="tx1"/>
                        </a:solidFill>
                        <a:latin typeface="Arial" pitchFamily="34" charset="0"/>
                        <a:cs typeface="Arial" pitchFamily="34" charset="0"/>
                      </a:endParaRPr>
                    </a:p>
                  </a:txBody>
                  <a:tcPr>
                    <a:noFill/>
                  </a:tcPr>
                </a:tc>
              </a:tr>
              <a:tr h="467965">
                <a:tc>
                  <a:txBody>
                    <a:bodyPr/>
                    <a:lstStyle/>
                    <a:p>
                      <a:pPr>
                        <a:buFont typeface="Arial" pitchFamily="34" charset="0"/>
                        <a:buChar char="•"/>
                      </a:pPr>
                      <a:r>
                        <a:rPr kumimoji="0" lang="en-CA" sz="1300" kern="1200" baseline="0" dirty="0" smtClean="0">
                          <a:solidFill>
                            <a:schemeClr val="dk1"/>
                          </a:solidFill>
                          <a:latin typeface="Arial" pitchFamily="34" charset="0"/>
                          <a:ea typeface="+mn-ea"/>
                          <a:cs typeface="Arial" pitchFamily="34" charset="0"/>
                        </a:rPr>
                        <a:t> expand and simplify quadratic expressions, solve quadratic equations, and relate the roots of a</a:t>
                      </a:r>
                    </a:p>
                    <a:p>
                      <a:pPr>
                        <a:buFont typeface="Arial" pitchFamily="34" charset="0"/>
                        <a:buNone/>
                      </a:pPr>
                      <a:r>
                        <a:rPr kumimoji="0" lang="en-CA" sz="1300" kern="1200" baseline="0" dirty="0" smtClean="0">
                          <a:solidFill>
                            <a:schemeClr val="dk1"/>
                          </a:solidFill>
                          <a:latin typeface="Arial" pitchFamily="34" charset="0"/>
                          <a:ea typeface="+mn-ea"/>
                          <a:cs typeface="Arial" pitchFamily="34" charset="0"/>
                        </a:rPr>
                        <a:t>quadratic equation to the corresponding graph</a:t>
                      </a:r>
                      <a:endParaRPr lang="en-CA" sz="1300" b="1" i="0" baseline="0" dirty="0">
                        <a:solidFill>
                          <a:srgbClr val="7030A0"/>
                        </a:solidFill>
                        <a:latin typeface="Arial" pitchFamily="34" charset="0"/>
                        <a:cs typeface="Arial" pitchFamily="34" charset="0"/>
                      </a:endParaRPr>
                    </a:p>
                  </a:txBody>
                  <a:tcPr>
                    <a:noFill/>
                  </a:tcPr>
                </a:tc>
              </a:tr>
              <a:tr h="467965">
                <a:tc>
                  <a:txBody>
                    <a:bodyPr/>
                    <a:lstStyle/>
                    <a:p>
                      <a:pPr>
                        <a:buFont typeface="Arial" pitchFamily="34" charset="0"/>
                        <a:buChar char="•"/>
                      </a:pPr>
                      <a:r>
                        <a:rPr kumimoji="0" lang="en-CA" sz="1300" kern="1200" baseline="0" dirty="0" smtClean="0">
                          <a:solidFill>
                            <a:schemeClr val="dk1"/>
                          </a:solidFill>
                          <a:latin typeface="Arial" pitchFamily="34" charset="0"/>
                          <a:ea typeface="+mn-ea"/>
                          <a:cs typeface="Arial" pitchFamily="34" charset="0"/>
                        </a:rPr>
                        <a:t> demonstrate an understanding of functions, and make connections between the numeric, graphical, and algebraic representations of quadratic functions</a:t>
                      </a:r>
                      <a:endParaRPr lang="en-CA" sz="1300" b="1" i="0" baseline="0" dirty="0">
                        <a:solidFill>
                          <a:srgbClr val="7030A0"/>
                        </a:solidFill>
                        <a:latin typeface="Arial" pitchFamily="34" charset="0"/>
                        <a:cs typeface="Arial" pitchFamily="34" charset="0"/>
                      </a:endParaRPr>
                    </a:p>
                  </a:txBody>
                  <a:tcPr>
                    <a:noFill/>
                  </a:tcPr>
                </a:tc>
              </a:tr>
              <a:tr h="2924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u="none" baseline="0" dirty="0" smtClean="0">
                          <a:solidFill>
                            <a:schemeClr val="tx1"/>
                          </a:solidFill>
                          <a:uFillTx/>
                          <a:latin typeface="Arial" pitchFamily="34" charset="0"/>
                          <a:cs typeface="Arial" pitchFamily="34" charset="0"/>
                          <a:hlinkClick r:id="rId5" action="ppaction://hlinksldjump"/>
                        </a:rPr>
                        <a:t>Exponential Functions</a:t>
                      </a:r>
                      <a:endParaRPr lang="en-CA" sz="1400" u="none" baseline="0" dirty="0">
                        <a:solidFill>
                          <a:schemeClr val="tx1"/>
                        </a:solidFill>
                        <a:uFillTx/>
                        <a:latin typeface="Arial" pitchFamily="34" charset="0"/>
                        <a:cs typeface="Arial" pitchFamily="34" charset="0"/>
                      </a:endParaRPr>
                    </a:p>
                  </a:txBody>
                  <a:tcPr>
                    <a:noFill/>
                  </a:tcPr>
                </a:tc>
              </a:tr>
              <a:tr h="484430">
                <a:tc>
                  <a:txBody>
                    <a:bodyPr/>
                    <a:lstStyle/>
                    <a:p>
                      <a:pPr>
                        <a:buFont typeface="Arial" pitchFamily="34" charset="0"/>
                        <a:buChar char="•"/>
                      </a:pPr>
                      <a:r>
                        <a:rPr kumimoji="0" lang="en-CA" sz="1300" kern="1200" baseline="0" dirty="0" smtClean="0">
                          <a:solidFill>
                            <a:schemeClr val="dk1"/>
                          </a:solidFill>
                          <a:latin typeface="Arial" pitchFamily="34" charset="0"/>
                          <a:ea typeface="+mn-ea"/>
                          <a:cs typeface="Arial" pitchFamily="34" charset="0"/>
                        </a:rPr>
                        <a:t> identify and represent exponential functions, and solve problems involving exponential functions,</a:t>
                      </a:r>
                    </a:p>
                    <a:p>
                      <a:pPr>
                        <a:buFont typeface="Arial" pitchFamily="34" charset="0"/>
                        <a:buNone/>
                      </a:pPr>
                      <a:r>
                        <a:rPr kumimoji="0" lang="en-CA" sz="1300" kern="1200" baseline="0" dirty="0" smtClean="0">
                          <a:solidFill>
                            <a:schemeClr val="dk1"/>
                          </a:solidFill>
                          <a:latin typeface="Arial" pitchFamily="34" charset="0"/>
                          <a:ea typeface="+mn-ea"/>
                          <a:cs typeface="Arial" pitchFamily="34" charset="0"/>
                        </a:rPr>
                        <a:t>including problems arising from real-world applications</a:t>
                      </a:r>
                      <a:endParaRPr lang="en-CA" sz="1300" u="dottedHeavy" baseline="0" dirty="0">
                        <a:solidFill>
                          <a:schemeClr val="bg1"/>
                        </a:solidFill>
                        <a:uFillTx/>
                        <a:latin typeface="Arial" pitchFamily="34" charset="0"/>
                        <a:cs typeface="Arial" pitchFamily="34" charset="0"/>
                      </a:endParaRPr>
                    </a:p>
                  </a:txBody>
                  <a:tcPr>
                    <a:noFill/>
                  </a:tcPr>
                </a:tc>
              </a:tr>
              <a:tr h="484430">
                <a:tc>
                  <a:txBody>
                    <a:bodyPr/>
                    <a:lstStyle/>
                    <a:p>
                      <a:pPr>
                        <a:buFont typeface="Arial" pitchFamily="34" charset="0"/>
                        <a:buChar char="•"/>
                      </a:pPr>
                      <a:r>
                        <a:rPr kumimoji="0" lang="en-CA" sz="1300" kern="1200" baseline="0" dirty="0" smtClean="0">
                          <a:solidFill>
                            <a:schemeClr val="dk1"/>
                          </a:solidFill>
                          <a:latin typeface="Arial" pitchFamily="34" charset="0"/>
                          <a:ea typeface="+mn-ea"/>
                          <a:cs typeface="Arial" pitchFamily="34" charset="0"/>
                        </a:rPr>
                        <a:t> demonstrate an understanding of compound interest and annuities, and solve related problems</a:t>
                      </a:r>
                      <a:endParaRPr lang="en-CA" sz="1300" u="dottedHeavy" baseline="0" dirty="0">
                        <a:solidFill>
                          <a:schemeClr val="bg1"/>
                        </a:solidFill>
                        <a:uFillTx/>
                        <a:latin typeface="Arial" pitchFamily="34" charset="0"/>
                        <a:cs typeface="Arial" pitchFamily="34" charset="0"/>
                      </a:endParaRPr>
                    </a:p>
                  </a:txBody>
                  <a:tcPr>
                    <a:noFill/>
                  </a:tcPr>
                </a:tc>
              </a:tr>
            </a:tbl>
          </a:graphicData>
        </a:graphic>
      </p:graphicFrame>
      <p:sp>
        <p:nvSpPr>
          <p:cNvPr id="10" name="Slide Number Placeholder 9"/>
          <p:cNvSpPr>
            <a:spLocks noGrp="1"/>
          </p:cNvSpPr>
          <p:nvPr>
            <p:ph type="sldNum" sz="quarter" idx="12"/>
          </p:nvPr>
        </p:nvSpPr>
        <p:spPr/>
        <p:txBody>
          <a:bodyPr/>
          <a:lstStyle/>
          <a:p>
            <a:fld id="{86DB97E2-CCFF-465E-8C64-E0FA0BF2FEDD}" type="slidenum">
              <a:rPr lang="en-CA" smtClean="0"/>
              <a:pPr/>
              <a:t>55</a:t>
            </a:fld>
            <a:endParaRPr lang="en-CA"/>
          </a:p>
        </p:txBody>
      </p:sp>
      <p:sp>
        <p:nvSpPr>
          <p:cNvPr id="13" name="TextBox 12"/>
          <p:cNvSpPr txBox="1"/>
          <p:nvPr/>
        </p:nvSpPr>
        <p:spPr>
          <a:xfrm>
            <a:off x="680424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6" action="ppaction://hlinksldjump"/>
              </a:rPr>
              <a:t>Return to Main Menu</a:t>
            </a:r>
            <a:endParaRPr lang="en-CA" sz="1000" dirty="0">
              <a:latin typeface="Arial" pitchFamily="34" charset="0"/>
            </a:endParaRPr>
          </a:p>
        </p:txBody>
      </p:sp>
      <p:sp>
        <p:nvSpPr>
          <p:cNvPr id="14" name="TextBox 13"/>
          <p:cNvSpPr txBox="1"/>
          <p:nvPr/>
        </p:nvSpPr>
        <p:spPr>
          <a:xfrm>
            <a:off x="3779912" y="1135777"/>
            <a:ext cx="2736304"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Specific Expectations</a:t>
            </a:r>
            <a:endParaRPr lang="en-CA" sz="1200" dirty="0">
              <a:solidFill>
                <a:srgbClr val="7030A0"/>
              </a:solidFill>
              <a:latin typeface="Arial"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800219"/>
          </a:xfrm>
          <a:prstGeom prst="rect">
            <a:avLst/>
          </a:prstGeom>
          <a:noFill/>
        </p:spPr>
        <p:txBody>
          <a:bodyPr wrap="square" rtlCol="0">
            <a:spAutoFit/>
          </a:bodyPr>
          <a:lstStyle/>
          <a:p>
            <a:pPr algn="ctr"/>
            <a:r>
              <a:rPr lang="en-CA" dirty="0" smtClean="0"/>
              <a:t>Quadratic Functions – Specific Expectations</a:t>
            </a:r>
          </a:p>
          <a:p>
            <a:pPr algn="ctr"/>
            <a:r>
              <a:rPr lang="en-CA" sz="1400" dirty="0" smtClean="0"/>
              <a:t>Grade 11 University/College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3262143"/>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11 University/College </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Solving Quadratic Equations</a:t>
                      </a:r>
                      <a:endParaRPr kumimoji="0" lang="en-CA" sz="1200" b="1" kern="1200" dirty="0">
                        <a:solidFill>
                          <a:schemeClr val="dk1"/>
                        </a:solidFill>
                        <a:latin typeface="Arial" pitchFamily="34" charset="0"/>
                        <a:ea typeface="+mn-ea"/>
                        <a:cs typeface="Arial" pitchFamily="34" charset="0"/>
                      </a:endParaRPr>
                    </a:p>
                  </a:txBody>
                  <a:tcPr>
                    <a:noFill/>
                  </a:tcPr>
                </a:tc>
              </a:tr>
              <a:tr h="509376">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determine, through investigation, and describe the connection between the factors used in solving a quadratic equation and the </a:t>
                      </a:r>
                      <a:r>
                        <a:rPr kumimoji="0" lang="en-CA" sz="1200" i="1" kern="1200" dirty="0" smtClean="0">
                          <a:solidFill>
                            <a:schemeClr val="dk1"/>
                          </a:solidFill>
                          <a:latin typeface="Arial" pitchFamily="34" charset="0"/>
                          <a:ea typeface="+mn-ea"/>
                          <a:cs typeface="Arial" pitchFamily="34" charset="0"/>
                        </a:rPr>
                        <a:t>x-</a:t>
                      </a:r>
                      <a:r>
                        <a:rPr kumimoji="0" lang="en-CA" sz="1200" kern="1200" dirty="0" smtClean="0">
                          <a:solidFill>
                            <a:schemeClr val="dk1"/>
                          </a:solidFill>
                          <a:latin typeface="Arial" pitchFamily="34" charset="0"/>
                          <a:ea typeface="+mn-ea"/>
                          <a:cs typeface="Arial" pitchFamily="34" charset="0"/>
                        </a:rPr>
                        <a:t>intercepts of the graph of the corresponding quadratic relation</a:t>
                      </a:r>
                    </a:p>
                    <a:p>
                      <a:pPr>
                        <a:buFont typeface="Arial" pitchFamily="34" charset="0"/>
                        <a:buNone/>
                      </a:pPr>
                      <a:endParaRPr kumimoji="0" lang="en-CA" sz="1200" b="0" i="0" kern="1200" dirty="0" smtClean="0">
                        <a:solidFill>
                          <a:schemeClr val="dk1"/>
                        </a:solidFill>
                        <a:latin typeface="Arial" pitchFamily="34" charset="0"/>
                        <a:ea typeface="+mn-ea"/>
                        <a:cs typeface="Arial" pitchFamily="34" charset="0"/>
                      </a:endParaRPr>
                    </a:p>
                    <a:p>
                      <a:pPr>
                        <a:buFont typeface="Arial" pitchFamily="34" charset="0"/>
                        <a:buNone/>
                      </a:pPr>
                      <a:r>
                        <a:rPr kumimoji="0" lang="en-CA" sz="1200" b="1" i="0" kern="1200" dirty="0" smtClean="0">
                          <a:solidFill>
                            <a:schemeClr val="dk1"/>
                          </a:solidFill>
                          <a:latin typeface="Arial" pitchFamily="34" charset="0"/>
                          <a:ea typeface="+mn-ea"/>
                          <a:cs typeface="Arial" pitchFamily="34" charset="0"/>
                        </a:rPr>
                        <a:t>Sample Problem: </a:t>
                      </a:r>
                      <a:r>
                        <a:rPr kumimoji="0" lang="en-CA" sz="1200" kern="1200" dirty="0" smtClean="0">
                          <a:solidFill>
                            <a:schemeClr val="dk1"/>
                          </a:solidFill>
                          <a:latin typeface="Arial" pitchFamily="34" charset="0"/>
                          <a:ea typeface="+mn-ea"/>
                          <a:cs typeface="Arial" pitchFamily="34" charset="0"/>
                        </a:rPr>
                        <a:t>The profit, </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 of a video company, in thousands of dollars, is given by </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 = –5</a:t>
                      </a:r>
                      <a:r>
                        <a:rPr kumimoji="0" lang="en-CA" sz="1200" i="1" kern="1200" dirty="0" smtClean="0">
                          <a:solidFill>
                            <a:schemeClr val="dk1"/>
                          </a:solidFill>
                          <a:latin typeface="Arial" pitchFamily="34" charset="0"/>
                          <a:ea typeface="+mn-ea"/>
                          <a:cs typeface="Arial" pitchFamily="34" charset="0"/>
                        </a:rPr>
                        <a:t>x</a:t>
                      </a:r>
                      <a:r>
                        <a:rPr kumimoji="0" lang="en-CA" sz="1200" kern="1200" baseline="30000" dirty="0" smtClean="0">
                          <a:solidFill>
                            <a:schemeClr val="dk1"/>
                          </a:solidFill>
                          <a:latin typeface="Arial" pitchFamily="34" charset="0"/>
                          <a:ea typeface="+mn-ea"/>
                          <a:cs typeface="Arial" pitchFamily="34" charset="0"/>
                        </a:rPr>
                        <a:t>2</a:t>
                      </a:r>
                      <a:r>
                        <a:rPr kumimoji="0" lang="en-CA" sz="1200" kern="1200" dirty="0" smtClean="0">
                          <a:solidFill>
                            <a:schemeClr val="dk1"/>
                          </a:solidFill>
                          <a:latin typeface="Arial" pitchFamily="34" charset="0"/>
                          <a:ea typeface="+mn-ea"/>
                          <a:cs typeface="Arial" pitchFamily="34" charset="0"/>
                        </a:rPr>
                        <a:t> + 550</a:t>
                      </a:r>
                      <a:r>
                        <a:rPr kumimoji="0" lang="en-CA" sz="1200" i="1" kern="1200" dirty="0" smtClean="0">
                          <a:solidFill>
                            <a:schemeClr val="dk1"/>
                          </a:solidFill>
                          <a:latin typeface="Arial" pitchFamily="34" charset="0"/>
                          <a:ea typeface="+mn-ea"/>
                          <a:cs typeface="Arial" pitchFamily="34" charset="0"/>
                        </a:rPr>
                        <a:t>x</a:t>
                      </a:r>
                      <a:r>
                        <a:rPr kumimoji="0" lang="en-CA" sz="1200" kern="1200" dirty="0" smtClean="0">
                          <a:solidFill>
                            <a:schemeClr val="dk1"/>
                          </a:solidFill>
                          <a:latin typeface="Arial" pitchFamily="34" charset="0"/>
                          <a:ea typeface="+mn-ea"/>
                          <a:cs typeface="Arial" pitchFamily="34" charset="0"/>
                        </a:rPr>
                        <a:t> – 5000, where </a:t>
                      </a:r>
                      <a:r>
                        <a:rPr kumimoji="0" lang="en-CA" sz="1200" i="1" kern="1200" dirty="0" smtClean="0">
                          <a:solidFill>
                            <a:schemeClr val="dk1"/>
                          </a:solidFill>
                          <a:latin typeface="Arial" pitchFamily="34" charset="0"/>
                          <a:ea typeface="+mn-ea"/>
                          <a:cs typeface="Arial" pitchFamily="34" charset="0"/>
                        </a:rPr>
                        <a:t>x</a:t>
                      </a:r>
                      <a:r>
                        <a:rPr kumimoji="0" lang="en-CA" sz="1200" kern="1200" dirty="0" smtClean="0">
                          <a:solidFill>
                            <a:schemeClr val="dk1"/>
                          </a:solidFill>
                          <a:latin typeface="Arial" pitchFamily="34" charset="0"/>
                          <a:ea typeface="+mn-ea"/>
                          <a:cs typeface="Arial" pitchFamily="34" charset="0"/>
                        </a:rPr>
                        <a:t> is the amount spent on advertising, in thousands of dollars. Determine, by factoring and by graphing, the amount spent on advertising that will result in a profit of $0. Describe the connection between the two strategies.</a:t>
                      </a:r>
                      <a:endParaRPr kumimoji="0" lang="en-CA" sz="1200" kern="1200" dirty="0">
                        <a:solidFill>
                          <a:schemeClr val="dk1"/>
                        </a:solidFill>
                        <a:latin typeface="Arial" pitchFamily="34" charset="0"/>
                        <a:ea typeface="+mn-ea"/>
                        <a:cs typeface="Arial" pitchFamily="34" charset="0"/>
                      </a:endParaRPr>
                    </a:p>
                  </a:txBody>
                  <a:tcPr>
                    <a:noFill/>
                  </a:tcPr>
                </a:tc>
              </a:tr>
              <a:tr h="305583">
                <a:tc>
                  <a:txBody>
                    <a:bodyPr/>
                    <a:lstStyle/>
                    <a:p>
                      <a:r>
                        <a:rPr kumimoji="0" lang="en-CA" sz="1200" b="1" kern="1200" dirty="0" smtClean="0">
                          <a:solidFill>
                            <a:schemeClr val="dk1"/>
                          </a:solidFill>
                          <a:latin typeface="Arial" pitchFamily="34" charset="0"/>
                          <a:ea typeface="+mn-ea"/>
                          <a:cs typeface="Arial" pitchFamily="34" charset="0"/>
                        </a:rPr>
                        <a:t>Connecting Graphs and Equations of Quadratic Functions</a:t>
                      </a:r>
                      <a:endParaRPr kumimoji="0" lang="en-CA" sz="1200" kern="1200" dirty="0">
                        <a:solidFill>
                          <a:schemeClr val="dk1"/>
                        </a:solidFill>
                        <a:latin typeface="Arial" pitchFamily="34" charset="0"/>
                        <a:ea typeface="+mn-ea"/>
                        <a:cs typeface="Arial" pitchFamily="34" charset="0"/>
                      </a:endParaRPr>
                    </a:p>
                  </a:txBody>
                  <a:tcPr>
                    <a:noFill/>
                  </a:tcPr>
                </a:tc>
              </a:tr>
              <a:tr h="509376">
                <a:tc>
                  <a:txBody>
                    <a:bodyPr/>
                    <a:lstStyle/>
                    <a:p>
                      <a:pPr>
                        <a:buFont typeface="Arial" pitchFamily="34" charset="0"/>
                        <a:buChar char="−"/>
                      </a:pPr>
                      <a:r>
                        <a:rPr kumimoji="0" lang="en-CA" sz="1200" kern="1200" baseline="0" dirty="0" smtClean="0">
                          <a:solidFill>
                            <a:schemeClr val="dk1"/>
                          </a:solidFill>
                          <a:latin typeface="Arial" pitchFamily="34" charset="0"/>
                          <a:ea typeface="+mn-ea"/>
                          <a:cs typeface="Arial" pitchFamily="34" charset="0"/>
                        </a:rPr>
                        <a:t> substitute into and evaluate linear and quadratic functions represented using function notation</a:t>
                      </a:r>
                    </a:p>
                    <a:p>
                      <a:pPr>
                        <a:buFont typeface="Arial" pitchFamily="34" charset="0"/>
                        <a:buNone/>
                      </a:pPr>
                      <a:r>
                        <a:rPr kumimoji="0" lang="en-CA" sz="1200" kern="1200" baseline="0" dirty="0" smtClean="0">
                          <a:solidFill>
                            <a:schemeClr val="dk1"/>
                          </a:solidFill>
                          <a:latin typeface="Arial" pitchFamily="34" charset="0"/>
                          <a:ea typeface="+mn-ea"/>
                          <a:cs typeface="Arial" pitchFamily="34" charset="0"/>
                        </a:rPr>
                        <a:t>[e.g., evaluate </a:t>
                      </a:r>
                      <a:r>
                        <a:rPr kumimoji="0" lang="en-CA" sz="1200" i="1" kern="1200" baseline="0" dirty="0" smtClean="0">
                          <a:solidFill>
                            <a:schemeClr val="dk1"/>
                          </a:solidFill>
                          <a:latin typeface="Arial" pitchFamily="34" charset="0"/>
                          <a:ea typeface="+mn-ea"/>
                          <a:cs typeface="Arial" pitchFamily="34" charset="0"/>
                        </a:rPr>
                        <a:t>f(1/2), given f(x) = 2x + 3x – 1], including functions </a:t>
                      </a:r>
                      <a:r>
                        <a:rPr kumimoji="0" lang="en-CA" sz="1200" kern="1200" baseline="0" dirty="0" smtClean="0">
                          <a:solidFill>
                            <a:schemeClr val="dk1"/>
                          </a:solidFill>
                          <a:latin typeface="Arial" pitchFamily="34" charset="0"/>
                          <a:ea typeface="+mn-ea"/>
                          <a:cs typeface="Arial" pitchFamily="34" charset="0"/>
                        </a:rPr>
                        <a:t>arising from real-world applications</a:t>
                      </a:r>
                    </a:p>
                    <a:p>
                      <a:endParaRPr kumimoji="0" lang="en-CA" sz="1200" kern="1200" baseline="0" dirty="0" smtClean="0">
                        <a:solidFill>
                          <a:schemeClr val="dk1"/>
                        </a:solidFill>
                        <a:latin typeface="Arial" pitchFamily="34" charset="0"/>
                        <a:ea typeface="+mn-ea"/>
                        <a:cs typeface="Arial" pitchFamily="34" charset="0"/>
                      </a:endParaRPr>
                    </a:p>
                    <a:p>
                      <a:r>
                        <a:rPr kumimoji="0" lang="en-CA" sz="1200" b="1" i="0" kern="1200" baseline="0" dirty="0" smtClean="0">
                          <a:solidFill>
                            <a:schemeClr val="dk1"/>
                          </a:solidFill>
                          <a:latin typeface="Arial" pitchFamily="34" charset="0"/>
                          <a:ea typeface="+mn-ea"/>
                          <a:cs typeface="Arial" pitchFamily="34" charset="0"/>
                        </a:rPr>
                        <a:t>Sample problem: </a:t>
                      </a:r>
                      <a:r>
                        <a:rPr kumimoji="0" lang="en-CA" sz="1200" b="0" i="0" kern="1200" baseline="0" dirty="0" smtClean="0">
                          <a:solidFill>
                            <a:schemeClr val="dk1"/>
                          </a:solidFill>
                          <a:latin typeface="Arial" pitchFamily="34" charset="0"/>
                          <a:ea typeface="+mn-ea"/>
                          <a:cs typeface="Arial" pitchFamily="34" charset="0"/>
                        </a:rPr>
                        <a:t>The relationship between </a:t>
                      </a:r>
                      <a:r>
                        <a:rPr kumimoji="0" lang="en-CA" sz="1200" i="0" kern="1200" baseline="0" dirty="0" smtClean="0">
                          <a:solidFill>
                            <a:schemeClr val="dk1"/>
                          </a:solidFill>
                          <a:latin typeface="Arial" pitchFamily="34" charset="0"/>
                          <a:ea typeface="+mn-ea"/>
                          <a:cs typeface="Arial" pitchFamily="34" charset="0"/>
                        </a:rPr>
                        <a:t>the selling price of a sleeping bag, s dollars, and the revenue at that selling price, r (s) dollars, is represented by the function r (s) = –10s + 1500s. Evaluate, interpret, and</a:t>
                      </a:r>
                    </a:p>
                    <a:p>
                      <a:r>
                        <a:rPr kumimoji="0" lang="pt-BR" sz="1200" i="0" kern="1200" baseline="0" dirty="0" smtClean="0">
                          <a:solidFill>
                            <a:schemeClr val="dk1"/>
                          </a:solidFill>
                          <a:latin typeface="Arial" pitchFamily="34" charset="0"/>
                          <a:ea typeface="+mn-ea"/>
                          <a:cs typeface="Arial" pitchFamily="34" charset="0"/>
                        </a:rPr>
                        <a:t>compare r (29.95), r (60.00), r (75.00), r (90.00), </a:t>
                      </a:r>
                      <a:r>
                        <a:rPr kumimoji="0" lang="en-CA" sz="1200" i="0" kern="1200" baseline="0" dirty="0" smtClean="0">
                          <a:solidFill>
                            <a:schemeClr val="dk1"/>
                          </a:solidFill>
                          <a:latin typeface="Arial" pitchFamily="34" charset="0"/>
                          <a:ea typeface="+mn-ea"/>
                          <a:cs typeface="Arial" pitchFamily="34" charset="0"/>
                        </a:rPr>
                        <a:t>and r (130.00).</a:t>
                      </a:r>
                      <a:endParaRPr kumimoji="0" lang="en-CA" sz="1200" i="0" kern="1200" dirty="0">
                        <a:solidFill>
                          <a:schemeClr val="dk1"/>
                        </a:solidFill>
                        <a:latin typeface="Arial" pitchFamily="34" charset="0"/>
                        <a:ea typeface="+mn-ea"/>
                        <a:cs typeface="Arial" pitchFamily="34" charset="0"/>
                      </a:endParaRPr>
                    </a:p>
                  </a:txBody>
                  <a:tcPr>
                    <a:noFill/>
                  </a:tcPr>
                </a:tc>
              </a:tr>
            </a:tbl>
          </a:graphicData>
        </a:graphic>
      </p:graphicFrame>
      <p:sp>
        <p:nvSpPr>
          <p:cNvPr id="13" name="TextBox 12"/>
          <p:cNvSpPr txBox="1"/>
          <p:nvPr/>
        </p:nvSpPr>
        <p:spPr>
          <a:xfrm>
            <a:off x="6300192" y="6525344"/>
            <a:ext cx="2232248"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11U/C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56</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800219"/>
          </a:xfrm>
          <a:prstGeom prst="rect">
            <a:avLst/>
          </a:prstGeom>
          <a:noFill/>
        </p:spPr>
        <p:txBody>
          <a:bodyPr wrap="square" rtlCol="0">
            <a:spAutoFit/>
          </a:bodyPr>
          <a:lstStyle/>
          <a:p>
            <a:pPr algn="ctr"/>
            <a:r>
              <a:rPr lang="en-CA" dirty="0" smtClean="0"/>
              <a:t>Exponential Functions – Specific Expectations</a:t>
            </a:r>
          </a:p>
          <a:p>
            <a:pPr algn="ctr"/>
            <a:r>
              <a:rPr lang="en-CA" sz="1400" dirty="0" smtClean="0"/>
              <a:t>Grade 11 University/College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5273823"/>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11 University/College </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Solving Problems Involving Exponential Functions</a:t>
                      </a:r>
                      <a:endParaRPr kumimoji="0" lang="en-CA" sz="1200" b="1" kern="1200" dirty="0">
                        <a:solidFill>
                          <a:schemeClr val="dk1"/>
                        </a:solidFill>
                        <a:latin typeface="Arial" pitchFamily="34" charset="0"/>
                        <a:ea typeface="+mn-ea"/>
                        <a:cs typeface="Arial" pitchFamily="34" charset="0"/>
                      </a:endParaRPr>
                    </a:p>
                  </a:txBody>
                  <a:tcPr>
                    <a:noFill/>
                  </a:tcPr>
                </a:tc>
              </a:tr>
              <a:tr h="509376">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problems using given graphs or equations of exponential functions arising from a variety of real-world applications (e.g., … compound interest) by interpreting the graphs or by substituting values for the exponent into the equations </a:t>
                      </a:r>
                      <a:endParaRPr kumimoji="0" lang="en-CA" sz="1200" b="0" i="0" kern="1200" dirty="0" smtClean="0">
                        <a:solidFill>
                          <a:schemeClr val="dk1"/>
                        </a:solidFill>
                        <a:latin typeface="Arial" pitchFamily="34" charset="0"/>
                        <a:ea typeface="+mn-ea"/>
                        <a:cs typeface="Arial" pitchFamily="34" charset="0"/>
                      </a:endParaRPr>
                    </a:p>
                  </a:txBody>
                  <a:tcPr>
                    <a:noFill/>
                  </a:tcPr>
                </a:tc>
              </a:tr>
              <a:tr h="305583">
                <a:tc>
                  <a:txBody>
                    <a:bodyPr/>
                    <a:lstStyle/>
                    <a:p>
                      <a:r>
                        <a:rPr kumimoji="0" lang="en-CA" sz="1200" b="1" kern="1200" dirty="0" smtClean="0">
                          <a:solidFill>
                            <a:schemeClr val="dk1"/>
                          </a:solidFill>
                          <a:latin typeface="Arial" pitchFamily="34" charset="0"/>
                          <a:ea typeface="+mn-ea"/>
                          <a:cs typeface="Arial" pitchFamily="34" charset="0"/>
                        </a:rPr>
                        <a:t>Solving Financial Problems Involving Exponential Functions</a:t>
                      </a:r>
                      <a:endParaRPr kumimoji="0" lang="en-CA" sz="1200" kern="1200" dirty="0">
                        <a:solidFill>
                          <a:schemeClr val="dk1"/>
                        </a:solidFill>
                        <a:latin typeface="Arial" pitchFamily="34" charset="0"/>
                        <a:ea typeface="+mn-ea"/>
                        <a:cs typeface="Arial" pitchFamily="34" charset="0"/>
                      </a:endParaRPr>
                    </a:p>
                  </a:txBody>
                  <a:tcPr>
                    <a:noFill/>
                  </a:tcPr>
                </a:tc>
              </a:tr>
              <a:tr h="509376">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compare, using a table of values and graphs, the simple and compound interest earned for a given principal (i.e., investment) and a fixed interest rate over time </a:t>
                      </a:r>
                    </a:p>
                    <a:p>
                      <a:endParaRPr kumimoji="0" lang="en-CA" sz="1200" kern="1200" dirty="0" smtClean="0">
                        <a:solidFill>
                          <a:schemeClr val="dk1"/>
                        </a:solidFill>
                        <a:latin typeface="Arial" pitchFamily="34" charset="0"/>
                        <a:ea typeface="+mn-ea"/>
                        <a:cs typeface="Arial" pitchFamily="34" charset="0"/>
                      </a:endParaRPr>
                    </a:p>
                    <a:p>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Compare, using tables of values and graphs, the amounts after each of the first five years for a $1000 investment at 5% simple interest per annum and a $1000 investment at 5% interest per annum, compounded annually.</a:t>
                      </a:r>
                    </a:p>
                    <a:p>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problems, using a scientific calculator, that involve the calculation of the amount, </a:t>
                      </a:r>
                      <a:r>
                        <a:rPr kumimoji="0" lang="en-CA" sz="1200" i="1" kern="1200" dirty="0" smtClean="0">
                          <a:solidFill>
                            <a:schemeClr val="dk1"/>
                          </a:solidFill>
                          <a:latin typeface="Arial" pitchFamily="34" charset="0"/>
                          <a:ea typeface="+mn-ea"/>
                          <a:cs typeface="Arial" pitchFamily="34" charset="0"/>
                        </a:rPr>
                        <a:t>A</a:t>
                      </a:r>
                      <a:r>
                        <a:rPr kumimoji="0" lang="en-CA" sz="1200" kern="1200" dirty="0" smtClean="0">
                          <a:solidFill>
                            <a:schemeClr val="dk1"/>
                          </a:solidFill>
                          <a:latin typeface="Arial" pitchFamily="34" charset="0"/>
                          <a:ea typeface="+mn-ea"/>
                          <a:cs typeface="Arial" pitchFamily="34" charset="0"/>
                        </a:rPr>
                        <a:t> (also referred to as future value, </a:t>
                      </a:r>
                      <a:r>
                        <a:rPr kumimoji="0" lang="en-CA" sz="1200" i="1" kern="1200" dirty="0" smtClean="0">
                          <a:solidFill>
                            <a:schemeClr val="dk1"/>
                          </a:solidFill>
                          <a:latin typeface="Arial" pitchFamily="34" charset="0"/>
                          <a:ea typeface="+mn-ea"/>
                          <a:cs typeface="Arial" pitchFamily="34" charset="0"/>
                        </a:rPr>
                        <a:t>FV</a:t>
                      </a:r>
                      <a:r>
                        <a:rPr kumimoji="0" lang="en-CA" sz="1200" kern="1200" dirty="0" smtClean="0">
                          <a:solidFill>
                            <a:schemeClr val="dk1"/>
                          </a:solidFill>
                          <a:latin typeface="Arial" pitchFamily="34" charset="0"/>
                          <a:ea typeface="+mn-ea"/>
                          <a:cs typeface="Arial" pitchFamily="34" charset="0"/>
                        </a:rPr>
                        <a:t>), and the principal, </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 (also referred to as present value, </a:t>
                      </a:r>
                      <a:r>
                        <a:rPr kumimoji="0" lang="en-CA" sz="1200" i="1" kern="1200" dirty="0" smtClean="0">
                          <a:solidFill>
                            <a:schemeClr val="dk1"/>
                          </a:solidFill>
                          <a:latin typeface="Arial" pitchFamily="34" charset="0"/>
                          <a:ea typeface="+mn-ea"/>
                          <a:cs typeface="Arial" pitchFamily="34" charset="0"/>
                        </a:rPr>
                        <a:t>PV</a:t>
                      </a:r>
                      <a:r>
                        <a:rPr kumimoji="0" lang="en-CA" sz="1200" kern="1200" dirty="0" smtClean="0">
                          <a:solidFill>
                            <a:schemeClr val="dk1"/>
                          </a:solidFill>
                          <a:latin typeface="Arial" pitchFamily="34" charset="0"/>
                          <a:ea typeface="+mn-ea"/>
                          <a:cs typeface="Arial" pitchFamily="34" charset="0"/>
                        </a:rPr>
                        <a:t>), using the compound interest formula in the form </a:t>
                      </a:r>
                      <a:r>
                        <a:rPr kumimoji="0" lang="en-CA" sz="1200" i="1" kern="1200" dirty="0" smtClean="0">
                          <a:solidFill>
                            <a:schemeClr val="dk1"/>
                          </a:solidFill>
                          <a:latin typeface="Arial" pitchFamily="34" charset="0"/>
                          <a:ea typeface="+mn-ea"/>
                          <a:cs typeface="Arial" pitchFamily="34" charset="0"/>
                        </a:rPr>
                        <a:t>A</a:t>
                      </a:r>
                      <a:r>
                        <a:rPr kumimoji="0" lang="en-CA" sz="1200" kern="1200" dirty="0" smtClean="0">
                          <a:solidFill>
                            <a:schemeClr val="dk1"/>
                          </a:solidFill>
                          <a:latin typeface="Arial" pitchFamily="34" charset="0"/>
                          <a:ea typeface="+mn-ea"/>
                          <a:cs typeface="Arial" pitchFamily="34" charset="0"/>
                        </a:rPr>
                        <a:t> = </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(1 +  </a:t>
                      </a:r>
                      <a:r>
                        <a:rPr kumimoji="0" lang="en-CA" sz="1200" i="1" kern="1200" dirty="0" err="1" smtClean="0">
                          <a:solidFill>
                            <a:schemeClr val="dk1"/>
                          </a:solidFill>
                          <a:latin typeface="Arial" pitchFamily="34" charset="0"/>
                          <a:ea typeface="+mn-ea"/>
                          <a:cs typeface="Arial" pitchFamily="34" charset="0"/>
                        </a:rPr>
                        <a:t>i</a:t>
                      </a:r>
                      <a:r>
                        <a:rPr kumimoji="0" lang="en-CA" sz="1200" kern="1200" dirty="0" smtClean="0">
                          <a:solidFill>
                            <a:schemeClr val="dk1"/>
                          </a:solidFill>
                          <a:latin typeface="Arial" pitchFamily="34" charset="0"/>
                          <a:ea typeface="+mn-ea"/>
                          <a:cs typeface="Arial" pitchFamily="34" charset="0"/>
                        </a:rPr>
                        <a:t>)</a:t>
                      </a:r>
                      <a:r>
                        <a:rPr kumimoji="0" lang="en-CA" sz="1200" i="1" kern="1200" baseline="300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[or </a:t>
                      </a:r>
                      <a:r>
                        <a:rPr kumimoji="0" lang="en-CA" sz="1200" i="1" kern="1200" dirty="0" smtClean="0">
                          <a:solidFill>
                            <a:schemeClr val="dk1"/>
                          </a:solidFill>
                          <a:latin typeface="Arial" pitchFamily="34" charset="0"/>
                          <a:ea typeface="+mn-ea"/>
                          <a:cs typeface="Arial" pitchFamily="34" charset="0"/>
                        </a:rPr>
                        <a:t>FV</a:t>
                      </a:r>
                      <a:r>
                        <a:rPr kumimoji="0" lang="en-CA" sz="1200" kern="1200" dirty="0" smtClean="0">
                          <a:solidFill>
                            <a:schemeClr val="dk1"/>
                          </a:solidFill>
                          <a:latin typeface="Arial" pitchFamily="34" charset="0"/>
                          <a:ea typeface="+mn-ea"/>
                          <a:cs typeface="Arial" pitchFamily="34" charset="0"/>
                        </a:rPr>
                        <a:t> = </a:t>
                      </a:r>
                      <a:r>
                        <a:rPr kumimoji="0" lang="en-CA" sz="1200" i="1" kern="1200" dirty="0" smtClean="0">
                          <a:solidFill>
                            <a:schemeClr val="dk1"/>
                          </a:solidFill>
                          <a:latin typeface="Arial" pitchFamily="34" charset="0"/>
                          <a:ea typeface="+mn-ea"/>
                          <a:cs typeface="Arial" pitchFamily="34" charset="0"/>
                        </a:rPr>
                        <a:t>PV</a:t>
                      </a:r>
                      <a:r>
                        <a:rPr kumimoji="0" lang="en-CA" sz="1200" kern="1200" dirty="0" smtClean="0">
                          <a:solidFill>
                            <a:schemeClr val="dk1"/>
                          </a:solidFill>
                          <a:latin typeface="Arial" pitchFamily="34" charset="0"/>
                          <a:ea typeface="+mn-ea"/>
                          <a:cs typeface="Arial" pitchFamily="34" charset="0"/>
                        </a:rPr>
                        <a:t>(1 + </a:t>
                      </a:r>
                      <a:r>
                        <a:rPr kumimoji="0" lang="en-CA" sz="1200" i="1" kern="1200" dirty="0" err="1" smtClean="0">
                          <a:solidFill>
                            <a:schemeClr val="dk1"/>
                          </a:solidFill>
                          <a:latin typeface="Arial" pitchFamily="34" charset="0"/>
                          <a:ea typeface="+mn-ea"/>
                          <a:cs typeface="Arial" pitchFamily="34" charset="0"/>
                        </a:rPr>
                        <a:t>i</a:t>
                      </a:r>
                      <a:r>
                        <a:rPr kumimoji="0" lang="en-CA" sz="1200" kern="1200" dirty="0" smtClean="0">
                          <a:solidFill>
                            <a:schemeClr val="dk1"/>
                          </a:solidFill>
                          <a:latin typeface="Arial" pitchFamily="34" charset="0"/>
                          <a:ea typeface="+mn-ea"/>
                          <a:cs typeface="Arial" pitchFamily="34" charset="0"/>
                        </a:rPr>
                        <a:t>)</a:t>
                      </a:r>
                      <a:r>
                        <a:rPr kumimoji="0" lang="en-CA" sz="1200" i="1" kern="1200" baseline="30000" dirty="0" smtClean="0">
                          <a:solidFill>
                            <a:schemeClr val="dk1"/>
                          </a:solidFill>
                          <a:latin typeface="Arial" pitchFamily="34" charset="0"/>
                          <a:ea typeface="+mn-ea"/>
                          <a:cs typeface="Arial" pitchFamily="34" charset="0"/>
                        </a:rPr>
                        <a:t>n</a:t>
                      </a:r>
                      <a:endParaRPr kumimoji="0" lang="en-CA" sz="1200" i="0" kern="1200" baseline="0" dirty="0" smtClean="0">
                        <a:solidFill>
                          <a:schemeClr val="dk1"/>
                        </a:solidFill>
                        <a:latin typeface="Arial" pitchFamily="34" charset="0"/>
                        <a:ea typeface="+mn-ea"/>
                        <a:cs typeface="Arial" pitchFamily="34" charset="0"/>
                      </a:endParaRPr>
                    </a:p>
                    <a:p>
                      <a:endParaRPr kumimoji="0" lang="en-CA" sz="1200" i="0" kern="1200" baseline="0" dirty="0" smtClean="0">
                        <a:solidFill>
                          <a:schemeClr val="dk1"/>
                        </a:solidFill>
                        <a:latin typeface="Arial" pitchFamily="34" charset="0"/>
                        <a:ea typeface="+mn-ea"/>
                        <a:cs typeface="Arial" pitchFamily="34" charset="0"/>
                      </a:endParaRPr>
                    </a:p>
                    <a:p>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Calculate the amount if $1000 is invested for three years at 6% per annum, compounded quarterly.</a:t>
                      </a:r>
                    </a:p>
                    <a:p>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determine, through investigation (e.g., using spreadsheets and graphs), that compound interest is an example of exponential growth [e.g., the formulas for compound interest, </a:t>
                      </a:r>
                      <a:r>
                        <a:rPr kumimoji="0" lang="en-CA" sz="1200" i="1" kern="1200" dirty="0" smtClean="0">
                          <a:solidFill>
                            <a:schemeClr val="dk1"/>
                          </a:solidFill>
                          <a:latin typeface="Arial" pitchFamily="34" charset="0"/>
                          <a:ea typeface="+mn-ea"/>
                          <a:cs typeface="Arial" pitchFamily="34" charset="0"/>
                        </a:rPr>
                        <a:t>A</a:t>
                      </a:r>
                      <a:r>
                        <a:rPr kumimoji="0" lang="en-CA" sz="1200" kern="1200" dirty="0" smtClean="0">
                          <a:solidFill>
                            <a:schemeClr val="dk1"/>
                          </a:solidFill>
                          <a:latin typeface="Arial" pitchFamily="34" charset="0"/>
                          <a:ea typeface="+mn-ea"/>
                          <a:cs typeface="Arial" pitchFamily="34" charset="0"/>
                        </a:rPr>
                        <a:t> = </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(1 + </a:t>
                      </a:r>
                      <a:r>
                        <a:rPr kumimoji="0" lang="en-CA" sz="1200" i="1" kern="1200" dirty="0" err="1" smtClean="0">
                          <a:solidFill>
                            <a:schemeClr val="dk1"/>
                          </a:solidFill>
                          <a:latin typeface="Arial" pitchFamily="34" charset="0"/>
                          <a:ea typeface="+mn-ea"/>
                          <a:cs typeface="Arial" pitchFamily="34" charset="0"/>
                        </a:rPr>
                        <a:t>i</a:t>
                      </a:r>
                      <a:r>
                        <a:rPr kumimoji="0" lang="en-CA" sz="1200" kern="1200" dirty="0" smtClean="0">
                          <a:solidFill>
                            <a:schemeClr val="dk1"/>
                          </a:solidFill>
                          <a:latin typeface="Arial" pitchFamily="34" charset="0"/>
                          <a:ea typeface="+mn-ea"/>
                          <a:cs typeface="Arial" pitchFamily="34" charset="0"/>
                        </a:rPr>
                        <a:t>)</a:t>
                      </a:r>
                      <a:r>
                        <a:rPr kumimoji="0" lang="en-CA" sz="1200" i="1" kern="1200" baseline="300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and present value, </a:t>
                      </a:r>
                      <a:r>
                        <a:rPr kumimoji="0" lang="en-CA" sz="1200" i="1" kern="1200" dirty="0" smtClean="0">
                          <a:solidFill>
                            <a:schemeClr val="dk1"/>
                          </a:solidFill>
                          <a:latin typeface="Arial" pitchFamily="34" charset="0"/>
                          <a:ea typeface="+mn-ea"/>
                          <a:cs typeface="Arial" pitchFamily="34" charset="0"/>
                        </a:rPr>
                        <a:t>PV</a:t>
                      </a:r>
                      <a:r>
                        <a:rPr kumimoji="0" lang="en-CA" sz="1200" kern="1200" dirty="0" smtClean="0">
                          <a:solidFill>
                            <a:schemeClr val="dk1"/>
                          </a:solidFill>
                          <a:latin typeface="Arial" pitchFamily="34" charset="0"/>
                          <a:ea typeface="+mn-ea"/>
                          <a:cs typeface="Arial" pitchFamily="34" charset="0"/>
                        </a:rPr>
                        <a:t> = </a:t>
                      </a:r>
                      <a:r>
                        <a:rPr kumimoji="0" lang="en-CA" sz="1200" i="1" kern="1200" dirty="0" smtClean="0">
                          <a:solidFill>
                            <a:schemeClr val="dk1"/>
                          </a:solidFill>
                          <a:latin typeface="Arial" pitchFamily="34" charset="0"/>
                          <a:ea typeface="+mn-ea"/>
                          <a:cs typeface="Arial" pitchFamily="34" charset="0"/>
                        </a:rPr>
                        <a:t>A</a:t>
                      </a:r>
                      <a:r>
                        <a:rPr kumimoji="0" lang="en-CA" sz="1200" kern="1200" dirty="0" smtClean="0">
                          <a:solidFill>
                            <a:schemeClr val="dk1"/>
                          </a:solidFill>
                          <a:latin typeface="Arial" pitchFamily="34" charset="0"/>
                          <a:ea typeface="+mn-ea"/>
                          <a:cs typeface="Arial" pitchFamily="34" charset="0"/>
                        </a:rPr>
                        <a:t>(1 + </a:t>
                      </a:r>
                      <a:r>
                        <a:rPr kumimoji="0" lang="en-CA" sz="1200" i="1" kern="1200" dirty="0" err="1" smtClean="0">
                          <a:solidFill>
                            <a:schemeClr val="dk1"/>
                          </a:solidFill>
                          <a:latin typeface="Arial" pitchFamily="34" charset="0"/>
                          <a:ea typeface="+mn-ea"/>
                          <a:cs typeface="Arial" pitchFamily="34" charset="0"/>
                        </a:rPr>
                        <a:t>i</a:t>
                      </a:r>
                      <a:r>
                        <a:rPr kumimoji="0" lang="en-CA" sz="1200" kern="1200" dirty="0" smtClean="0">
                          <a:solidFill>
                            <a:schemeClr val="dk1"/>
                          </a:solidFill>
                          <a:latin typeface="Arial" pitchFamily="34" charset="0"/>
                          <a:ea typeface="+mn-ea"/>
                          <a:cs typeface="Arial" pitchFamily="34" charset="0"/>
                        </a:rPr>
                        <a:t>)</a:t>
                      </a:r>
                      <a:r>
                        <a:rPr kumimoji="0" lang="en-CA" sz="1200" kern="1200" baseline="30000" dirty="0" smtClean="0">
                          <a:solidFill>
                            <a:schemeClr val="dk1"/>
                          </a:solidFill>
                          <a:latin typeface="Arial" pitchFamily="34" charset="0"/>
                          <a:ea typeface="+mn-ea"/>
                          <a:cs typeface="Arial" pitchFamily="34" charset="0"/>
                        </a:rPr>
                        <a:t>–</a:t>
                      </a:r>
                      <a:r>
                        <a:rPr kumimoji="0" lang="en-CA" sz="1200" i="1" kern="1200" baseline="300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are exponential functions, where the number of compounding periods, </a:t>
                      </a:r>
                      <a:r>
                        <a:rPr kumimoji="0" lang="en-CA" sz="1200" i="1" kern="12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varies</a:t>
                      </a:r>
                    </a:p>
                    <a:p>
                      <a:r>
                        <a:rPr kumimoji="0" lang="en-CA" sz="1200" kern="1200" dirty="0" smtClean="0">
                          <a:solidFill>
                            <a:schemeClr val="dk1"/>
                          </a:solidFill>
                          <a:latin typeface="Arial" pitchFamily="34" charset="0"/>
                          <a:ea typeface="+mn-ea"/>
                          <a:cs typeface="Arial" pitchFamily="34" charset="0"/>
                        </a:rPr>
                        <a:t>	</a:t>
                      </a:r>
                    </a:p>
                    <a:p>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Describe an investment that could be represented by the function </a:t>
                      </a:r>
                      <a:r>
                        <a:rPr kumimoji="0" lang="en-CA" sz="1200" i="1" kern="1200" dirty="0" smtClean="0">
                          <a:solidFill>
                            <a:schemeClr val="dk1"/>
                          </a:solidFill>
                          <a:latin typeface="Arial" pitchFamily="34" charset="0"/>
                          <a:ea typeface="+mn-ea"/>
                          <a:cs typeface="Arial" pitchFamily="34" charset="0"/>
                        </a:rPr>
                        <a:t>f</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x</a:t>
                      </a:r>
                      <a:r>
                        <a:rPr kumimoji="0" lang="en-CA" sz="1200" kern="1200" dirty="0" smtClean="0">
                          <a:solidFill>
                            <a:schemeClr val="dk1"/>
                          </a:solidFill>
                          <a:latin typeface="Arial" pitchFamily="34" charset="0"/>
                          <a:ea typeface="+mn-ea"/>
                          <a:cs typeface="Arial" pitchFamily="34" charset="0"/>
                        </a:rPr>
                        <a:t>) = 500(1.01)</a:t>
                      </a:r>
                      <a:r>
                        <a:rPr kumimoji="0" lang="en-CA" sz="1200" i="1" kern="1200" baseline="30000" dirty="0" smtClean="0">
                          <a:solidFill>
                            <a:schemeClr val="dk1"/>
                          </a:solidFill>
                          <a:latin typeface="Arial" pitchFamily="34" charset="0"/>
                          <a:ea typeface="+mn-ea"/>
                          <a:cs typeface="Arial" pitchFamily="34" charset="0"/>
                        </a:rPr>
                        <a:t>x</a:t>
                      </a:r>
                      <a:r>
                        <a:rPr kumimoji="0" lang="en-CA" sz="1200" kern="1200" dirty="0" smtClean="0">
                          <a:solidFill>
                            <a:schemeClr val="dk1"/>
                          </a:solidFill>
                          <a:latin typeface="Arial" pitchFamily="34" charset="0"/>
                          <a:ea typeface="+mn-ea"/>
                          <a:cs typeface="Arial" pitchFamily="34" charset="0"/>
                        </a:rPr>
                        <a:t>. </a:t>
                      </a:r>
                    </a:p>
                    <a:p>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13" name="TextBox 12"/>
          <p:cNvSpPr txBox="1"/>
          <p:nvPr/>
        </p:nvSpPr>
        <p:spPr>
          <a:xfrm>
            <a:off x="6372200" y="6639163"/>
            <a:ext cx="2232248"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11U/C Home Page</a:t>
            </a:r>
            <a:endParaRPr lang="en-CA" sz="1000" dirty="0">
              <a:latin typeface="Arial" pitchFamily="34" charset="0"/>
            </a:endParaRPr>
          </a:p>
        </p:txBody>
      </p:sp>
      <p:sp>
        <p:nvSpPr>
          <p:cNvPr id="10" name="Slide Number Placeholder 9"/>
          <p:cNvSpPr>
            <a:spLocks noGrp="1"/>
          </p:cNvSpPr>
          <p:nvPr>
            <p:ph type="sldNum" sz="quarter" idx="12"/>
          </p:nvPr>
        </p:nvSpPr>
        <p:spPr/>
        <p:txBody>
          <a:bodyPr/>
          <a:lstStyle/>
          <a:p>
            <a:fld id="{86DB97E2-CCFF-465E-8C64-E0FA0BF2FEDD}" type="slidenum">
              <a:rPr lang="en-CA" smtClean="0"/>
              <a:pPr/>
              <a:t>57</a:t>
            </a:fld>
            <a:endParaRPr lang="en-CA"/>
          </a:p>
        </p:txBody>
      </p:sp>
      <p:sp>
        <p:nvSpPr>
          <p:cNvPr id="11" name="TextBox 10"/>
          <p:cNvSpPr txBox="1"/>
          <p:nvPr/>
        </p:nvSpPr>
        <p:spPr>
          <a:xfrm>
            <a:off x="7236296" y="5991091"/>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
        <p:nvSpPr>
          <p:cNvPr id="9" name="TextBox 8"/>
          <p:cNvSpPr txBox="1"/>
          <p:nvPr/>
        </p:nvSpPr>
        <p:spPr>
          <a:xfrm>
            <a:off x="539552" y="6577607"/>
            <a:ext cx="4680520" cy="276999"/>
          </a:xfrm>
          <a:prstGeom prst="rect">
            <a:avLst/>
          </a:prstGeom>
          <a:solidFill>
            <a:srgbClr val="FFFF00"/>
          </a:solidFill>
        </p:spPr>
        <p:txBody>
          <a:bodyPr wrap="square" rtlCol="0">
            <a:spAutoFit/>
          </a:bodyPr>
          <a:lstStyle/>
          <a:p>
            <a:pPr algn="ctr"/>
            <a:r>
              <a:rPr lang="en-CA" sz="1200" dirty="0" smtClean="0">
                <a:latin typeface="Arial" pitchFamily="34" charset="0"/>
                <a:hlinkClick r:id="rId6" action="ppaction://hlinksldjump"/>
              </a:rPr>
              <a:t>Click to </a:t>
            </a:r>
            <a:r>
              <a:rPr lang="en-CA" sz="1200" b="1" dirty="0" smtClean="0">
                <a:latin typeface="Arial" pitchFamily="34" charset="0"/>
                <a:hlinkClick r:id="rId6" action="ppaction://hlinksldjump"/>
              </a:rPr>
              <a:t>here </a:t>
            </a:r>
            <a:r>
              <a:rPr lang="en-CA" sz="1200" dirty="0" smtClean="0">
                <a:latin typeface="Arial" pitchFamily="34" charset="0"/>
                <a:hlinkClick r:id="rId6" action="ppaction://hlinksldjump"/>
              </a:rPr>
              <a:t>for more Exponential Functions Specific Expectations</a:t>
            </a:r>
            <a:endParaRPr lang="en-CA" sz="1200" dirty="0">
              <a:latin typeface="Arial" pitchFamily="34"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800219"/>
          </a:xfrm>
          <a:prstGeom prst="rect">
            <a:avLst/>
          </a:prstGeom>
          <a:noFill/>
        </p:spPr>
        <p:txBody>
          <a:bodyPr wrap="square" rtlCol="0">
            <a:spAutoFit/>
          </a:bodyPr>
          <a:lstStyle/>
          <a:p>
            <a:pPr algn="ctr"/>
            <a:r>
              <a:rPr lang="en-CA" dirty="0" smtClean="0"/>
              <a:t>Exponential Functions – Specific Expectations</a:t>
            </a:r>
          </a:p>
          <a:p>
            <a:pPr algn="ctr"/>
            <a:r>
              <a:rPr lang="en-CA" sz="1400" dirty="0" smtClean="0"/>
              <a:t>Grade 11 University/College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4359423"/>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11 University/College </a:t>
                      </a:r>
                      <a:endParaRPr lang="en-CA" sz="1400" baseline="0" dirty="0">
                        <a:solidFill>
                          <a:schemeClr val="tx1"/>
                        </a:solidFill>
                        <a:latin typeface="Arial" pitchFamily="34" charset="0"/>
                      </a:endParaRPr>
                    </a:p>
                  </a:txBody>
                  <a:tcPr>
                    <a:noFill/>
                  </a:tcPr>
                </a:tc>
              </a:tr>
              <a:tr h="305583">
                <a:tc>
                  <a:txBody>
                    <a:bodyPr/>
                    <a:lstStyle/>
                    <a:p>
                      <a:r>
                        <a:rPr kumimoji="0" lang="en-CA" sz="1200" b="1" kern="1200" dirty="0" smtClean="0">
                          <a:solidFill>
                            <a:schemeClr val="dk1"/>
                          </a:solidFill>
                          <a:latin typeface="Arial" pitchFamily="34" charset="0"/>
                          <a:ea typeface="+mn-ea"/>
                          <a:cs typeface="Arial" pitchFamily="34" charset="0"/>
                        </a:rPr>
                        <a:t>Solving Financial Problems Involving Exponential Functions</a:t>
                      </a:r>
                      <a:endParaRPr kumimoji="0" lang="en-CA" sz="1200" kern="1200" dirty="0">
                        <a:solidFill>
                          <a:schemeClr val="dk1"/>
                        </a:solidFill>
                        <a:latin typeface="Arial" pitchFamily="34" charset="0"/>
                        <a:ea typeface="+mn-ea"/>
                        <a:cs typeface="Arial" pitchFamily="34" charset="0"/>
                      </a:endParaRPr>
                    </a:p>
                  </a:txBody>
                  <a:tcPr>
                    <a:noFill/>
                  </a:tcPr>
                </a:tc>
              </a:tr>
              <a:tr h="509376">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problems, using a TVM Solver on a graphing calculator or on a website, that involve the calculation of the interest rate per compounding period, </a:t>
                      </a:r>
                      <a:r>
                        <a:rPr kumimoji="0" lang="en-CA" sz="1200" i="1" kern="1200" dirty="0" err="1" smtClean="0">
                          <a:solidFill>
                            <a:schemeClr val="dk1"/>
                          </a:solidFill>
                          <a:latin typeface="Arial" pitchFamily="34" charset="0"/>
                          <a:ea typeface="+mn-ea"/>
                          <a:cs typeface="Arial" pitchFamily="34" charset="0"/>
                        </a:rPr>
                        <a:t>i</a:t>
                      </a:r>
                      <a:r>
                        <a:rPr kumimoji="0" lang="en-CA" sz="1200" kern="1200" dirty="0" smtClean="0">
                          <a:solidFill>
                            <a:schemeClr val="dk1"/>
                          </a:solidFill>
                          <a:latin typeface="Arial" pitchFamily="34" charset="0"/>
                          <a:ea typeface="+mn-ea"/>
                          <a:cs typeface="Arial" pitchFamily="34" charset="0"/>
                        </a:rPr>
                        <a:t>, or the number of compounding periods, </a:t>
                      </a:r>
                      <a:r>
                        <a:rPr kumimoji="0" lang="en-CA" sz="1200" i="1" kern="12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in the compound interest formula </a:t>
                      </a:r>
                      <a:r>
                        <a:rPr kumimoji="0" lang="en-CA" sz="1200" i="1" kern="1200" dirty="0" smtClean="0">
                          <a:solidFill>
                            <a:schemeClr val="dk1"/>
                          </a:solidFill>
                          <a:latin typeface="Arial" pitchFamily="34" charset="0"/>
                          <a:ea typeface="+mn-ea"/>
                          <a:cs typeface="Arial" pitchFamily="34" charset="0"/>
                        </a:rPr>
                        <a:t>A</a:t>
                      </a:r>
                      <a:r>
                        <a:rPr kumimoji="0" lang="en-CA" sz="1200" kern="1200" dirty="0" smtClean="0">
                          <a:solidFill>
                            <a:schemeClr val="dk1"/>
                          </a:solidFill>
                          <a:latin typeface="Arial" pitchFamily="34" charset="0"/>
                          <a:ea typeface="+mn-ea"/>
                          <a:cs typeface="Arial" pitchFamily="34" charset="0"/>
                        </a:rPr>
                        <a:t> = </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(1 + </a:t>
                      </a:r>
                      <a:r>
                        <a:rPr kumimoji="0" lang="en-CA" sz="1200" i="1" kern="1200" dirty="0" err="1" smtClean="0">
                          <a:solidFill>
                            <a:schemeClr val="dk1"/>
                          </a:solidFill>
                          <a:latin typeface="Arial" pitchFamily="34" charset="0"/>
                          <a:ea typeface="+mn-ea"/>
                          <a:cs typeface="Arial" pitchFamily="34" charset="0"/>
                        </a:rPr>
                        <a:t>i</a:t>
                      </a:r>
                      <a:r>
                        <a:rPr kumimoji="0" lang="en-CA" sz="1200" kern="1200" dirty="0" smtClean="0">
                          <a:solidFill>
                            <a:schemeClr val="dk1"/>
                          </a:solidFill>
                          <a:latin typeface="Arial" pitchFamily="34" charset="0"/>
                          <a:ea typeface="+mn-ea"/>
                          <a:cs typeface="Arial" pitchFamily="34" charset="0"/>
                        </a:rPr>
                        <a:t>)</a:t>
                      </a:r>
                      <a:r>
                        <a:rPr kumimoji="0" lang="en-CA" sz="1200" i="1" kern="1200" baseline="300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[or </a:t>
                      </a:r>
                      <a:r>
                        <a:rPr kumimoji="0" lang="en-CA" sz="1200" i="1" kern="1200" dirty="0" smtClean="0">
                          <a:solidFill>
                            <a:schemeClr val="dk1"/>
                          </a:solidFill>
                          <a:latin typeface="Arial" pitchFamily="34" charset="0"/>
                          <a:ea typeface="+mn-ea"/>
                          <a:cs typeface="Arial" pitchFamily="34" charset="0"/>
                        </a:rPr>
                        <a:t>FV</a:t>
                      </a:r>
                      <a:r>
                        <a:rPr kumimoji="0" lang="en-CA" sz="1200" kern="1200" dirty="0" smtClean="0">
                          <a:solidFill>
                            <a:schemeClr val="dk1"/>
                          </a:solidFill>
                          <a:latin typeface="Arial" pitchFamily="34" charset="0"/>
                          <a:ea typeface="+mn-ea"/>
                          <a:cs typeface="Arial" pitchFamily="34" charset="0"/>
                        </a:rPr>
                        <a:t> = </a:t>
                      </a:r>
                      <a:r>
                        <a:rPr kumimoji="0" lang="en-CA" sz="1200" i="1" kern="1200" dirty="0" smtClean="0">
                          <a:solidFill>
                            <a:schemeClr val="dk1"/>
                          </a:solidFill>
                          <a:latin typeface="Arial" pitchFamily="34" charset="0"/>
                          <a:ea typeface="+mn-ea"/>
                          <a:cs typeface="Arial" pitchFamily="34" charset="0"/>
                        </a:rPr>
                        <a:t>PV</a:t>
                      </a:r>
                      <a:r>
                        <a:rPr kumimoji="0" lang="en-CA" sz="1200" kern="1200" dirty="0" smtClean="0">
                          <a:solidFill>
                            <a:schemeClr val="dk1"/>
                          </a:solidFill>
                          <a:latin typeface="Arial" pitchFamily="34" charset="0"/>
                          <a:ea typeface="+mn-ea"/>
                          <a:cs typeface="Arial" pitchFamily="34" charset="0"/>
                        </a:rPr>
                        <a:t>(1 + </a:t>
                      </a:r>
                      <a:r>
                        <a:rPr kumimoji="0" lang="en-CA" sz="1200" i="1" kern="1200" dirty="0" err="1" smtClean="0">
                          <a:solidFill>
                            <a:schemeClr val="dk1"/>
                          </a:solidFill>
                          <a:latin typeface="Arial" pitchFamily="34" charset="0"/>
                          <a:ea typeface="+mn-ea"/>
                          <a:cs typeface="Arial" pitchFamily="34" charset="0"/>
                        </a:rPr>
                        <a:t>i</a:t>
                      </a:r>
                      <a:r>
                        <a:rPr kumimoji="0" lang="en-CA" sz="1200" kern="1200" dirty="0" smtClean="0">
                          <a:solidFill>
                            <a:schemeClr val="dk1"/>
                          </a:solidFill>
                          <a:latin typeface="Arial" pitchFamily="34" charset="0"/>
                          <a:ea typeface="+mn-ea"/>
                          <a:cs typeface="Arial" pitchFamily="34" charset="0"/>
                        </a:rPr>
                        <a:t>)</a:t>
                      </a:r>
                      <a:r>
                        <a:rPr kumimoji="0" lang="en-CA" sz="1200" i="1" kern="1200" baseline="300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a:t>
                      </a:r>
                    </a:p>
                    <a:p>
                      <a:endParaRPr kumimoji="0" lang="en-CA" sz="1200" kern="1200" dirty="0" smtClean="0">
                        <a:solidFill>
                          <a:schemeClr val="dk1"/>
                        </a:solidFill>
                        <a:latin typeface="Arial" pitchFamily="34" charset="0"/>
                        <a:ea typeface="+mn-ea"/>
                        <a:cs typeface="Arial" pitchFamily="34" charset="0"/>
                      </a:endParaRPr>
                    </a:p>
                    <a:p>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Use the TVM Solver in a graphing calculator to determine the time it takes to double an investment in an account that pays interest of 4% per annum, compounded semi-annually. explain the meaning of the term </a:t>
                      </a:r>
                      <a:r>
                        <a:rPr kumimoji="0" lang="en-CA" sz="1200" i="1" kern="1200" dirty="0" smtClean="0">
                          <a:solidFill>
                            <a:schemeClr val="dk1"/>
                          </a:solidFill>
                          <a:latin typeface="Arial" pitchFamily="34" charset="0"/>
                          <a:ea typeface="+mn-ea"/>
                          <a:cs typeface="Arial" pitchFamily="34" charset="0"/>
                        </a:rPr>
                        <a:t>annuity</a:t>
                      </a:r>
                      <a:r>
                        <a:rPr kumimoji="0" lang="en-CA" sz="1200" kern="1200" dirty="0" smtClean="0">
                          <a:solidFill>
                            <a:schemeClr val="dk1"/>
                          </a:solidFill>
                          <a:latin typeface="Arial" pitchFamily="34" charset="0"/>
                          <a:ea typeface="+mn-ea"/>
                          <a:cs typeface="Arial" pitchFamily="34" charset="0"/>
                        </a:rPr>
                        <a:t>, through investigation of numeric and graphical representations using technology.</a:t>
                      </a:r>
                    </a:p>
                    <a:p>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determine, through investigation using technology (e.g., the TVM Solver on a graphing calculator, online tools), the effects of changing the conditions (i.e., the payments, the frequency of the payments, the interest rate, the compounding period) of ordinary simple annuities (i.e., annuities in which payments are made at the </a:t>
                      </a:r>
                      <a:r>
                        <a:rPr kumimoji="0" lang="en-CA" sz="1200" i="1" kern="1200" dirty="0" smtClean="0">
                          <a:solidFill>
                            <a:schemeClr val="dk1"/>
                          </a:solidFill>
                          <a:latin typeface="Arial" pitchFamily="34" charset="0"/>
                          <a:ea typeface="+mn-ea"/>
                          <a:cs typeface="Arial" pitchFamily="34" charset="0"/>
                        </a:rPr>
                        <a:t>end</a:t>
                      </a:r>
                      <a:r>
                        <a:rPr kumimoji="0" lang="en-CA" sz="1200" kern="1200" dirty="0" smtClean="0">
                          <a:solidFill>
                            <a:schemeClr val="dk1"/>
                          </a:solidFill>
                          <a:latin typeface="Arial" pitchFamily="34" charset="0"/>
                          <a:ea typeface="+mn-ea"/>
                          <a:cs typeface="Arial" pitchFamily="34" charset="0"/>
                        </a:rPr>
                        <a:t> of each period, and the compounding period and the payment period are the same) (e.g., long-term savings plans, loans) </a:t>
                      </a:r>
                    </a:p>
                    <a:p>
                      <a:r>
                        <a:rPr kumimoji="0" lang="en-CA" sz="1200" kern="1200" dirty="0" smtClean="0">
                          <a:solidFill>
                            <a:schemeClr val="dk1"/>
                          </a:solidFill>
                          <a:latin typeface="Arial" pitchFamily="34" charset="0"/>
                          <a:ea typeface="+mn-ea"/>
                          <a:cs typeface="Arial" pitchFamily="34" charset="0"/>
                        </a:rPr>
                        <a:t>	</a:t>
                      </a:r>
                    </a:p>
                    <a:p>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Compare the amounts at age 65 that would result from making an annual deposit of $1000 starting at age 20, or from making an annual deposit of $3000 starting at age 50, to an RRSP that earns 6% interest per annum, compounded annually. What is the total of the deposits in each situation?</a:t>
                      </a:r>
                    </a:p>
                    <a:p>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problems, using technology (e.g., scientific calculator, spreadsheet, graphing calculator), that involve the amount, the present value, and the regular payment of an ordinary simple annuity (e.g., calculate the total interest paid over the life of a loan, using a spreadsheet, and compare the total interest with the original principal of the loan)</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13" name="TextBox 12"/>
          <p:cNvSpPr txBox="1"/>
          <p:nvPr/>
        </p:nvSpPr>
        <p:spPr>
          <a:xfrm>
            <a:off x="6300192" y="6525344"/>
            <a:ext cx="2232248"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11U/C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58</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188640"/>
            <a:ext cx="6336704" cy="800219"/>
          </a:xfrm>
          <a:prstGeom prst="rect">
            <a:avLst/>
          </a:prstGeom>
          <a:noFill/>
        </p:spPr>
        <p:txBody>
          <a:bodyPr wrap="square" rtlCol="0">
            <a:spAutoFit/>
          </a:bodyPr>
          <a:lstStyle/>
          <a:p>
            <a:pPr algn="ctr"/>
            <a:r>
              <a:rPr lang="en-CA" dirty="0" smtClean="0"/>
              <a:t>Overall Expectations</a:t>
            </a:r>
          </a:p>
          <a:p>
            <a:pPr algn="ctr"/>
            <a:r>
              <a:rPr lang="en-CA" sz="1400" dirty="0" smtClean="0"/>
              <a:t>Grade 11 College Preparation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52737"/>
          <a:ext cx="7992888" cy="3751897"/>
        </p:xfrm>
        <a:graphic>
          <a:graphicData uri="http://schemas.openxmlformats.org/drawingml/2006/table">
            <a:tbl>
              <a:tblPr firstRow="1" bandRow="1">
                <a:tableStyleId>{073A0DAA-6AF3-43AB-8588-CEC1D06C72B9}</a:tableStyleId>
              </a:tblPr>
              <a:tblGrid>
                <a:gridCol w="7992888"/>
              </a:tblGrid>
              <a:tr h="279101">
                <a:tc>
                  <a:txBody>
                    <a:bodyPr/>
                    <a:lstStyle/>
                    <a:p>
                      <a:r>
                        <a:rPr lang="en-CA" sz="1300" baseline="0" dirty="0" smtClean="0">
                          <a:solidFill>
                            <a:schemeClr val="tx1"/>
                          </a:solidFill>
                          <a:latin typeface="Arial" pitchFamily="34" charset="0"/>
                        </a:rPr>
                        <a:t>MBF3C – Foundations for College Mathematics</a:t>
                      </a:r>
                      <a:endParaRPr lang="en-CA" sz="1300" baseline="0" dirty="0">
                        <a:solidFill>
                          <a:schemeClr val="tx1"/>
                        </a:solidFill>
                        <a:latin typeface="Arial" pitchFamily="34" charset="0"/>
                      </a:endParaRPr>
                    </a:p>
                  </a:txBody>
                  <a:tcPr>
                    <a:noFill/>
                  </a:tcPr>
                </a:tc>
              </a:tr>
              <a:tr h="293791">
                <a:tc>
                  <a:txBody>
                    <a:bodyPr/>
                    <a:lstStyle/>
                    <a:p>
                      <a:r>
                        <a:rPr lang="en-CA" sz="1400" b="0" i="0" baseline="0" dirty="0" smtClean="0">
                          <a:solidFill>
                            <a:schemeClr val="tx1"/>
                          </a:solidFill>
                          <a:latin typeface="Arial" pitchFamily="34" charset="0"/>
                          <a:cs typeface="Arial" pitchFamily="34" charset="0"/>
                          <a:hlinkClick r:id="rId4" action="ppaction://hlinksldjump"/>
                        </a:rPr>
                        <a:t>Mathematical Models</a:t>
                      </a:r>
                      <a:endParaRPr lang="en-CA" sz="1400" b="0" i="0" baseline="0" dirty="0">
                        <a:solidFill>
                          <a:schemeClr val="tx1"/>
                        </a:solidFill>
                        <a:latin typeface="Arial" pitchFamily="34" charset="0"/>
                        <a:cs typeface="Arial" pitchFamily="34" charset="0"/>
                      </a:endParaRPr>
                    </a:p>
                  </a:txBody>
                  <a:tcPr>
                    <a:noFill/>
                  </a:tcPr>
                </a:tc>
              </a:tr>
              <a:tr h="440686">
                <a:tc>
                  <a:txBody>
                    <a:bodyPr/>
                    <a:lstStyle/>
                    <a:p>
                      <a:pPr>
                        <a:buFont typeface="Arial" pitchFamily="34" charset="0"/>
                        <a:buChar char="•"/>
                      </a:pPr>
                      <a:r>
                        <a:rPr kumimoji="0" lang="en-CA" sz="1200" kern="1200" baseline="0" dirty="0" smtClean="0">
                          <a:solidFill>
                            <a:schemeClr val="dk1"/>
                          </a:solidFill>
                          <a:latin typeface="Arial" pitchFamily="34" charset="0"/>
                          <a:ea typeface="+mn-ea"/>
                          <a:cs typeface="Arial" pitchFamily="34" charset="0"/>
                        </a:rPr>
                        <a:t> demonstrate an understanding of exponents, and make connections between the numeric, graphical,</a:t>
                      </a:r>
                    </a:p>
                    <a:p>
                      <a:pPr>
                        <a:buFont typeface="Arial" pitchFamily="34" charset="0"/>
                        <a:buNone/>
                      </a:pPr>
                      <a:r>
                        <a:rPr kumimoji="0" lang="en-CA" sz="1200" kern="1200" baseline="0" dirty="0" smtClean="0">
                          <a:solidFill>
                            <a:schemeClr val="dk1"/>
                          </a:solidFill>
                          <a:latin typeface="Arial" pitchFamily="34" charset="0"/>
                          <a:ea typeface="+mn-ea"/>
                          <a:cs typeface="Arial" pitchFamily="34" charset="0"/>
                        </a:rPr>
                        <a:t>and algebraic representations of exponential relations</a:t>
                      </a:r>
                      <a:endParaRPr lang="en-CA" sz="1200" b="1" i="0" baseline="0" dirty="0">
                        <a:solidFill>
                          <a:srgbClr val="7030A0"/>
                        </a:solidFill>
                        <a:latin typeface="Arial" pitchFamily="34" charset="0"/>
                        <a:cs typeface="Arial" pitchFamily="34" charset="0"/>
                      </a:endParaRPr>
                    </a:p>
                  </a:txBody>
                  <a:tcPr>
                    <a:noFill/>
                  </a:tcPr>
                </a:tc>
              </a:tr>
              <a:tr h="440686">
                <a:tc>
                  <a:txBody>
                    <a:bodyPr/>
                    <a:lstStyle/>
                    <a:p>
                      <a:pPr>
                        <a:buFont typeface="Arial" pitchFamily="34" charset="0"/>
                        <a:buChar char="•"/>
                      </a:pPr>
                      <a:r>
                        <a:rPr kumimoji="0" lang="en-CA" sz="1200" kern="1200" baseline="0" dirty="0" smtClean="0">
                          <a:solidFill>
                            <a:schemeClr val="dk1"/>
                          </a:solidFill>
                          <a:latin typeface="Arial" pitchFamily="34" charset="0"/>
                          <a:ea typeface="+mn-ea"/>
                          <a:cs typeface="Arial" pitchFamily="34" charset="0"/>
                        </a:rPr>
                        <a:t> describe and represent exponential relations, and solve problems involving exponential relations</a:t>
                      </a:r>
                    </a:p>
                    <a:p>
                      <a:pPr>
                        <a:buFont typeface="Arial" pitchFamily="34" charset="0"/>
                        <a:buNone/>
                      </a:pPr>
                      <a:r>
                        <a:rPr kumimoji="0" lang="en-CA" sz="1200" kern="1200" baseline="0" dirty="0" smtClean="0">
                          <a:solidFill>
                            <a:schemeClr val="dk1"/>
                          </a:solidFill>
                          <a:latin typeface="Arial" pitchFamily="34" charset="0"/>
                          <a:ea typeface="+mn-ea"/>
                          <a:cs typeface="Arial" pitchFamily="34" charset="0"/>
                        </a:rPr>
                        <a:t>arising from real-world applications</a:t>
                      </a:r>
                      <a:endParaRPr lang="en-CA" sz="1200" b="1" i="0" baseline="0" dirty="0">
                        <a:solidFill>
                          <a:srgbClr val="7030A0"/>
                        </a:solidFill>
                        <a:latin typeface="Arial" pitchFamily="34" charset="0"/>
                        <a:cs typeface="Arial" pitchFamily="34" charset="0"/>
                      </a:endParaRPr>
                    </a:p>
                  </a:txBody>
                  <a:tcPr>
                    <a:noFill/>
                  </a:tcPr>
                </a:tc>
              </a:tr>
              <a:tr h="29379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u="none" baseline="0" dirty="0" smtClean="0">
                          <a:solidFill>
                            <a:schemeClr val="tx1"/>
                          </a:solidFill>
                          <a:uFillTx/>
                          <a:latin typeface="Arial" pitchFamily="34" charset="0"/>
                          <a:cs typeface="Arial" pitchFamily="34" charset="0"/>
                        </a:rPr>
                        <a:t>Personal Finance</a:t>
                      </a:r>
                      <a:endParaRPr lang="en-CA" sz="1400" u="none" baseline="0" dirty="0">
                        <a:solidFill>
                          <a:schemeClr val="tx1"/>
                        </a:solidFill>
                        <a:uFillTx/>
                        <a:latin typeface="Arial" pitchFamily="34" charset="0"/>
                        <a:cs typeface="Arial" pitchFamily="34" charset="0"/>
                      </a:endParaRPr>
                    </a:p>
                  </a:txBody>
                  <a:tcPr>
                    <a:noFill/>
                  </a:tcPr>
                </a:tc>
              </a:tr>
              <a:tr h="1145784">
                <a:tc>
                  <a:txBody>
                    <a:bodyPr/>
                    <a:lstStyle/>
                    <a:p>
                      <a:pPr>
                        <a:buFont typeface="Arial" pitchFamily="34" charset="0"/>
                        <a:buChar char="•"/>
                      </a:pPr>
                      <a:r>
                        <a:rPr kumimoji="0" lang="en-CA" sz="1200" b="0" kern="1200" baseline="0" dirty="0" smtClean="0">
                          <a:solidFill>
                            <a:schemeClr val="dk1"/>
                          </a:solidFill>
                          <a:latin typeface="Arial" pitchFamily="34" charset="0"/>
                          <a:ea typeface="+mn-ea"/>
                          <a:cs typeface="Arial" pitchFamily="34" charset="0"/>
                        </a:rPr>
                        <a:t> </a:t>
                      </a:r>
                      <a:r>
                        <a:rPr kumimoji="0" lang="en-CA" sz="1200" b="0" kern="1200" baseline="0" dirty="0" smtClean="0">
                          <a:solidFill>
                            <a:schemeClr val="dk1"/>
                          </a:solidFill>
                          <a:latin typeface="Arial" pitchFamily="34" charset="0"/>
                          <a:ea typeface="+mn-ea"/>
                          <a:cs typeface="Arial" pitchFamily="34" charset="0"/>
                          <a:hlinkClick r:id="rId5" action="ppaction://hlinksldjump"/>
                        </a:rPr>
                        <a:t>compare simple and compound interest, relate compound interest to exponential growth, and solve</a:t>
                      </a:r>
                    </a:p>
                    <a:p>
                      <a:pPr>
                        <a:buFont typeface="Arial" pitchFamily="34" charset="0"/>
                        <a:buNone/>
                      </a:pPr>
                      <a:r>
                        <a:rPr kumimoji="0" lang="en-CA" sz="1200" b="0" kern="1200" baseline="0" dirty="0" smtClean="0">
                          <a:solidFill>
                            <a:schemeClr val="dk1"/>
                          </a:solidFill>
                          <a:latin typeface="Arial" pitchFamily="34" charset="0"/>
                          <a:ea typeface="+mn-ea"/>
                          <a:cs typeface="Arial" pitchFamily="34" charset="0"/>
                          <a:hlinkClick r:id="rId5" action="ppaction://hlinksldjump"/>
                        </a:rPr>
                        <a:t>problems involving compound interest</a:t>
                      </a:r>
                      <a:endParaRPr kumimoji="0" lang="en-CA" sz="1200" b="0" kern="1200" baseline="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b="0" kern="1200" baseline="0" dirty="0" smtClean="0">
                          <a:solidFill>
                            <a:schemeClr val="dk1"/>
                          </a:solidFill>
                          <a:latin typeface="Arial" pitchFamily="34" charset="0"/>
                          <a:ea typeface="+mn-ea"/>
                          <a:cs typeface="Arial" pitchFamily="34" charset="0"/>
                        </a:rPr>
                        <a:t> </a:t>
                      </a:r>
                      <a:r>
                        <a:rPr kumimoji="0" lang="en-CA" sz="1200" b="0" kern="1200" baseline="0" dirty="0" smtClean="0">
                          <a:solidFill>
                            <a:schemeClr val="dk1"/>
                          </a:solidFill>
                          <a:latin typeface="Arial" pitchFamily="34" charset="0"/>
                          <a:ea typeface="+mn-ea"/>
                          <a:cs typeface="Arial" pitchFamily="34" charset="0"/>
                          <a:hlinkClick r:id="rId6" action="ppaction://hlinksldjump"/>
                        </a:rPr>
                        <a:t>compare services available from financial institutions, and solve problems involving the cost of making</a:t>
                      </a:r>
                    </a:p>
                    <a:p>
                      <a:pPr>
                        <a:buFont typeface="Arial" pitchFamily="34" charset="0"/>
                        <a:buNone/>
                      </a:pPr>
                      <a:r>
                        <a:rPr kumimoji="0" lang="en-CA" sz="1200" b="0" kern="1200" baseline="0" dirty="0" smtClean="0">
                          <a:solidFill>
                            <a:schemeClr val="dk1"/>
                          </a:solidFill>
                          <a:latin typeface="Arial" pitchFamily="34" charset="0"/>
                          <a:ea typeface="+mn-ea"/>
                          <a:cs typeface="Arial" pitchFamily="34" charset="0"/>
                          <a:hlinkClick r:id="rId6" action="ppaction://hlinksldjump"/>
                        </a:rPr>
                        <a:t>purchases on credit</a:t>
                      </a:r>
                      <a:endParaRPr kumimoji="0" lang="en-CA" sz="1200" b="0" kern="1200" baseline="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b="0" kern="1200" baseline="0" dirty="0" smtClean="0">
                          <a:solidFill>
                            <a:schemeClr val="dk1"/>
                          </a:solidFill>
                          <a:latin typeface="Arial" pitchFamily="34" charset="0"/>
                          <a:ea typeface="+mn-ea"/>
                          <a:cs typeface="Arial" pitchFamily="34" charset="0"/>
                        </a:rPr>
                        <a:t> </a:t>
                      </a:r>
                      <a:r>
                        <a:rPr kumimoji="0" lang="en-CA" sz="1200" b="0" kern="1200" baseline="0" dirty="0" smtClean="0">
                          <a:solidFill>
                            <a:schemeClr val="dk1"/>
                          </a:solidFill>
                          <a:latin typeface="Arial" pitchFamily="34" charset="0"/>
                          <a:ea typeface="+mn-ea"/>
                          <a:cs typeface="Arial" pitchFamily="34" charset="0"/>
                          <a:hlinkClick r:id="rId7" action="ppaction://hlinksldjump"/>
                        </a:rPr>
                        <a:t>interpret information about owning and operating a vehicle, and solve problems involving the</a:t>
                      </a:r>
                    </a:p>
                    <a:p>
                      <a:pPr>
                        <a:buFont typeface="Arial" pitchFamily="34" charset="0"/>
                        <a:buNone/>
                      </a:pPr>
                      <a:r>
                        <a:rPr kumimoji="0" lang="en-CA" sz="1200" b="0" kern="1200" baseline="0" dirty="0" smtClean="0">
                          <a:solidFill>
                            <a:schemeClr val="dk1"/>
                          </a:solidFill>
                          <a:latin typeface="Arial" pitchFamily="34" charset="0"/>
                          <a:ea typeface="+mn-ea"/>
                          <a:cs typeface="Arial" pitchFamily="34" charset="0"/>
                          <a:hlinkClick r:id="rId7" action="ppaction://hlinksldjump"/>
                        </a:rPr>
                        <a:t>associated costs</a:t>
                      </a:r>
                      <a:endParaRPr lang="en-CA" sz="1200" b="0" u="dottedHeavy" baseline="0" dirty="0">
                        <a:solidFill>
                          <a:schemeClr val="bg1"/>
                        </a:solidFill>
                        <a:uFillTx/>
                        <a:latin typeface="Arial" pitchFamily="34" charset="0"/>
                        <a:cs typeface="Arial" pitchFamily="34" charset="0"/>
                      </a:endParaRPr>
                    </a:p>
                  </a:txBody>
                  <a:tcPr>
                    <a:noFill/>
                  </a:tcPr>
                </a:tc>
              </a:tr>
              <a:tr h="293791">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CA" sz="1400" u="none" baseline="0" dirty="0" smtClean="0">
                          <a:solidFill>
                            <a:schemeClr val="tx1"/>
                          </a:solidFill>
                          <a:uFillTx/>
                          <a:latin typeface="Arial" pitchFamily="34" charset="0"/>
                          <a:cs typeface="Arial" pitchFamily="34" charset="0"/>
                          <a:hlinkClick r:id="rId8" action="ppaction://hlinksldjump"/>
                        </a:rPr>
                        <a:t>Data Management</a:t>
                      </a:r>
                      <a:endParaRPr lang="en-CA" sz="1300" u="dottedHeavy" baseline="0" dirty="0">
                        <a:solidFill>
                          <a:schemeClr val="bg1"/>
                        </a:solidFill>
                        <a:uFillTx/>
                        <a:latin typeface="Arial" pitchFamily="34" charset="0"/>
                        <a:cs typeface="Arial" pitchFamily="34" charset="0"/>
                      </a:endParaRPr>
                    </a:p>
                  </a:txBody>
                  <a:tcPr>
                    <a:noFill/>
                  </a:tcPr>
                </a:tc>
              </a:tr>
              <a:tr h="444817">
                <a:tc>
                  <a:txBody>
                    <a:bodyPr/>
                    <a:lstStyle/>
                    <a:p>
                      <a:pPr>
                        <a:buFont typeface="Arial" pitchFamily="34" charset="0"/>
                        <a:buChar char="•"/>
                      </a:pPr>
                      <a:r>
                        <a:rPr kumimoji="0" lang="en-CA" sz="1200" kern="1200" baseline="0" dirty="0" smtClean="0">
                          <a:solidFill>
                            <a:schemeClr val="dk1"/>
                          </a:solidFill>
                          <a:latin typeface="Arial" pitchFamily="34" charset="0"/>
                          <a:ea typeface="+mn-ea"/>
                          <a:cs typeface="Arial" pitchFamily="34" charset="0"/>
                        </a:rPr>
                        <a:t> solve problems involving one-variable data by collecting, organizing, analysing, and evaluating data</a:t>
                      </a:r>
                      <a:endParaRPr lang="en-CA" sz="1200" u="dottedHeavy" baseline="0" dirty="0">
                        <a:solidFill>
                          <a:schemeClr val="bg1"/>
                        </a:solidFill>
                        <a:uFillTx/>
                        <a:latin typeface="Arial" pitchFamily="34" charset="0"/>
                        <a:cs typeface="Arial" pitchFamily="34" charset="0"/>
                      </a:endParaRPr>
                    </a:p>
                  </a:txBody>
                  <a:tcPr>
                    <a:noFill/>
                  </a:tcPr>
                </a:tc>
              </a:tr>
            </a:tbl>
          </a:graphicData>
        </a:graphic>
      </p:graphicFrame>
      <p:sp>
        <p:nvSpPr>
          <p:cNvPr id="10" name="Slide Number Placeholder 9"/>
          <p:cNvSpPr>
            <a:spLocks noGrp="1"/>
          </p:cNvSpPr>
          <p:nvPr>
            <p:ph type="sldNum" sz="quarter" idx="12"/>
          </p:nvPr>
        </p:nvSpPr>
        <p:spPr/>
        <p:txBody>
          <a:bodyPr/>
          <a:lstStyle/>
          <a:p>
            <a:fld id="{86DB97E2-CCFF-465E-8C64-E0FA0BF2FEDD}" type="slidenum">
              <a:rPr lang="en-CA" smtClean="0"/>
              <a:pPr/>
              <a:t>59</a:t>
            </a:fld>
            <a:endParaRPr lang="en-CA"/>
          </a:p>
        </p:txBody>
      </p:sp>
      <p:sp>
        <p:nvSpPr>
          <p:cNvPr id="11" name="TextBox 10"/>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9" action="ppaction://hlinksldjump"/>
              </a:rPr>
              <a:t>Return to Main Menu</a:t>
            </a:r>
            <a:endParaRPr lang="en-CA" sz="1000" dirty="0">
              <a:latin typeface="Arial" pitchFamily="34" charset="0"/>
            </a:endParaRPr>
          </a:p>
        </p:txBody>
      </p:sp>
      <p:sp>
        <p:nvSpPr>
          <p:cNvPr id="14" name="TextBox 13"/>
          <p:cNvSpPr txBox="1"/>
          <p:nvPr/>
        </p:nvSpPr>
        <p:spPr>
          <a:xfrm>
            <a:off x="4067944" y="1135777"/>
            <a:ext cx="2736304"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Specific Expectations</a:t>
            </a:r>
            <a:endParaRPr lang="en-CA" sz="1200" dirty="0">
              <a:solidFill>
                <a:srgbClr val="7030A0"/>
              </a:solidFill>
              <a:latin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graphicFrame>
        <p:nvGraphicFramePr>
          <p:cNvPr id="13" name="Table 12"/>
          <p:cNvGraphicFramePr>
            <a:graphicFrameLocks noGrp="1"/>
          </p:cNvGraphicFramePr>
          <p:nvPr/>
        </p:nvGraphicFramePr>
        <p:xfrm>
          <a:off x="539552" y="1412776"/>
          <a:ext cx="8064895" cy="3931920"/>
        </p:xfrm>
        <a:graphic>
          <a:graphicData uri="http://schemas.openxmlformats.org/drawingml/2006/table">
            <a:tbl>
              <a:tblPr firstRow="1" bandRow="1">
                <a:tableStyleId>{073A0DAA-6AF3-43AB-8588-CEC1D06C72B9}</a:tableStyleId>
              </a:tblPr>
              <a:tblGrid>
                <a:gridCol w="2688298"/>
                <a:gridCol w="1344149"/>
                <a:gridCol w="1344150"/>
                <a:gridCol w="2688298"/>
              </a:tblGrid>
              <a:tr h="174536">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i="0" baseline="0" dirty="0" smtClean="0">
                          <a:solidFill>
                            <a:schemeClr val="tx1"/>
                          </a:solidFill>
                          <a:latin typeface="Arial" pitchFamily="34" charset="0"/>
                          <a:cs typeface="Arial" pitchFamily="34" charset="0"/>
                        </a:rPr>
                        <a:t>1. Course Expectations</a:t>
                      </a:r>
                      <a:endParaRPr lang="en-CA" sz="1400" b="1" i="0" baseline="0" dirty="0">
                        <a:solidFill>
                          <a:schemeClr val="tx1"/>
                        </a:solidFill>
                        <a:latin typeface="Arial" pitchFamily="34" charset="0"/>
                        <a:cs typeface="Arial" pitchFamily="34" charset="0"/>
                      </a:endParaRPr>
                    </a:p>
                  </a:txBody>
                  <a:tcPr>
                    <a:noFill/>
                  </a:tcPr>
                </a:tc>
                <a:tc hMerge="1">
                  <a:txBody>
                    <a:bodyPr/>
                    <a:lstStyle/>
                    <a:p>
                      <a:endParaRPr lang="en-CA"/>
                    </a:p>
                  </a:txBody>
                  <a:tcPr/>
                </a:tc>
                <a:tc hMerge="1">
                  <a:txBody>
                    <a:bodyPr/>
                    <a:lstStyle/>
                    <a:p>
                      <a:endParaRPr lang="en-CA"/>
                    </a:p>
                  </a:txBody>
                  <a:tcPr/>
                </a:tc>
                <a:tc hMerge="1">
                  <a:txBody>
                    <a:bodyPr/>
                    <a:lstStyle/>
                    <a:p>
                      <a:endParaRPr lang="en-CA"/>
                    </a:p>
                  </a:txBody>
                  <a:tcPr/>
                </a:tc>
              </a:tr>
              <a:tr h="174536">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b="1" i="0" baseline="0" dirty="0">
                        <a:solidFill>
                          <a:srgbClr val="7030A0"/>
                        </a:solidFill>
                        <a:latin typeface="Arial" pitchFamily="34" charset="0"/>
                        <a:cs typeface="Arial" pitchFamily="34" charset="0"/>
                      </a:endParaRPr>
                    </a:p>
                  </a:txBody>
                  <a:tcPr>
                    <a:noFill/>
                  </a:tcPr>
                </a:tc>
                <a:tc hMerge="1">
                  <a:txBody>
                    <a:bodyPr/>
                    <a:lstStyle/>
                    <a:p>
                      <a:endParaRPr lang="en-CA"/>
                    </a:p>
                  </a:txBody>
                  <a:tcPr/>
                </a:tc>
                <a:tc hMerge="1">
                  <a:txBody>
                    <a:bodyPr/>
                    <a:lstStyle/>
                    <a:p>
                      <a:endParaRPr lang="en-CA"/>
                    </a:p>
                  </a:txBody>
                  <a:tcPr/>
                </a:tc>
                <a:tc hMerge="1">
                  <a:txBody>
                    <a:bodyPr/>
                    <a:lstStyle/>
                    <a:p>
                      <a:endParaRPr lang="en-CA"/>
                    </a:p>
                  </a:txBody>
                  <a:tcPr/>
                </a:tc>
              </a:tr>
              <a:tr h="174536">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b="1" i="0" baseline="0" dirty="0" smtClean="0">
                          <a:solidFill>
                            <a:srgbClr val="FF0000"/>
                          </a:solidFill>
                          <a:latin typeface="Arial" pitchFamily="34" charset="0"/>
                          <a:cs typeface="Arial" pitchFamily="34" charset="0"/>
                        </a:rPr>
                        <a:t>Developed Lessons are in Grade 7/8 and 9 and 10 </a:t>
                      </a:r>
                      <a:endParaRPr lang="en-CA" sz="1200" b="1" i="0" baseline="0" dirty="0">
                        <a:solidFill>
                          <a:srgbClr val="FF0000"/>
                        </a:solidFill>
                        <a:latin typeface="Arial" pitchFamily="34" charset="0"/>
                        <a:cs typeface="Arial" pitchFamily="34" charset="0"/>
                      </a:endParaRPr>
                    </a:p>
                  </a:txBody>
                  <a:tcPr>
                    <a:noFill/>
                  </a:tcPr>
                </a:tc>
                <a:tc hMerge="1">
                  <a:txBody>
                    <a:bodyPr/>
                    <a:lstStyle/>
                    <a:p>
                      <a:endParaRPr lang="en-CA"/>
                    </a:p>
                  </a:txBody>
                  <a:tcPr/>
                </a:tc>
                <a:tc hMerge="1">
                  <a:txBody>
                    <a:bodyPr/>
                    <a:lstStyle/>
                    <a:p>
                      <a:endParaRPr lang="en-CA"/>
                    </a:p>
                  </a:txBody>
                  <a:tcPr/>
                </a:tc>
                <a:tc hMerge="1">
                  <a:txBody>
                    <a:bodyPr/>
                    <a:lstStyle/>
                    <a:p>
                      <a:endParaRPr lang="en-CA"/>
                    </a:p>
                  </a:txBody>
                  <a:tcPr/>
                </a:tc>
              </a:tr>
              <a:tr h="174536">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solidFill>
                            <a:schemeClr val="tx2"/>
                          </a:solidFill>
                          <a:latin typeface="Arial" pitchFamily="34" charset="0"/>
                          <a:cs typeface="Arial" pitchFamily="34" charset="0"/>
                          <a:hlinkClick r:id="rId3" action="ppaction://hlinksldjump"/>
                        </a:rPr>
                        <a:t>Grade 4/5/6</a:t>
                      </a:r>
                      <a:r>
                        <a:rPr lang="en-US" sz="1400" noProof="0" dirty="0" smtClean="0">
                          <a:solidFill>
                            <a:schemeClr val="tx2"/>
                          </a:solidFill>
                          <a:latin typeface="Arial" pitchFamily="34" charset="0"/>
                          <a:cs typeface="Arial" pitchFamily="34" charset="0"/>
                        </a:rPr>
                        <a:t> </a:t>
                      </a:r>
                      <a:r>
                        <a:rPr lang="en-US" sz="1400" noProof="0" dirty="0" smtClean="0">
                          <a:solidFill>
                            <a:srgbClr val="7030A0"/>
                          </a:solidFill>
                          <a:latin typeface="Arial" pitchFamily="34" charset="0"/>
                          <a:cs typeface="Arial" pitchFamily="34" charset="0"/>
                        </a:rPr>
                        <a:t>Home Page</a:t>
                      </a:r>
                      <a:r>
                        <a:rPr lang="en-US" sz="1400" noProof="0" dirty="0" smtClean="0">
                          <a:solidFill>
                            <a:schemeClr val="tx2"/>
                          </a:solidFill>
                          <a:latin typeface="Arial" pitchFamily="34" charset="0"/>
                          <a:cs typeface="Arial" pitchFamily="34" charset="0"/>
                        </a:rPr>
                        <a:t>	</a:t>
                      </a:r>
                      <a:endParaRPr lang="en-CA" sz="1400" b="1" i="0" baseline="0" dirty="0">
                        <a:solidFill>
                          <a:srgbClr val="7030A0"/>
                        </a:solidFill>
                        <a:latin typeface="Arial" pitchFamily="34" charset="0"/>
                        <a:cs typeface="Arial" pitchFamily="34" charset="0"/>
                      </a:endParaRPr>
                    </a:p>
                  </a:txBody>
                  <a:tcPr>
                    <a:noFill/>
                  </a:tcPr>
                </a:tc>
                <a:tc hMerge="1">
                  <a:txBody>
                    <a:bodyPr/>
                    <a:lstStyle/>
                    <a:p>
                      <a:endParaRPr lang="en-CA"/>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solidFill>
                            <a:schemeClr val="tx2"/>
                          </a:solidFill>
                          <a:latin typeface="Arial" pitchFamily="34" charset="0"/>
                          <a:cs typeface="Arial" pitchFamily="34" charset="0"/>
                          <a:hlinkClick r:id="rId4" action="ppaction://hlinksldjump"/>
                        </a:rPr>
                        <a:t>Grade 7/8</a:t>
                      </a:r>
                      <a:r>
                        <a:rPr lang="en-US" sz="1400" noProof="0" dirty="0" smtClean="0">
                          <a:solidFill>
                            <a:schemeClr val="tx2"/>
                          </a:solidFill>
                          <a:latin typeface="Arial" pitchFamily="34" charset="0"/>
                          <a:cs typeface="Arial" pitchFamily="34" charset="0"/>
                        </a:rPr>
                        <a:t> </a:t>
                      </a:r>
                      <a:r>
                        <a:rPr lang="en-US" sz="1400" noProof="0" dirty="0" smtClean="0">
                          <a:solidFill>
                            <a:srgbClr val="7030A0"/>
                          </a:solidFill>
                          <a:latin typeface="Arial" pitchFamily="34" charset="0"/>
                          <a:cs typeface="Arial" pitchFamily="34" charset="0"/>
                        </a:rPr>
                        <a:t>Home Page</a:t>
                      </a:r>
                      <a:endParaRPr lang="en-CA" sz="1400" b="1" i="0" baseline="0" dirty="0">
                        <a:solidFill>
                          <a:srgbClr val="7030A0"/>
                        </a:solidFill>
                        <a:latin typeface="Arial" pitchFamily="34" charset="0"/>
                        <a:cs typeface="Arial" pitchFamily="34" charset="0"/>
                      </a:endParaRPr>
                    </a:p>
                  </a:txBody>
                  <a:tcPr>
                    <a:noFill/>
                  </a:tcPr>
                </a:tc>
                <a:tc hMerge="1">
                  <a:txBody>
                    <a:bodyPr/>
                    <a:lstStyle/>
                    <a:p>
                      <a:endParaRPr lang="en-CA"/>
                    </a:p>
                  </a:txBody>
                  <a:tcPr/>
                </a:tc>
              </a:tr>
              <a:tr h="174536">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i="0" u="none" strike="noStrike" kern="1200" cap="none" spc="0" normalizeH="0" baseline="0" dirty="0" smtClean="0">
                          <a:ln>
                            <a:noFill/>
                          </a:ln>
                          <a:solidFill>
                            <a:schemeClr val="tx2"/>
                          </a:solidFill>
                          <a:effectLst/>
                          <a:uLnTx/>
                          <a:uFillTx/>
                          <a:latin typeface="Arial" pitchFamily="34" charset="0"/>
                          <a:cs typeface="Arial" pitchFamily="34" charset="0"/>
                          <a:hlinkClick r:id="rId5" action="ppaction://hlinksldjump"/>
                        </a:rPr>
                        <a:t>Grade</a:t>
                      </a:r>
                      <a:r>
                        <a:rPr kumimoji="0" lang="en-US" sz="1400" i="0" u="none" strike="noStrike" kern="1200" cap="none" spc="0" normalizeH="0" dirty="0" smtClean="0">
                          <a:ln>
                            <a:noFill/>
                          </a:ln>
                          <a:solidFill>
                            <a:schemeClr val="tx2"/>
                          </a:solidFill>
                          <a:effectLst/>
                          <a:uLnTx/>
                          <a:uFillTx/>
                          <a:latin typeface="Arial" pitchFamily="34" charset="0"/>
                          <a:cs typeface="Arial" pitchFamily="34" charset="0"/>
                          <a:hlinkClick r:id="rId5" action="ppaction://hlinksldjump"/>
                        </a:rPr>
                        <a:t> 9 Applied/Academic</a:t>
                      </a:r>
                      <a:r>
                        <a:rPr kumimoji="0" lang="en-US" sz="1400" i="0" u="none" strike="noStrike" kern="1200" cap="none" spc="0" normalizeH="0" dirty="0" smtClean="0">
                          <a:ln>
                            <a:noFill/>
                          </a:ln>
                          <a:solidFill>
                            <a:schemeClr val="tx2"/>
                          </a:solidFill>
                          <a:effectLst/>
                          <a:uLnTx/>
                          <a:uFillTx/>
                          <a:latin typeface="Arial" pitchFamily="34" charset="0"/>
                          <a:cs typeface="Arial" pitchFamily="34" charset="0"/>
                        </a:rPr>
                        <a:t>	</a:t>
                      </a:r>
                      <a:endParaRPr lang="en-CA" sz="1400" b="1" i="0" baseline="0" dirty="0">
                        <a:solidFill>
                          <a:srgbClr val="7030A0"/>
                        </a:solidFill>
                        <a:latin typeface="Arial" pitchFamily="34" charset="0"/>
                        <a:cs typeface="Arial" pitchFamily="34" charset="0"/>
                      </a:endParaRPr>
                    </a:p>
                  </a:txBody>
                  <a:tcPr>
                    <a:noFill/>
                  </a:tcPr>
                </a:tc>
                <a:tc hMerge="1">
                  <a:txBody>
                    <a:bodyPr/>
                    <a:lstStyle/>
                    <a:p>
                      <a:endParaRPr lang="en-CA"/>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aseline="0" noProof="0" dirty="0" smtClean="0">
                          <a:solidFill>
                            <a:schemeClr val="tx2"/>
                          </a:solidFill>
                          <a:latin typeface="Arial" pitchFamily="34" charset="0"/>
                          <a:cs typeface="Arial" pitchFamily="34" charset="0"/>
                          <a:hlinkClick r:id="rId6" action="ppaction://hlinksldjump"/>
                        </a:rPr>
                        <a:t>Grade</a:t>
                      </a:r>
                      <a:r>
                        <a:rPr lang="en-US" sz="1400" noProof="0" dirty="0" smtClean="0">
                          <a:solidFill>
                            <a:schemeClr val="tx2"/>
                          </a:solidFill>
                          <a:latin typeface="Arial" pitchFamily="34" charset="0"/>
                          <a:cs typeface="Arial" pitchFamily="34" charset="0"/>
                          <a:hlinkClick r:id="rId6" action="ppaction://hlinksldjump"/>
                        </a:rPr>
                        <a:t> 10 Applied/Academic</a:t>
                      </a:r>
                      <a:endParaRPr lang="en-CA" sz="1400" b="1" i="0" baseline="0" dirty="0">
                        <a:solidFill>
                          <a:srgbClr val="7030A0"/>
                        </a:solidFill>
                        <a:latin typeface="Arial" pitchFamily="34" charset="0"/>
                        <a:cs typeface="Arial" pitchFamily="34" charset="0"/>
                      </a:endParaRPr>
                    </a:p>
                  </a:txBody>
                  <a:tcPr>
                    <a:noFill/>
                  </a:tcPr>
                </a:tc>
                <a:tc hMerge="1">
                  <a:txBody>
                    <a:bodyPr/>
                    <a:lstStyle/>
                    <a:p>
                      <a:endParaRPr lang="en-CA"/>
                    </a:p>
                  </a:txBody>
                  <a:tcPr/>
                </a:tc>
              </a:tr>
              <a:tr h="174536">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solidFill>
                            <a:schemeClr val="tx2"/>
                          </a:solidFill>
                          <a:latin typeface="Arial" pitchFamily="34" charset="0"/>
                          <a:cs typeface="Arial" pitchFamily="34" charset="0"/>
                          <a:hlinkClick r:id="rId7" action="ppaction://hlinksldjump"/>
                        </a:rPr>
                        <a:t>Grade 11 University </a:t>
                      </a:r>
                      <a:r>
                        <a:rPr lang="en-US" sz="1400" noProof="0" dirty="0" smtClean="0">
                          <a:solidFill>
                            <a:schemeClr val="tx2"/>
                          </a:solidFill>
                          <a:latin typeface="Arial" pitchFamily="34" charset="0"/>
                          <a:cs typeface="Arial" pitchFamily="34" charset="0"/>
                        </a:rPr>
                        <a:t>	</a:t>
                      </a:r>
                      <a:endParaRPr lang="en-CA" sz="1400" b="1" i="0" baseline="0" dirty="0">
                        <a:solidFill>
                          <a:srgbClr val="7030A0"/>
                        </a:solidFill>
                        <a:latin typeface="Arial" pitchFamily="34" charset="0"/>
                        <a:cs typeface="Arial" pitchFamily="34" charset="0"/>
                      </a:endParaRPr>
                    </a:p>
                  </a:txBody>
                  <a:tcPr>
                    <a:noFill/>
                  </a:tcPr>
                </a:tc>
                <a:tc hMerge="1">
                  <a:txBody>
                    <a:bodyPr/>
                    <a:lstStyle/>
                    <a:p>
                      <a:endParaRPr lang="en-CA"/>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solidFill>
                            <a:schemeClr val="tx2"/>
                          </a:solidFill>
                          <a:latin typeface="Arial" pitchFamily="34" charset="0"/>
                          <a:cs typeface="Arial" pitchFamily="34" charset="0"/>
                          <a:hlinkClick r:id="rId8" action="ppaction://hlinksldjump"/>
                        </a:rPr>
                        <a:t>Grade 11 University/</a:t>
                      </a:r>
                      <a:r>
                        <a:rPr lang="en-US" sz="1400" noProof="0" dirty="0" err="1" smtClean="0">
                          <a:solidFill>
                            <a:schemeClr val="tx2"/>
                          </a:solidFill>
                          <a:latin typeface="Arial" pitchFamily="34" charset="0"/>
                          <a:cs typeface="Arial" pitchFamily="34" charset="0"/>
                          <a:hlinkClick r:id="rId8" action="ppaction://hlinksldjump"/>
                        </a:rPr>
                        <a:t>Colleg</a:t>
                      </a:r>
                      <a:r>
                        <a:rPr lang="en-US" sz="1400" dirty="0" smtClean="0">
                          <a:solidFill>
                            <a:schemeClr val="tx2"/>
                          </a:solidFill>
                          <a:latin typeface="Arial" pitchFamily="34" charset="0"/>
                          <a:cs typeface="Arial" pitchFamily="34" charset="0"/>
                          <a:hlinkClick r:id="rId8" action="ppaction://hlinksldjump"/>
                        </a:rPr>
                        <a:t>e</a:t>
                      </a:r>
                      <a:endParaRPr lang="en-CA" sz="1400" b="1" i="0" baseline="0" dirty="0">
                        <a:solidFill>
                          <a:srgbClr val="7030A0"/>
                        </a:solidFill>
                        <a:latin typeface="Arial" pitchFamily="34" charset="0"/>
                        <a:cs typeface="Arial" pitchFamily="34" charset="0"/>
                      </a:endParaRPr>
                    </a:p>
                  </a:txBody>
                  <a:tcPr>
                    <a:noFill/>
                  </a:tcPr>
                </a:tc>
                <a:tc hMerge="1">
                  <a:txBody>
                    <a:bodyPr/>
                    <a:lstStyle/>
                    <a:p>
                      <a:endParaRPr lang="en-CA"/>
                    </a:p>
                  </a:txBody>
                  <a:tcPr/>
                </a:tc>
              </a:tr>
              <a:tr h="174536">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solidFill>
                            <a:schemeClr val="tx2"/>
                          </a:solidFill>
                          <a:latin typeface="Arial" pitchFamily="34" charset="0"/>
                          <a:cs typeface="Arial" pitchFamily="34" charset="0"/>
                          <a:hlinkClick r:id="rId9" action="ppaction://hlinksldjump"/>
                        </a:rPr>
                        <a:t>Grade 11 College</a:t>
                      </a:r>
                      <a:endParaRPr lang="en-CA" sz="1400" b="1" i="0" baseline="0" dirty="0">
                        <a:solidFill>
                          <a:srgbClr val="7030A0"/>
                        </a:solidFill>
                        <a:latin typeface="Arial" pitchFamily="34" charset="0"/>
                        <a:cs typeface="Arial" pitchFamily="34" charset="0"/>
                      </a:endParaRPr>
                    </a:p>
                  </a:txBody>
                  <a:tcPr>
                    <a:noFill/>
                  </a:tcPr>
                </a:tc>
                <a:tc hMerge="1">
                  <a:txBody>
                    <a:bodyPr/>
                    <a:lstStyle/>
                    <a:p>
                      <a:endParaRPr lang="en-CA"/>
                    </a:p>
                  </a:txBody>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2"/>
                          </a:solidFill>
                          <a:latin typeface="Arial" pitchFamily="34" charset="0"/>
                          <a:cs typeface="Arial" pitchFamily="34" charset="0"/>
                          <a:hlinkClick r:id="rId10" action="ppaction://hlinksldjump"/>
                        </a:rPr>
                        <a:t>Grade 11 Workplace</a:t>
                      </a:r>
                      <a:endParaRPr lang="en-CA" sz="1400" b="1" i="0" baseline="0" dirty="0">
                        <a:solidFill>
                          <a:srgbClr val="7030A0"/>
                        </a:solidFill>
                        <a:latin typeface="Arial" pitchFamily="34" charset="0"/>
                        <a:cs typeface="Arial" pitchFamily="34" charset="0"/>
                      </a:endParaRPr>
                    </a:p>
                  </a:txBody>
                  <a:tcPr>
                    <a:noFill/>
                  </a:tcPr>
                </a:tc>
                <a:tc hMerge="1">
                  <a:txBody>
                    <a:bodyPr/>
                    <a:lstStyle/>
                    <a:p>
                      <a:endParaRPr lang="en-CA"/>
                    </a:p>
                  </a:txBody>
                  <a:tcPr/>
                </a:tc>
              </a:tr>
              <a:tr h="174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aseline="0" noProof="0" dirty="0" smtClean="0">
                          <a:solidFill>
                            <a:schemeClr val="tx2"/>
                          </a:solidFill>
                          <a:latin typeface="Arial" pitchFamily="34" charset="0"/>
                          <a:cs typeface="Arial" pitchFamily="34" charset="0"/>
                          <a:hlinkClick r:id="rId11" action="ppaction://hlinksldjump"/>
                        </a:rPr>
                        <a:t>Grade</a:t>
                      </a:r>
                      <a:r>
                        <a:rPr lang="en-US" sz="1400" noProof="0" dirty="0" smtClean="0">
                          <a:solidFill>
                            <a:schemeClr val="tx2"/>
                          </a:solidFill>
                          <a:latin typeface="Arial" pitchFamily="34" charset="0"/>
                          <a:cs typeface="Arial" pitchFamily="34" charset="0"/>
                          <a:hlinkClick r:id="rId11" action="ppaction://hlinksldjump"/>
                        </a:rPr>
                        <a:t> 12 – AF</a:t>
                      </a:r>
                      <a:endParaRPr lang="en-CA" sz="1400" b="1" i="0" baseline="0" dirty="0">
                        <a:solidFill>
                          <a:srgbClr val="7030A0"/>
                        </a:solidFill>
                        <a:latin typeface="Arial" pitchFamily="34" charset="0"/>
                        <a:cs typeface="Arial" pitchFamily="34" charset="0"/>
                      </a:endParaRPr>
                    </a:p>
                  </a:txBody>
                  <a:tcPr>
                    <a:no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solidFill>
                            <a:schemeClr val="tx2"/>
                          </a:solidFill>
                          <a:latin typeface="Arial" pitchFamily="34" charset="0"/>
                          <a:cs typeface="Arial" pitchFamily="34" charset="0"/>
                          <a:hlinkClick r:id="rId12" action="ppaction://hlinksldjump"/>
                        </a:rPr>
                        <a:t>Grade 12 C&amp;V</a:t>
                      </a:r>
                      <a:endParaRPr lang="en-CA" sz="1400" b="1" i="0" baseline="0" dirty="0">
                        <a:solidFill>
                          <a:srgbClr val="7030A0"/>
                        </a:solidFill>
                        <a:latin typeface="Arial" pitchFamily="34" charset="0"/>
                        <a:cs typeface="Arial" pitchFamily="34" charset="0"/>
                      </a:endParaRPr>
                    </a:p>
                  </a:txBody>
                  <a:tcPr>
                    <a:no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b="1" i="0" baseline="0" dirty="0">
                        <a:solidFill>
                          <a:srgbClr val="7030A0"/>
                        </a:solidFill>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noProof="0" dirty="0" smtClean="0">
                          <a:solidFill>
                            <a:schemeClr val="tx2"/>
                          </a:solidFill>
                          <a:latin typeface="Arial" pitchFamily="34" charset="0"/>
                          <a:cs typeface="Arial" pitchFamily="34" charset="0"/>
                          <a:hlinkClick r:id="rId13" action="ppaction://hlinksldjump"/>
                        </a:rPr>
                        <a:t>Grade 12 DM</a:t>
                      </a:r>
                      <a:endParaRPr lang="en-CA" sz="1400" b="1" i="0" baseline="0" dirty="0">
                        <a:solidFill>
                          <a:srgbClr val="7030A0"/>
                        </a:solidFill>
                        <a:latin typeface="Arial" pitchFamily="34" charset="0"/>
                        <a:cs typeface="Arial" pitchFamily="34" charset="0"/>
                      </a:endParaRPr>
                    </a:p>
                  </a:txBody>
                  <a:tcPr>
                    <a:noFill/>
                  </a:tcPr>
                </a:tc>
              </a:tr>
              <a:tr h="174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2"/>
                          </a:solidFill>
                          <a:latin typeface="Arial" pitchFamily="34" charset="0"/>
                          <a:cs typeface="Arial" pitchFamily="34" charset="0"/>
                          <a:hlinkClick r:id="rId14" action="ppaction://hlinksldjump"/>
                        </a:rPr>
                        <a:t>Grade 12 College Tech</a:t>
                      </a:r>
                      <a:endParaRPr lang="en-CA" sz="1400" b="1" i="0" baseline="0" dirty="0">
                        <a:solidFill>
                          <a:srgbClr val="7030A0"/>
                        </a:solidFill>
                        <a:latin typeface="Arial" pitchFamily="34" charset="0"/>
                        <a:cs typeface="Arial" pitchFamily="34" charset="0"/>
                      </a:endParaRPr>
                    </a:p>
                  </a:txBody>
                  <a:tcPr>
                    <a:noFill/>
                  </a:tcPr>
                </a:tc>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tx2"/>
                          </a:solidFill>
                          <a:latin typeface="Arial" pitchFamily="34" charset="0"/>
                          <a:cs typeface="Arial" pitchFamily="34" charset="0"/>
                          <a:hlinkClick r:id="rId15" action="ppaction://hlinksldjump"/>
                        </a:rPr>
                        <a:t>Grade 12 College</a:t>
                      </a:r>
                      <a:endParaRPr lang="en-CA" sz="1400" b="1" i="0" baseline="0" dirty="0">
                        <a:solidFill>
                          <a:srgbClr val="7030A0"/>
                        </a:solidFill>
                        <a:latin typeface="Arial" pitchFamily="34" charset="0"/>
                        <a:cs typeface="Arial" pitchFamily="34" charset="0"/>
                      </a:endParaRPr>
                    </a:p>
                  </a:txBody>
                  <a:tcPr>
                    <a:noFill/>
                  </a:tcPr>
                </a:tc>
                <a:tc hMerge="1">
                  <a:txBody>
                    <a:bodyPr/>
                    <a:lstStyle/>
                    <a:p>
                      <a:endParaRPr lang="en-CA"/>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i="0" u="none" strike="noStrike" kern="1200" cap="none" spc="0" normalizeH="0" baseline="0" noProof="0" dirty="0" smtClean="0">
                          <a:ln>
                            <a:noFill/>
                          </a:ln>
                          <a:solidFill>
                            <a:schemeClr val="tx2"/>
                          </a:solidFill>
                          <a:effectLst/>
                          <a:uLnTx/>
                          <a:uFillTx/>
                          <a:latin typeface="Arial" pitchFamily="34" charset="0"/>
                          <a:cs typeface="Arial" pitchFamily="34" charset="0"/>
                          <a:hlinkClick r:id="rId16" action="ppaction://hlinksldjump"/>
                        </a:rPr>
                        <a:t>Grade</a:t>
                      </a:r>
                      <a:r>
                        <a:rPr kumimoji="0" lang="en-US" sz="1400" i="0" u="none" strike="noStrike" kern="1200" cap="none" spc="0" normalizeH="0" noProof="0" dirty="0" smtClean="0">
                          <a:ln>
                            <a:noFill/>
                          </a:ln>
                          <a:solidFill>
                            <a:schemeClr val="tx2"/>
                          </a:solidFill>
                          <a:effectLst/>
                          <a:uLnTx/>
                          <a:uFillTx/>
                          <a:latin typeface="Arial" pitchFamily="34" charset="0"/>
                          <a:cs typeface="Arial" pitchFamily="34" charset="0"/>
                          <a:hlinkClick r:id="rId16" action="ppaction://hlinksldjump"/>
                        </a:rPr>
                        <a:t> 12 Workplace</a:t>
                      </a:r>
                      <a:endParaRPr lang="en-CA" sz="1400" b="1" i="0" baseline="0" dirty="0">
                        <a:solidFill>
                          <a:srgbClr val="7030A0"/>
                        </a:solidFill>
                        <a:latin typeface="Arial" pitchFamily="34" charset="0"/>
                        <a:cs typeface="Arial" pitchFamily="34" charset="0"/>
                      </a:endParaRPr>
                    </a:p>
                  </a:txBody>
                  <a:tcPr>
                    <a:noFill/>
                  </a:tcPr>
                </a:tc>
              </a:tr>
              <a:tr h="174536">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b="1" i="0" baseline="0" dirty="0">
                        <a:solidFill>
                          <a:srgbClr val="7030A0"/>
                        </a:solidFill>
                        <a:latin typeface="Arial" pitchFamily="34" charset="0"/>
                        <a:cs typeface="Arial" pitchFamily="34" charset="0"/>
                      </a:endParaRPr>
                    </a:p>
                  </a:txBody>
                  <a:tcPr>
                    <a:no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b="1" i="0" baseline="0" dirty="0">
                        <a:solidFill>
                          <a:srgbClr val="7030A0"/>
                        </a:solidFill>
                        <a:latin typeface="Arial" pitchFamily="34" charset="0"/>
                        <a:cs typeface="Arial" pitchFamily="34" charset="0"/>
                      </a:endParaRPr>
                    </a:p>
                  </a:txBody>
                  <a:tcPr>
                    <a:noFill/>
                  </a:tcPr>
                </a:tc>
                <a:tc hMerge="1">
                  <a:txBody>
                    <a:bodyPr/>
                    <a:lstStyle/>
                    <a:p>
                      <a:endParaRPr lang="en-CA"/>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b="1" i="0" baseline="0" dirty="0">
                        <a:solidFill>
                          <a:srgbClr val="7030A0"/>
                        </a:solidFill>
                        <a:latin typeface="Arial" pitchFamily="34" charset="0"/>
                        <a:cs typeface="Arial" pitchFamily="34" charset="0"/>
                      </a:endParaRPr>
                    </a:p>
                  </a:txBody>
                  <a:tcPr>
                    <a:noFill/>
                  </a:tcPr>
                </a:tc>
              </a:tr>
              <a:tr h="174536">
                <a:tc gridSpan="4">
                  <a:txBody>
                    <a:bodyPr/>
                    <a:lstStyle/>
                    <a:p>
                      <a:pPr marL="342900" marR="0" lvl="0" indent="-342900" algn="l" defTabSz="914400" rtl="0" eaLnBrk="1" fontAlgn="auto" latinLnBrk="0" hangingPunct="1">
                        <a:lnSpc>
                          <a:spcPct val="100000"/>
                        </a:lnSpc>
                        <a:spcBef>
                          <a:spcPts val="0"/>
                        </a:spcBef>
                        <a:spcAft>
                          <a:spcPts val="0"/>
                        </a:spcAft>
                        <a:buClrTx/>
                        <a:buSzTx/>
                        <a:buFontTx/>
                        <a:buNone/>
                        <a:tabLst/>
                        <a:defRPr/>
                      </a:pPr>
                      <a:r>
                        <a:rPr lang="en-CA" sz="1400" b="1" i="0" baseline="0" dirty="0" smtClean="0">
                          <a:solidFill>
                            <a:schemeClr val="tx1"/>
                          </a:solidFill>
                          <a:latin typeface="Arial" pitchFamily="34" charset="0"/>
                          <a:cs typeface="Arial" pitchFamily="34" charset="0"/>
                          <a:hlinkClick r:id="rId17" action="ppaction://hlinksldjump"/>
                        </a:rPr>
                        <a:t>2.  Link to Grade 7 &amp; 8 Lesson and Grade 9 &amp; 10 Lessons</a:t>
                      </a:r>
                      <a:endParaRPr lang="en-CA" sz="1400" b="1" i="0" baseline="0" dirty="0">
                        <a:solidFill>
                          <a:schemeClr val="tx1"/>
                        </a:solidFill>
                        <a:latin typeface="Arial" pitchFamily="34" charset="0"/>
                        <a:cs typeface="Arial" pitchFamily="34" charset="0"/>
                      </a:endParaRPr>
                    </a:p>
                  </a:txBody>
                  <a:tcPr>
                    <a:noFill/>
                  </a:tcPr>
                </a:tc>
                <a:tc hMerge="1">
                  <a:txBody>
                    <a:bodyPr/>
                    <a:lstStyle/>
                    <a:p>
                      <a:endParaRPr lang="en-CA"/>
                    </a:p>
                  </a:txBody>
                  <a:tcPr/>
                </a:tc>
                <a:tc hMerge="1">
                  <a:txBody>
                    <a:bodyPr/>
                    <a:lstStyle/>
                    <a:p>
                      <a:endParaRPr lang="en-CA"/>
                    </a:p>
                  </a:txBody>
                  <a:tcPr/>
                </a:tc>
                <a:tc hMerge="1">
                  <a:txBody>
                    <a:bodyPr/>
                    <a:lstStyle/>
                    <a:p>
                      <a:endParaRPr lang="en-CA"/>
                    </a:p>
                  </a:txBody>
                  <a:tcPr/>
                </a:tc>
              </a:tr>
              <a:tr h="174536">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b="1" i="0" baseline="0" dirty="0">
                        <a:solidFill>
                          <a:srgbClr val="7030A0"/>
                        </a:solidFill>
                        <a:latin typeface="Arial" pitchFamily="34" charset="0"/>
                        <a:cs typeface="Arial" pitchFamily="34" charset="0"/>
                      </a:endParaRPr>
                    </a:p>
                  </a:txBody>
                  <a:tcPr>
                    <a:noFill/>
                  </a:tcPr>
                </a:tc>
                <a:tc hMerge="1">
                  <a:txBody>
                    <a:bodyPr/>
                    <a:lstStyle/>
                    <a:p>
                      <a:endParaRPr lang="en-CA"/>
                    </a:p>
                  </a:txBody>
                  <a:tcPr/>
                </a:tc>
                <a:tc hMerge="1">
                  <a:txBody>
                    <a:bodyPr/>
                    <a:lstStyle/>
                    <a:p>
                      <a:endParaRPr lang="en-CA"/>
                    </a:p>
                  </a:txBody>
                  <a:tcPr/>
                </a:tc>
                <a:tc hMerge="1">
                  <a:txBody>
                    <a:bodyPr/>
                    <a:lstStyle/>
                    <a:p>
                      <a:endParaRPr lang="en-CA"/>
                    </a:p>
                  </a:txBody>
                  <a:tcPr/>
                </a:tc>
              </a:tr>
              <a:tr h="174536">
                <a:tc grid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tx1"/>
                          </a:solidFill>
                          <a:latin typeface="Arial" pitchFamily="34" charset="0"/>
                          <a:cs typeface="Arial" pitchFamily="34" charset="0"/>
                          <a:hlinkClick r:id="rId18" action="ppaction://hlinksldjump"/>
                        </a:rPr>
                        <a:t>3. Differentiated</a:t>
                      </a:r>
                      <a:r>
                        <a:rPr lang="en-US" sz="1400" b="1" baseline="0" dirty="0" smtClean="0">
                          <a:solidFill>
                            <a:schemeClr val="tx1"/>
                          </a:solidFill>
                          <a:latin typeface="Arial" pitchFamily="34" charset="0"/>
                          <a:cs typeface="Arial" pitchFamily="34" charset="0"/>
                          <a:hlinkClick r:id="rId18" action="ppaction://hlinksldjump"/>
                        </a:rPr>
                        <a:t> </a:t>
                      </a:r>
                      <a:r>
                        <a:rPr lang="en-US" sz="1400" b="1" dirty="0" smtClean="0">
                          <a:solidFill>
                            <a:schemeClr val="tx1"/>
                          </a:solidFill>
                          <a:latin typeface="Arial" pitchFamily="34" charset="0"/>
                          <a:cs typeface="Arial" pitchFamily="34" charset="0"/>
                          <a:hlinkClick r:id="rId18" action="ppaction://hlinksldjump"/>
                        </a:rPr>
                        <a:t>Instruction /Technology/Assessment for/as/of Learning (Growing Success)</a:t>
                      </a:r>
                      <a:endParaRPr lang="en-CA" sz="1400" b="1" i="0" baseline="0" dirty="0">
                        <a:solidFill>
                          <a:schemeClr val="tx1"/>
                        </a:solidFill>
                        <a:latin typeface="Arial" pitchFamily="34" charset="0"/>
                        <a:cs typeface="Arial" pitchFamily="34" charset="0"/>
                      </a:endParaRPr>
                    </a:p>
                  </a:txBody>
                  <a:tcPr>
                    <a:noFill/>
                  </a:tcPr>
                </a:tc>
                <a:tc hMerge="1">
                  <a:txBody>
                    <a:bodyPr/>
                    <a:lstStyle/>
                    <a:p>
                      <a:endParaRPr lang="en-CA"/>
                    </a:p>
                  </a:txBody>
                  <a:tcPr/>
                </a:tc>
                <a:tc hMerge="1">
                  <a:txBody>
                    <a:bodyPr/>
                    <a:lstStyle/>
                    <a:p>
                      <a:endParaRPr lang="en-CA"/>
                    </a:p>
                  </a:txBody>
                  <a:tcPr/>
                </a:tc>
                <a:tc hMerge="1">
                  <a:txBody>
                    <a:bodyPr/>
                    <a:lstStyle/>
                    <a:p>
                      <a:endParaRPr lang="en-CA"/>
                    </a:p>
                  </a:txBody>
                  <a:tcPr/>
                </a:tc>
              </a:tr>
            </a:tbl>
          </a:graphicData>
        </a:graphic>
      </p:graphicFrame>
      <p:pic>
        <p:nvPicPr>
          <p:cNvPr id="1026" name="Picture 2"/>
          <p:cNvPicPr>
            <a:picLocks noChangeAspect="1" noChangeArrowheads="1"/>
          </p:cNvPicPr>
          <p:nvPr/>
        </p:nvPicPr>
        <p:blipFill>
          <a:blip r:embed="rId19" cstate="print"/>
          <a:srcRect/>
          <a:stretch>
            <a:fillRect/>
          </a:stretch>
        </p:blipFill>
        <p:spPr bwMode="auto">
          <a:xfrm>
            <a:off x="539552" y="260648"/>
            <a:ext cx="1656184" cy="1111533"/>
          </a:xfrm>
          <a:prstGeom prst="rect">
            <a:avLst/>
          </a:prstGeom>
          <a:noFill/>
          <a:ln w="9525">
            <a:noFill/>
            <a:miter lim="800000"/>
            <a:headEnd/>
            <a:tailEnd/>
          </a:ln>
          <a:effectLst/>
        </p:spPr>
      </p:pic>
      <p:pic>
        <p:nvPicPr>
          <p:cNvPr id="8" name="Picture 5" descr="OAME-logo-e1303918460546.jpg"/>
          <p:cNvPicPr>
            <a:picLocks noChangeAspect="1"/>
          </p:cNvPicPr>
          <p:nvPr/>
        </p:nvPicPr>
        <p:blipFill>
          <a:blip r:embed="rId20" cstate="print"/>
          <a:srcRect/>
          <a:stretch>
            <a:fillRect/>
          </a:stretch>
        </p:blipFill>
        <p:spPr bwMode="auto">
          <a:xfrm>
            <a:off x="7164388" y="260350"/>
            <a:ext cx="1238250" cy="1096963"/>
          </a:xfrm>
          <a:prstGeom prst="rect">
            <a:avLst/>
          </a:prstGeom>
          <a:noFill/>
          <a:ln w="9525">
            <a:noFill/>
            <a:miter lim="800000"/>
            <a:headEnd/>
            <a:tailEnd/>
          </a:ln>
        </p:spPr>
      </p:pic>
      <p:sp>
        <p:nvSpPr>
          <p:cNvPr id="10" name="TextBox 9"/>
          <p:cNvSpPr txBox="1"/>
          <p:nvPr/>
        </p:nvSpPr>
        <p:spPr>
          <a:xfrm>
            <a:off x="2195736" y="548680"/>
            <a:ext cx="4968552" cy="646331"/>
          </a:xfrm>
          <a:prstGeom prst="rect">
            <a:avLst/>
          </a:prstGeom>
          <a:noFill/>
        </p:spPr>
        <p:txBody>
          <a:bodyPr wrap="square" rtlCol="0">
            <a:spAutoFit/>
          </a:bodyPr>
          <a:lstStyle/>
          <a:p>
            <a:pPr algn="ctr"/>
            <a:r>
              <a:rPr lang="en-CA" dirty="0" smtClean="0"/>
              <a:t>Presentation Overview</a:t>
            </a:r>
          </a:p>
          <a:p>
            <a:pPr algn="ctr"/>
            <a:r>
              <a:rPr lang="en-CA" dirty="0" smtClean="0"/>
              <a:t>Main Menu </a:t>
            </a:r>
          </a:p>
        </p:txBody>
      </p:sp>
      <p:sp>
        <p:nvSpPr>
          <p:cNvPr id="11" name="TextBox 10"/>
          <p:cNvSpPr txBox="1"/>
          <p:nvPr/>
        </p:nvSpPr>
        <p:spPr>
          <a:xfrm>
            <a:off x="539552" y="1700808"/>
            <a:ext cx="3024336" cy="276999"/>
          </a:xfrm>
          <a:prstGeom prst="rect">
            <a:avLst/>
          </a:prstGeom>
          <a:noFill/>
        </p:spPr>
        <p:txBody>
          <a:bodyPr wrap="square" rtlCol="0">
            <a:spAutoFit/>
          </a:bodyPr>
          <a:lstStyle/>
          <a:p>
            <a:r>
              <a:rPr lang="en-CA" sz="1200" dirty="0" smtClean="0">
                <a:latin typeface="Arial" pitchFamily="34" charset="0"/>
              </a:rPr>
              <a:t>Click link to go to specific grade or course</a:t>
            </a:r>
            <a:endParaRPr lang="en-CA" sz="1200" dirty="0">
              <a:latin typeface="Arial" pitchFamily="34" charset="0"/>
            </a:endParaRPr>
          </a:p>
        </p:txBody>
      </p:sp>
      <p:sp>
        <p:nvSpPr>
          <p:cNvPr id="7" name="Slide Number Placeholder 6"/>
          <p:cNvSpPr>
            <a:spLocks noGrp="1"/>
          </p:cNvSpPr>
          <p:nvPr>
            <p:ph type="sldNum" sz="quarter" idx="12"/>
          </p:nvPr>
        </p:nvSpPr>
        <p:spPr/>
        <p:txBody>
          <a:bodyPr/>
          <a:lstStyle/>
          <a:p>
            <a:fld id="{86DB97E2-CCFF-465E-8C64-E0FA0BF2FEDD}" type="slidenum">
              <a:rPr lang="en-CA" smtClean="0"/>
              <a:pPr/>
              <a:t>6</a:t>
            </a:fld>
            <a:endParaRPr lang="en-CA"/>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800219"/>
          </a:xfrm>
          <a:prstGeom prst="rect">
            <a:avLst/>
          </a:prstGeom>
          <a:noFill/>
        </p:spPr>
        <p:txBody>
          <a:bodyPr wrap="square" rtlCol="0">
            <a:spAutoFit/>
          </a:bodyPr>
          <a:lstStyle/>
          <a:p>
            <a:pPr algn="ctr"/>
            <a:r>
              <a:rPr lang="en-CA" dirty="0" smtClean="0"/>
              <a:t>Mathematical Models – Specific Expectations</a:t>
            </a:r>
          </a:p>
          <a:p>
            <a:pPr algn="ctr"/>
            <a:r>
              <a:rPr lang="en-CA" sz="1400" dirty="0" smtClean="0"/>
              <a:t>Grade 11 College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3536463"/>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11 College </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Connecting Graphs and Equations of Exponential Relations</a:t>
                      </a:r>
                      <a:endParaRPr kumimoji="0" lang="en-CA" sz="1200" kern="1200" dirty="0">
                        <a:solidFill>
                          <a:schemeClr val="dk1"/>
                        </a:solidFill>
                        <a:latin typeface="Arial" pitchFamily="34" charset="0"/>
                        <a:ea typeface="+mn-ea"/>
                        <a:cs typeface="Arial" pitchFamily="34" charset="0"/>
                      </a:endParaRPr>
                    </a:p>
                  </a:txBody>
                  <a:tcPr>
                    <a:noFill/>
                  </a:tcPr>
                </a:tc>
              </a:tr>
              <a:tr h="509376">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determine, through investigation using a variety of tools and strategies (e.g., graphing with technology; looking for patterns in tables of values), and describe the meaning of negative exponents and of zero as an exponent</a:t>
                      </a:r>
                    </a:p>
                    <a:p>
                      <a:pPr>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distinguish exponential relations from linear and quadratic relations by making comparisons in a variety of ways (e.g., comparing rates of change using finite differences in tables of values; inspecting graphs; comparing equations), within the same context when possible (e.g., simple interest and compound interest; …) </a:t>
                      </a:r>
                      <a:endParaRPr kumimoji="0" lang="en-CA" sz="1200" kern="1200" dirty="0">
                        <a:solidFill>
                          <a:schemeClr val="dk1"/>
                        </a:solidFill>
                        <a:latin typeface="Arial" pitchFamily="34" charset="0"/>
                        <a:ea typeface="+mn-ea"/>
                        <a:cs typeface="Arial" pitchFamily="34" charset="0"/>
                      </a:endParaRPr>
                    </a:p>
                  </a:txBody>
                  <a:tcPr>
                    <a:noFill/>
                  </a:tcPr>
                </a:tc>
              </a:tr>
              <a:tr h="305583">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CA" sz="1200" b="1" kern="1200" dirty="0" smtClean="0">
                          <a:solidFill>
                            <a:schemeClr val="dk1"/>
                          </a:solidFill>
                          <a:latin typeface="Arial" pitchFamily="34" charset="0"/>
                          <a:ea typeface="+mn-ea"/>
                          <a:cs typeface="Arial" pitchFamily="34" charset="0"/>
                        </a:rPr>
                        <a:t>Solving Problems Involving Exponential Relations</a:t>
                      </a:r>
                      <a:endParaRPr kumimoji="0" lang="en-CA" sz="1200" kern="1200" dirty="0">
                        <a:solidFill>
                          <a:schemeClr val="dk1"/>
                        </a:solidFill>
                        <a:latin typeface="Arial" pitchFamily="34" charset="0"/>
                        <a:ea typeface="+mn-ea"/>
                        <a:cs typeface="Arial" pitchFamily="34" charset="0"/>
                      </a:endParaRPr>
                    </a:p>
                  </a:txBody>
                  <a:tcPr>
                    <a:noFill/>
                  </a:tcPr>
                </a:tc>
              </a:tr>
              <a:tr h="509376">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pose problems involving exponential relations arising from a variety of real-world applications (e.g., … compound interest), and solve these and other such problems by using a given graph or a graph generated with technology from a given table of values or a given equation</a:t>
                      </a:r>
                    </a:p>
                    <a:p>
                      <a:pPr>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problems using given equations of exponential relations arising from a variety of real-world applications (e.g., … compound interest) by substituting values for the exponent into the equations </a:t>
                      </a:r>
                    </a:p>
                    <a:p>
                      <a:r>
                        <a:rPr kumimoji="0" lang="en-CA" sz="1800" kern="1200" dirty="0" smtClean="0">
                          <a:solidFill>
                            <a:schemeClr val="dk1"/>
                          </a:solidFill>
                          <a:latin typeface="+mn-lt"/>
                          <a:ea typeface="+mn-ea"/>
                          <a:cs typeface="+mn-cs"/>
                        </a:rPr>
                        <a:t>	</a:t>
                      </a:r>
                      <a:endParaRPr kumimoji="0" lang="en-CA" sz="1800" kern="1200" dirty="0">
                        <a:solidFill>
                          <a:schemeClr val="dk1"/>
                        </a:solidFill>
                        <a:latin typeface="+mn-lt"/>
                        <a:ea typeface="+mn-ea"/>
                        <a:cs typeface="+mn-cs"/>
                      </a:endParaRPr>
                    </a:p>
                  </a:txBody>
                  <a:tcPr>
                    <a:noFill/>
                  </a:tcPr>
                </a:tc>
              </a:tr>
            </a:tbl>
          </a:graphicData>
        </a:graphic>
      </p:graphicFrame>
      <p:sp>
        <p:nvSpPr>
          <p:cNvPr id="11" name="TextBox 10"/>
          <p:cNvSpPr txBox="1"/>
          <p:nvPr/>
        </p:nvSpPr>
        <p:spPr>
          <a:xfrm>
            <a:off x="6300192" y="6525344"/>
            <a:ext cx="2232248"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11C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60</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800219"/>
          </a:xfrm>
          <a:prstGeom prst="rect">
            <a:avLst/>
          </a:prstGeom>
          <a:noFill/>
        </p:spPr>
        <p:txBody>
          <a:bodyPr wrap="square" rtlCol="0">
            <a:spAutoFit/>
          </a:bodyPr>
          <a:lstStyle/>
          <a:p>
            <a:pPr algn="ctr"/>
            <a:r>
              <a:rPr lang="en-CA" dirty="0" smtClean="0"/>
              <a:t>Personal Finance – Specific Expectations</a:t>
            </a:r>
          </a:p>
          <a:p>
            <a:pPr algn="ctr"/>
            <a:r>
              <a:rPr lang="en-CA" sz="1400" dirty="0" smtClean="0"/>
              <a:t>Grade 11 College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4106016"/>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11 College </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Solving Problems Involving Compound</a:t>
                      </a:r>
                      <a:r>
                        <a:rPr kumimoji="0" lang="en-CA" sz="1200" b="1" kern="1200" baseline="0" dirty="0" smtClean="0">
                          <a:solidFill>
                            <a:schemeClr val="dk1"/>
                          </a:solidFill>
                          <a:latin typeface="Arial" pitchFamily="34" charset="0"/>
                          <a:ea typeface="+mn-ea"/>
                          <a:cs typeface="Arial" pitchFamily="34" charset="0"/>
                        </a:rPr>
                        <a:t> Interest</a:t>
                      </a:r>
                      <a:endParaRPr kumimoji="0" lang="en-CA" sz="1200" kern="1200" dirty="0">
                        <a:solidFill>
                          <a:schemeClr val="dk1"/>
                        </a:solidFill>
                        <a:latin typeface="Arial" pitchFamily="34" charset="0"/>
                        <a:ea typeface="+mn-ea"/>
                        <a:cs typeface="Arial" pitchFamily="34" charset="0"/>
                      </a:endParaRPr>
                    </a:p>
                  </a:txBody>
                  <a:tcPr>
                    <a:noFill/>
                  </a:tcPr>
                </a:tc>
              </a:tr>
              <a:tr h="2934463">
                <a:tc>
                  <a:txBody>
                    <a:bodyPr/>
                    <a:lstStyle/>
                    <a:p>
                      <a:r>
                        <a:rPr kumimoji="0" lang="en-CA" sz="1200" b="0" kern="1200" baseline="0" dirty="0" smtClean="0">
                          <a:solidFill>
                            <a:schemeClr val="dk1"/>
                          </a:solidFill>
                          <a:latin typeface="Arial" pitchFamily="34" charset="0"/>
                          <a:ea typeface="+mn-ea"/>
                          <a:cs typeface="Arial" pitchFamily="34" charset="0"/>
                        </a:rPr>
                        <a:t>determine, through investigation using technology,</a:t>
                      </a:r>
                      <a:r>
                        <a:rPr kumimoji="0" lang="en-CA" sz="1200" b="1" kern="1200" baseline="0" dirty="0" smtClean="0">
                          <a:solidFill>
                            <a:schemeClr val="dk1"/>
                          </a:solidFill>
                          <a:latin typeface="Arial" pitchFamily="34" charset="0"/>
                          <a:ea typeface="+mn-ea"/>
                          <a:cs typeface="Arial" pitchFamily="34" charset="0"/>
                        </a:rPr>
                        <a:t> </a:t>
                      </a:r>
                      <a:r>
                        <a:rPr kumimoji="0" lang="en-CA" sz="1200" kern="1200" baseline="0" dirty="0" smtClean="0">
                          <a:solidFill>
                            <a:schemeClr val="dk1"/>
                          </a:solidFill>
                          <a:latin typeface="Arial" pitchFamily="34" charset="0"/>
                          <a:ea typeface="+mn-ea"/>
                          <a:cs typeface="Arial" pitchFamily="34" charset="0"/>
                        </a:rPr>
                        <a:t>the compound interest for a given investment, using repeated calculations of simple interest, and compare, using a table of values and graphs, the simple and compound interest</a:t>
                      </a:r>
                    </a:p>
                    <a:p>
                      <a:r>
                        <a:rPr kumimoji="0" lang="en-CA" sz="1200" kern="1200" baseline="0" dirty="0" smtClean="0">
                          <a:solidFill>
                            <a:schemeClr val="dk1"/>
                          </a:solidFill>
                          <a:latin typeface="Arial" pitchFamily="34" charset="0"/>
                          <a:ea typeface="+mn-ea"/>
                          <a:cs typeface="Arial" pitchFamily="34" charset="0"/>
                        </a:rPr>
                        <a:t>earned for a given principal (i.e., investment) and a fixed interest rate over time</a:t>
                      </a:r>
                    </a:p>
                    <a:p>
                      <a:endParaRPr kumimoji="0" lang="en-CA" sz="1200" kern="1200" baseline="0" dirty="0" smtClean="0">
                        <a:solidFill>
                          <a:schemeClr val="dk1"/>
                        </a:solidFill>
                        <a:latin typeface="Arial" pitchFamily="34" charset="0"/>
                        <a:ea typeface="+mn-ea"/>
                        <a:cs typeface="Arial" pitchFamily="34" charset="0"/>
                      </a:endParaRPr>
                    </a:p>
                    <a:p>
                      <a:r>
                        <a:rPr kumimoji="0" lang="en-CA" sz="1200" b="1" i="0" kern="1200" baseline="0" dirty="0" smtClean="0">
                          <a:solidFill>
                            <a:schemeClr val="dk1"/>
                          </a:solidFill>
                          <a:latin typeface="Arial" pitchFamily="34" charset="0"/>
                          <a:ea typeface="+mn-ea"/>
                          <a:cs typeface="Arial" pitchFamily="34" charset="0"/>
                        </a:rPr>
                        <a:t>Sample problem</a:t>
                      </a:r>
                      <a:r>
                        <a:rPr kumimoji="0" lang="en-CA" sz="1200" b="0" i="0" kern="1200" baseline="0" dirty="0" smtClean="0">
                          <a:solidFill>
                            <a:schemeClr val="dk1"/>
                          </a:solidFill>
                          <a:latin typeface="Arial" pitchFamily="34" charset="0"/>
                          <a:ea typeface="+mn-ea"/>
                          <a:cs typeface="Arial" pitchFamily="34" charset="0"/>
                        </a:rPr>
                        <a:t>: Compare, using tables of </a:t>
                      </a:r>
                      <a:r>
                        <a:rPr kumimoji="0" lang="en-CA" sz="1200" i="0" kern="1200" baseline="0" dirty="0" smtClean="0">
                          <a:solidFill>
                            <a:schemeClr val="dk1"/>
                          </a:solidFill>
                          <a:latin typeface="Arial" pitchFamily="34" charset="0"/>
                          <a:ea typeface="+mn-ea"/>
                          <a:cs typeface="Arial" pitchFamily="34" charset="0"/>
                        </a:rPr>
                        <a:t>values and graphs, the amounts after each of the first five years for a $1000 investment at 5% simple interest per annum and a $1000 investment at 5% interest per annum, compounded annually.</a:t>
                      </a:r>
                    </a:p>
                    <a:p>
                      <a:endParaRPr kumimoji="0" lang="en-CA" sz="1200" i="1" kern="1200" baseline="0" dirty="0" smtClean="0">
                        <a:solidFill>
                          <a:schemeClr val="dk1"/>
                        </a:solidFill>
                        <a:latin typeface="Arial" pitchFamily="34" charset="0"/>
                        <a:ea typeface="+mn-ea"/>
                        <a:cs typeface="Arial" pitchFamily="34" charset="0"/>
                      </a:endParaRPr>
                    </a:p>
                    <a:p>
                      <a:r>
                        <a:rPr kumimoji="0" lang="en-CA" sz="1200" b="0" kern="1200" baseline="0" dirty="0" smtClean="0">
                          <a:solidFill>
                            <a:schemeClr val="dk1"/>
                          </a:solidFill>
                          <a:latin typeface="Arial" pitchFamily="34" charset="0"/>
                          <a:ea typeface="+mn-ea"/>
                          <a:cs typeface="Arial" pitchFamily="34" charset="0"/>
                        </a:rPr>
                        <a:t>determine, through investigation (e.g., using spreadsheets and graphs), and describe the relationship between compound interest and exponential growth</a:t>
                      </a:r>
                    </a:p>
                    <a:p>
                      <a:endParaRPr kumimoji="0" lang="en-CA" sz="1200" b="0" i="0" kern="1200" baseline="0" dirty="0" smtClean="0">
                        <a:solidFill>
                          <a:schemeClr val="dk1"/>
                        </a:solidFill>
                        <a:latin typeface="Arial" pitchFamily="34" charset="0"/>
                        <a:ea typeface="+mn-ea"/>
                        <a:cs typeface="Arial" pitchFamily="34" charset="0"/>
                      </a:endParaRPr>
                    </a:p>
                    <a:p>
                      <a:r>
                        <a:rPr kumimoji="0" lang="en-CA" sz="1200" b="0" i="0" kern="1200" baseline="0" dirty="0" smtClean="0">
                          <a:solidFill>
                            <a:schemeClr val="dk1"/>
                          </a:solidFill>
                          <a:latin typeface="Arial" pitchFamily="34" charset="0"/>
                          <a:ea typeface="+mn-ea"/>
                          <a:cs typeface="Arial" pitchFamily="34" charset="0"/>
                        </a:rPr>
                        <a:t>solve problems, using a scientific calculator, </a:t>
                      </a:r>
                      <a:r>
                        <a:rPr kumimoji="0" lang="en-CA" sz="1200" i="0" kern="1200" baseline="0" dirty="0" smtClean="0">
                          <a:solidFill>
                            <a:schemeClr val="dk1"/>
                          </a:solidFill>
                          <a:latin typeface="Arial" pitchFamily="34" charset="0"/>
                          <a:ea typeface="+mn-ea"/>
                          <a:cs typeface="Arial" pitchFamily="34" charset="0"/>
                        </a:rPr>
                        <a:t>that involve the calculation of the amount, A (also referred to as future value, FV ), and the principal, P (also referred to as present value, PV ), using the compound interest formula in</a:t>
                      </a:r>
                    </a:p>
                    <a:p>
                      <a:r>
                        <a:rPr kumimoji="0" lang="en-CA" sz="1200" i="0" kern="1200" baseline="0" dirty="0" smtClean="0">
                          <a:solidFill>
                            <a:schemeClr val="dk1"/>
                          </a:solidFill>
                          <a:latin typeface="Arial" pitchFamily="34" charset="0"/>
                          <a:ea typeface="+mn-ea"/>
                          <a:cs typeface="Arial" pitchFamily="34" charset="0"/>
                        </a:rPr>
                        <a:t>the form A = P(1 + </a:t>
                      </a:r>
                      <a:r>
                        <a:rPr kumimoji="0" lang="en-CA" sz="1200" i="0" kern="1200" baseline="0" dirty="0" err="1" smtClean="0">
                          <a:solidFill>
                            <a:schemeClr val="dk1"/>
                          </a:solidFill>
                          <a:latin typeface="Arial" pitchFamily="34" charset="0"/>
                          <a:ea typeface="+mn-ea"/>
                          <a:cs typeface="Arial" pitchFamily="34" charset="0"/>
                        </a:rPr>
                        <a:t>i</a:t>
                      </a:r>
                      <a:r>
                        <a:rPr kumimoji="0" lang="en-CA" sz="1200" i="0" kern="1200" baseline="0" dirty="0" smtClean="0">
                          <a:solidFill>
                            <a:schemeClr val="dk1"/>
                          </a:solidFill>
                          <a:latin typeface="Arial" pitchFamily="34" charset="0"/>
                          <a:ea typeface="+mn-ea"/>
                          <a:cs typeface="Arial" pitchFamily="34" charset="0"/>
                        </a:rPr>
                        <a:t>) [or FV =PV (1 + </a:t>
                      </a:r>
                      <a:r>
                        <a:rPr kumimoji="0" lang="en-CA" sz="1200" i="0" kern="1200" baseline="0" dirty="0" err="1" smtClean="0">
                          <a:solidFill>
                            <a:schemeClr val="dk1"/>
                          </a:solidFill>
                          <a:latin typeface="Arial" pitchFamily="34" charset="0"/>
                          <a:ea typeface="+mn-ea"/>
                          <a:cs typeface="Arial" pitchFamily="34" charset="0"/>
                        </a:rPr>
                        <a:t>i</a:t>
                      </a:r>
                      <a:r>
                        <a:rPr kumimoji="0" lang="en-CA" sz="1200" i="0" kern="1200" baseline="0" dirty="0" smtClean="0">
                          <a:solidFill>
                            <a:schemeClr val="dk1"/>
                          </a:solidFill>
                          <a:latin typeface="Arial" pitchFamily="34" charset="0"/>
                          <a:ea typeface="+mn-ea"/>
                          <a:cs typeface="Arial" pitchFamily="34" charset="0"/>
                        </a:rPr>
                        <a:t>) ]</a:t>
                      </a:r>
                    </a:p>
                    <a:p>
                      <a:endParaRPr kumimoji="0" lang="en-CA" sz="1200" b="1" i="1" kern="1200" baseline="0" dirty="0" smtClean="0">
                        <a:solidFill>
                          <a:schemeClr val="dk1"/>
                        </a:solidFill>
                        <a:latin typeface="Arial" pitchFamily="34" charset="0"/>
                        <a:ea typeface="+mn-ea"/>
                        <a:cs typeface="Arial" pitchFamily="34" charset="0"/>
                      </a:endParaRPr>
                    </a:p>
                    <a:p>
                      <a:r>
                        <a:rPr kumimoji="0" lang="en-CA" sz="1200" b="1" i="0" kern="1200" baseline="0" dirty="0" smtClean="0">
                          <a:solidFill>
                            <a:schemeClr val="dk1"/>
                          </a:solidFill>
                          <a:latin typeface="Arial" pitchFamily="34" charset="0"/>
                          <a:ea typeface="+mn-ea"/>
                          <a:cs typeface="Arial" pitchFamily="34" charset="0"/>
                        </a:rPr>
                        <a:t>Sample problem</a:t>
                      </a:r>
                      <a:r>
                        <a:rPr kumimoji="0" lang="en-CA" sz="1200" b="1" i="1" kern="1200" baseline="0" dirty="0" smtClean="0">
                          <a:solidFill>
                            <a:schemeClr val="dk1"/>
                          </a:solidFill>
                          <a:latin typeface="Arial" pitchFamily="34" charset="0"/>
                          <a:ea typeface="+mn-ea"/>
                          <a:cs typeface="Arial" pitchFamily="34" charset="0"/>
                        </a:rPr>
                        <a:t>: </a:t>
                      </a:r>
                      <a:r>
                        <a:rPr kumimoji="0" lang="en-CA" sz="1200" b="0" i="0" kern="1200" baseline="0" dirty="0" smtClean="0">
                          <a:solidFill>
                            <a:schemeClr val="dk1"/>
                          </a:solidFill>
                          <a:latin typeface="Arial" pitchFamily="34" charset="0"/>
                          <a:ea typeface="+mn-ea"/>
                          <a:cs typeface="Arial" pitchFamily="34" charset="0"/>
                        </a:rPr>
                        <a:t>Calculate the amount </a:t>
                      </a:r>
                      <a:r>
                        <a:rPr kumimoji="0" lang="en-CA" sz="1200" kern="1200" baseline="0" dirty="0" smtClean="0">
                          <a:solidFill>
                            <a:schemeClr val="dk1"/>
                          </a:solidFill>
                          <a:latin typeface="Arial" pitchFamily="34" charset="0"/>
                          <a:ea typeface="+mn-ea"/>
                          <a:cs typeface="Arial" pitchFamily="34" charset="0"/>
                        </a:rPr>
                        <a:t>if $1000 is invested for 3 years at 6% per annum, compounded quarterly.</a:t>
                      </a:r>
                    </a:p>
                  </a:txBody>
                  <a:tcPr>
                    <a:noFill/>
                  </a:tcPr>
                </a:tc>
              </a:tr>
              <a:tr h="509376">
                <a:tc>
                  <a:txBody>
                    <a:bodyPr/>
                    <a:lstStyle/>
                    <a:p>
                      <a:endParaRPr kumimoji="0" lang="en-CA" sz="1200" kern="1200" baseline="0" dirty="0" smtClean="0">
                        <a:solidFill>
                          <a:schemeClr val="dk1"/>
                        </a:solidFill>
                        <a:latin typeface="Arial" pitchFamily="34" charset="0"/>
                        <a:ea typeface="+mn-ea"/>
                        <a:cs typeface="Arial" pitchFamily="34" charset="0"/>
                      </a:endParaRPr>
                    </a:p>
                  </a:txBody>
                  <a:tcPr>
                    <a:noFill/>
                  </a:tcPr>
                </a:tc>
              </a:tr>
            </a:tbl>
          </a:graphicData>
        </a:graphic>
      </p:graphicFrame>
      <p:sp>
        <p:nvSpPr>
          <p:cNvPr id="9" name="TextBox 8"/>
          <p:cNvSpPr txBox="1"/>
          <p:nvPr/>
        </p:nvSpPr>
        <p:spPr>
          <a:xfrm>
            <a:off x="683568" y="5157192"/>
            <a:ext cx="5904656" cy="276999"/>
          </a:xfrm>
          <a:prstGeom prst="rect">
            <a:avLst/>
          </a:prstGeom>
          <a:solidFill>
            <a:srgbClr val="FFFF00"/>
          </a:solidFill>
        </p:spPr>
        <p:txBody>
          <a:bodyPr wrap="square" rtlCol="0">
            <a:spAutoFit/>
          </a:bodyPr>
          <a:lstStyle/>
          <a:p>
            <a:pPr algn="ctr"/>
            <a:r>
              <a:rPr lang="en-CA" sz="1200" dirty="0" smtClean="0">
                <a:latin typeface="Arial" pitchFamily="34" charset="0"/>
                <a:hlinkClick r:id="rId4" action="ppaction://hlinksldjump"/>
              </a:rPr>
              <a:t>Click to </a:t>
            </a:r>
            <a:r>
              <a:rPr lang="en-CA" sz="1200" b="1" dirty="0" smtClean="0">
                <a:latin typeface="Arial" pitchFamily="34" charset="0"/>
                <a:hlinkClick r:id="rId4" action="ppaction://hlinksldjump"/>
              </a:rPr>
              <a:t>here </a:t>
            </a:r>
            <a:r>
              <a:rPr lang="en-CA" sz="1200" dirty="0" smtClean="0">
                <a:latin typeface="Arial" pitchFamily="34" charset="0"/>
                <a:hlinkClick r:id="rId4" action="ppaction://hlinksldjump"/>
              </a:rPr>
              <a:t>for more Personal Finance – Compound Interest Specific Expectations</a:t>
            </a:r>
            <a:endParaRPr lang="en-CA" sz="1200" dirty="0">
              <a:latin typeface="Arial" pitchFamily="34" charset="0"/>
            </a:endParaRPr>
          </a:p>
        </p:txBody>
      </p:sp>
      <p:sp>
        <p:nvSpPr>
          <p:cNvPr id="10" name="Slide Number Placeholder 9"/>
          <p:cNvSpPr>
            <a:spLocks noGrp="1"/>
          </p:cNvSpPr>
          <p:nvPr>
            <p:ph type="sldNum" sz="quarter" idx="12"/>
          </p:nvPr>
        </p:nvSpPr>
        <p:spPr/>
        <p:txBody>
          <a:bodyPr/>
          <a:lstStyle/>
          <a:p>
            <a:fld id="{86DB97E2-CCFF-465E-8C64-E0FA0BF2FEDD}" type="slidenum">
              <a:rPr lang="en-CA" smtClean="0"/>
              <a:pPr/>
              <a:t>61</a:t>
            </a:fld>
            <a:endParaRPr lang="en-CA"/>
          </a:p>
        </p:txBody>
      </p:sp>
      <p:sp>
        <p:nvSpPr>
          <p:cNvPr id="14" name="TextBox 13"/>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
        <p:nvSpPr>
          <p:cNvPr id="11" name="TextBox 10"/>
          <p:cNvSpPr txBox="1"/>
          <p:nvPr/>
        </p:nvSpPr>
        <p:spPr>
          <a:xfrm>
            <a:off x="6300192" y="6525344"/>
            <a:ext cx="2232248"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6" action="ppaction://hlinksldjump"/>
              </a:rPr>
              <a:t>Return to Grade 11C Home Page</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800219"/>
          </a:xfrm>
          <a:prstGeom prst="rect">
            <a:avLst/>
          </a:prstGeom>
          <a:noFill/>
        </p:spPr>
        <p:txBody>
          <a:bodyPr wrap="square" rtlCol="0">
            <a:spAutoFit/>
          </a:bodyPr>
          <a:lstStyle/>
          <a:p>
            <a:pPr algn="ctr"/>
            <a:r>
              <a:rPr lang="en-CA" dirty="0" smtClean="0"/>
              <a:t>Personal Finance – Specific Expectations</a:t>
            </a:r>
          </a:p>
          <a:p>
            <a:pPr algn="ctr"/>
            <a:r>
              <a:rPr lang="en-CA" sz="1400" dirty="0" smtClean="0"/>
              <a:t>Grade 11 College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3596640"/>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11 College </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Solving Problems Involving Compound</a:t>
                      </a:r>
                      <a:r>
                        <a:rPr kumimoji="0" lang="en-CA" sz="1200" b="1" kern="1200" baseline="0" dirty="0" smtClean="0">
                          <a:solidFill>
                            <a:schemeClr val="dk1"/>
                          </a:solidFill>
                          <a:latin typeface="Arial" pitchFamily="34" charset="0"/>
                          <a:ea typeface="+mn-ea"/>
                          <a:cs typeface="Arial" pitchFamily="34" charset="0"/>
                        </a:rPr>
                        <a:t> Interest</a:t>
                      </a:r>
                      <a:endParaRPr kumimoji="0" lang="en-CA" sz="1200" kern="1200" dirty="0">
                        <a:solidFill>
                          <a:schemeClr val="dk1"/>
                        </a:solidFill>
                        <a:latin typeface="Arial" pitchFamily="34" charset="0"/>
                        <a:ea typeface="+mn-ea"/>
                        <a:cs typeface="Arial" pitchFamily="34" charset="0"/>
                      </a:endParaRPr>
                    </a:p>
                  </a:txBody>
                  <a:tcPr>
                    <a:noFill/>
                  </a:tcPr>
                </a:tc>
              </a:tr>
              <a:tr h="509376">
                <a:tc>
                  <a:txBody>
                    <a:bodyPr/>
                    <a:lstStyle/>
                    <a:p>
                      <a:r>
                        <a:rPr kumimoji="0" lang="en-CA" sz="1200" b="0" kern="1200" baseline="0" dirty="0" smtClean="0">
                          <a:solidFill>
                            <a:schemeClr val="dk1"/>
                          </a:solidFill>
                          <a:latin typeface="Arial" pitchFamily="34" charset="0"/>
                          <a:ea typeface="+mn-ea"/>
                          <a:cs typeface="Arial" pitchFamily="34" charset="0"/>
                        </a:rPr>
                        <a:t>calculate the total interest earned on an investment </a:t>
                      </a:r>
                      <a:r>
                        <a:rPr kumimoji="0" lang="en-CA" sz="1200" kern="1200" baseline="0" dirty="0" smtClean="0">
                          <a:solidFill>
                            <a:schemeClr val="dk1"/>
                          </a:solidFill>
                          <a:latin typeface="Arial" pitchFamily="34" charset="0"/>
                          <a:ea typeface="+mn-ea"/>
                          <a:cs typeface="Arial" pitchFamily="34" charset="0"/>
                        </a:rPr>
                        <a:t>or paid on a loan by determining the difference between the amount and the principal [e.g., using </a:t>
                      </a:r>
                      <a:r>
                        <a:rPr kumimoji="0" lang="en-CA" sz="1200" i="1" kern="1200" baseline="0" dirty="0" smtClean="0">
                          <a:solidFill>
                            <a:schemeClr val="dk1"/>
                          </a:solidFill>
                          <a:latin typeface="Arial" pitchFamily="34" charset="0"/>
                          <a:ea typeface="+mn-ea"/>
                          <a:cs typeface="Arial" pitchFamily="34" charset="0"/>
                        </a:rPr>
                        <a:t>I = A – P (or I = FV – PV )]</a:t>
                      </a:r>
                    </a:p>
                    <a:p>
                      <a:endParaRPr kumimoji="0" lang="en-CA" sz="1200" i="1" kern="1200" baseline="0" dirty="0" smtClean="0">
                        <a:solidFill>
                          <a:schemeClr val="dk1"/>
                        </a:solidFill>
                        <a:latin typeface="Arial" pitchFamily="34" charset="0"/>
                        <a:ea typeface="+mn-ea"/>
                        <a:cs typeface="Arial" pitchFamily="34" charset="0"/>
                      </a:endParaRPr>
                    </a:p>
                    <a:p>
                      <a:r>
                        <a:rPr kumimoji="0" lang="en-CA" sz="1200" b="0" i="0" kern="1200" baseline="0" dirty="0" smtClean="0">
                          <a:solidFill>
                            <a:schemeClr val="dk1"/>
                          </a:solidFill>
                          <a:latin typeface="Arial" pitchFamily="34" charset="0"/>
                          <a:ea typeface="+mn-ea"/>
                          <a:cs typeface="Arial" pitchFamily="34" charset="0"/>
                        </a:rPr>
                        <a:t>solve problems, using a TVM Solver on a </a:t>
                      </a:r>
                      <a:r>
                        <a:rPr kumimoji="0" lang="en-CA" sz="1200" i="0" kern="1200" baseline="0" dirty="0" smtClean="0">
                          <a:solidFill>
                            <a:schemeClr val="dk1"/>
                          </a:solidFill>
                          <a:latin typeface="Arial" pitchFamily="34" charset="0"/>
                          <a:ea typeface="+mn-ea"/>
                          <a:cs typeface="Arial" pitchFamily="34" charset="0"/>
                        </a:rPr>
                        <a:t>graphing calculator or on a website, that involve the calculation of the interest rate per compounding period, </a:t>
                      </a:r>
                      <a:r>
                        <a:rPr kumimoji="0" lang="en-CA" sz="1200" i="0" kern="1200" baseline="0" dirty="0" err="1" smtClean="0">
                          <a:solidFill>
                            <a:schemeClr val="dk1"/>
                          </a:solidFill>
                          <a:latin typeface="Arial" pitchFamily="34" charset="0"/>
                          <a:ea typeface="+mn-ea"/>
                          <a:cs typeface="Arial" pitchFamily="34" charset="0"/>
                        </a:rPr>
                        <a:t>i</a:t>
                      </a:r>
                      <a:r>
                        <a:rPr kumimoji="0" lang="en-CA" sz="1200" i="0" kern="1200" baseline="0" dirty="0" smtClean="0">
                          <a:solidFill>
                            <a:schemeClr val="dk1"/>
                          </a:solidFill>
                          <a:latin typeface="Arial" pitchFamily="34" charset="0"/>
                          <a:ea typeface="+mn-ea"/>
                          <a:cs typeface="Arial" pitchFamily="34" charset="0"/>
                        </a:rPr>
                        <a:t>, or the number of compounding periods, n, in the compound interest</a:t>
                      </a:r>
                    </a:p>
                    <a:p>
                      <a:r>
                        <a:rPr kumimoji="0" lang="en-CA" sz="1200" i="0" kern="1200" baseline="0" dirty="0" smtClean="0">
                          <a:solidFill>
                            <a:schemeClr val="dk1"/>
                          </a:solidFill>
                          <a:latin typeface="Arial" pitchFamily="34" charset="0"/>
                          <a:ea typeface="+mn-ea"/>
                          <a:cs typeface="Arial" pitchFamily="34" charset="0"/>
                        </a:rPr>
                        <a:t>formula A = P(1 + </a:t>
                      </a:r>
                      <a:r>
                        <a:rPr kumimoji="0" lang="en-CA" sz="1200" i="0" kern="1200" baseline="0" dirty="0" err="1" smtClean="0">
                          <a:solidFill>
                            <a:schemeClr val="dk1"/>
                          </a:solidFill>
                          <a:latin typeface="Arial" pitchFamily="34" charset="0"/>
                          <a:ea typeface="+mn-ea"/>
                          <a:cs typeface="Arial" pitchFamily="34" charset="0"/>
                        </a:rPr>
                        <a:t>i</a:t>
                      </a:r>
                      <a:r>
                        <a:rPr kumimoji="0" lang="en-CA" sz="1200" i="0" kern="1200" baseline="0" dirty="0" smtClean="0">
                          <a:solidFill>
                            <a:schemeClr val="dk1"/>
                          </a:solidFill>
                          <a:latin typeface="Arial" pitchFamily="34" charset="0"/>
                          <a:ea typeface="+mn-ea"/>
                          <a:cs typeface="Arial" pitchFamily="34" charset="0"/>
                        </a:rPr>
                        <a:t>) [or FV = PV (1 + </a:t>
                      </a:r>
                      <a:r>
                        <a:rPr kumimoji="0" lang="en-CA" sz="1200" i="0" kern="1200" baseline="0" dirty="0" err="1" smtClean="0">
                          <a:solidFill>
                            <a:schemeClr val="dk1"/>
                          </a:solidFill>
                          <a:latin typeface="Arial" pitchFamily="34" charset="0"/>
                          <a:ea typeface="+mn-ea"/>
                          <a:cs typeface="Arial" pitchFamily="34" charset="0"/>
                        </a:rPr>
                        <a:t>i</a:t>
                      </a:r>
                      <a:r>
                        <a:rPr kumimoji="0" lang="en-CA" sz="1200" i="0" kern="1200" baseline="0" dirty="0" smtClean="0">
                          <a:solidFill>
                            <a:schemeClr val="dk1"/>
                          </a:solidFill>
                          <a:latin typeface="Arial" pitchFamily="34" charset="0"/>
                          <a:ea typeface="+mn-ea"/>
                          <a:cs typeface="Arial" pitchFamily="34" charset="0"/>
                        </a:rPr>
                        <a:t>) ]</a:t>
                      </a:r>
                    </a:p>
                    <a:p>
                      <a:endParaRPr kumimoji="0" lang="en-CA" sz="1200" i="0" kern="1200" baseline="0" dirty="0" smtClean="0">
                        <a:solidFill>
                          <a:schemeClr val="dk1"/>
                        </a:solidFill>
                        <a:latin typeface="Arial" pitchFamily="34" charset="0"/>
                        <a:ea typeface="+mn-ea"/>
                        <a:cs typeface="Arial" pitchFamily="34" charset="0"/>
                      </a:endParaRPr>
                    </a:p>
                    <a:p>
                      <a:r>
                        <a:rPr kumimoji="0" lang="en-CA" sz="1200" b="1" i="0" kern="1200" baseline="0" dirty="0" smtClean="0">
                          <a:solidFill>
                            <a:schemeClr val="dk1"/>
                          </a:solidFill>
                          <a:latin typeface="Arial" pitchFamily="34" charset="0"/>
                          <a:ea typeface="+mn-ea"/>
                          <a:cs typeface="Arial" pitchFamily="34" charset="0"/>
                        </a:rPr>
                        <a:t>Sample problem</a:t>
                      </a:r>
                      <a:r>
                        <a:rPr kumimoji="0" lang="en-CA" sz="1200" b="1" i="1" kern="1200" baseline="0" dirty="0" smtClean="0">
                          <a:solidFill>
                            <a:schemeClr val="dk1"/>
                          </a:solidFill>
                          <a:latin typeface="Arial" pitchFamily="34" charset="0"/>
                          <a:ea typeface="+mn-ea"/>
                          <a:cs typeface="Arial" pitchFamily="34" charset="0"/>
                        </a:rPr>
                        <a:t>: </a:t>
                      </a:r>
                      <a:r>
                        <a:rPr kumimoji="0" lang="en-CA" sz="1200" b="0" i="0" kern="1200" baseline="0" dirty="0" smtClean="0">
                          <a:solidFill>
                            <a:schemeClr val="dk1"/>
                          </a:solidFill>
                          <a:latin typeface="Arial" pitchFamily="34" charset="0"/>
                          <a:ea typeface="+mn-ea"/>
                          <a:cs typeface="Arial" pitchFamily="34" charset="0"/>
                        </a:rPr>
                        <a:t>Use the TVM Solver on a </a:t>
                      </a:r>
                      <a:r>
                        <a:rPr kumimoji="0" lang="en-CA" sz="1200" kern="1200" baseline="0" dirty="0" smtClean="0">
                          <a:solidFill>
                            <a:schemeClr val="dk1"/>
                          </a:solidFill>
                          <a:latin typeface="Arial" pitchFamily="34" charset="0"/>
                          <a:ea typeface="+mn-ea"/>
                          <a:cs typeface="Arial" pitchFamily="34" charset="0"/>
                        </a:rPr>
                        <a:t>graphing calculator to determine the time it takes to double an investment in an account that pays interest of 4% per annum, compounded semi-annually.</a:t>
                      </a:r>
                    </a:p>
                    <a:p>
                      <a:endParaRPr kumimoji="0" lang="en-CA" sz="1200" kern="1200" baseline="0" dirty="0" smtClean="0">
                        <a:solidFill>
                          <a:schemeClr val="dk1"/>
                        </a:solidFill>
                        <a:latin typeface="Arial" pitchFamily="34" charset="0"/>
                        <a:ea typeface="+mn-ea"/>
                        <a:cs typeface="Arial" pitchFamily="34" charset="0"/>
                      </a:endParaRPr>
                    </a:p>
                    <a:p>
                      <a:r>
                        <a:rPr kumimoji="0" lang="en-CA" sz="1200" b="0" kern="1200" baseline="0" dirty="0" smtClean="0">
                          <a:solidFill>
                            <a:schemeClr val="dk1"/>
                          </a:solidFill>
                          <a:latin typeface="Arial" pitchFamily="34" charset="0"/>
                          <a:ea typeface="+mn-ea"/>
                          <a:cs typeface="Arial" pitchFamily="34" charset="0"/>
                        </a:rPr>
                        <a:t>determine, through investigation using </a:t>
                      </a:r>
                      <a:r>
                        <a:rPr kumimoji="0" lang="en-CA" sz="1200" kern="1200" baseline="0" dirty="0" smtClean="0">
                          <a:solidFill>
                            <a:schemeClr val="dk1"/>
                          </a:solidFill>
                          <a:latin typeface="Arial" pitchFamily="34" charset="0"/>
                          <a:ea typeface="+mn-ea"/>
                          <a:cs typeface="Arial" pitchFamily="34" charset="0"/>
                        </a:rPr>
                        <a:t>technology (e.g., a TVM Solver on a graphing calculator or on a website), the effect on the future value of a compound interest investment or loan of changing the total length of time, the interest rate, or the compounding period</a:t>
                      </a:r>
                    </a:p>
                    <a:p>
                      <a:endParaRPr kumimoji="0" lang="en-CA" sz="1200" kern="1200" baseline="0" dirty="0" smtClean="0">
                        <a:solidFill>
                          <a:schemeClr val="dk1"/>
                        </a:solidFill>
                        <a:latin typeface="Arial" pitchFamily="34" charset="0"/>
                        <a:ea typeface="+mn-ea"/>
                        <a:cs typeface="Arial" pitchFamily="34" charset="0"/>
                      </a:endParaRPr>
                    </a:p>
                    <a:p>
                      <a:r>
                        <a:rPr kumimoji="0" lang="en-CA" sz="1200" b="1" i="0" kern="1200" baseline="0" dirty="0" smtClean="0">
                          <a:solidFill>
                            <a:schemeClr val="dk1"/>
                          </a:solidFill>
                          <a:latin typeface="Arial" pitchFamily="34" charset="0"/>
                          <a:ea typeface="+mn-ea"/>
                          <a:cs typeface="Arial" pitchFamily="34" charset="0"/>
                        </a:rPr>
                        <a:t>Sample problem: </a:t>
                      </a:r>
                      <a:r>
                        <a:rPr kumimoji="0" lang="en-CA" sz="1200" b="0" i="0" kern="1200" baseline="0" dirty="0" smtClean="0">
                          <a:solidFill>
                            <a:schemeClr val="dk1"/>
                          </a:solidFill>
                          <a:latin typeface="Arial" pitchFamily="34" charset="0"/>
                          <a:ea typeface="+mn-ea"/>
                          <a:cs typeface="Arial" pitchFamily="34" charset="0"/>
                        </a:rPr>
                        <a:t>Investigate whether doubling </a:t>
                      </a:r>
                      <a:r>
                        <a:rPr kumimoji="0" lang="en-CA" sz="1200" kern="1200" baseline="0" dirty="0" smtClean="0">
                          <a:solidFill>
                            <a:schemeClr val="dk1"/>
                          </a:solidFill>
                          <a:latin typeface="Arial" pitchFamily="34" charset="0"/>
                          <a:ea typeface="+mn-ea"/>
                          <a:cs typeface="Arial" pitchFamily="34" charset="0"/>
                        </a:rPr>
                        <a:t>the interest rate will halve the time it takes for an investment to double.</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9" name="Slide Number Placeholder 8"/>
          <p:cNvSpPr>
            <a:spLocks noGrp="1"/>
          </p:cNvSpPr>
          <p:nvPr>
            <p:ph type="sldNum" sz="quarter" idx="12"/>
          </p:nvPr>
        </p:nvSpPr>
        <p:spPr/>
        <p:txBody>
          <a:bodyPr/>
          <a:lstStyle/>
          <a:p>
            <a:fld id="{86DB97E2-CCFF-465E-8C64-E0FA0BF2FEDD}" type="slidenum">
              <a:rPr lang="en-CA" smtClean="0"/>
              <a:pPr/>
              <a:t>62</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Main Menu</a:t>
            </a:r>
            <a:endParaRPr lang="en-CA" sz="1000" dirty="0">
              <a:latin typeface="Arial" pitchFamily="34" charset="0"/>
            </a:endParaRPr>
          </a:p>
        </p:txBody>
      </p:sp>
      <p:sp>
        <p:nvSpPr>
          <p:cNvPr id="13" name="TextBox 12"/>
          <p:cNvSpPr txBox="1"/>
          <p:nvPr/>
        </p:nvSpPr>
        <p:spPr>
          <a:xfrm>
            <a:off x="6300192" y="6525344"/>
            <a:ext cx="2232248"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11C Home Page</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800219"/>
          </a:xfrm>
          <a:prstGeom prst="rect">
            <a:avLst/>
          </a:prstGeom>
          <a:noFill/>
        </p:spPr>
        <p:txBody>
          <a:bodyPr wrap="square" rtlCol="0">
            <a:spAutoFit/>
          </a:bodyPr>
          <a:lstStyle/>
          <a:p>
            <a:pPr algn="ctr"/>
            <a:r>
              <a:rPr lang="en-CA" dirty="0" smtClean="0"/>
              <a:t>Personal Finance – Specific Expectations</a:t>
            </a:r>
          </a:p>
          <a:p>
            <a:pPr algn="ctr"/>
            <a:r>
              <a:rPr lang="en-CA" sz="1400" dirty="0" smtClean="0"/>
              <a:t>Grade 11 College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4328160"/>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11 College </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Comparing Financial</a:t>
                      </a:r>
                      <a:r>
                        <a:rPr kumimoji="0" lang="en-CA" sz="1200" b="1" kern="1200" baseline="0" dirty="0" smtClean="0">
                          <a:solidFill>
                            <a:schemeClr val="dk1"/>
                          </a:solidFill>
                          <a:latin typeface="Arial" pitchFamily="34" charset="0"/>
                          <a:ea typeface="+mn-ea"/>
                          <a:cs typeface="Arial" pitchFamily="34" charset="0"/>
                        </a:rPr>
                        <a:t> Services</a:t>
                      </a:r>
                      <a:endParaRPr kumimoji="0" lang="en-CA" sz="1200" kern="1200" dirty="0">
                        <a:solidFill>
                          <a:schemeClr val="dk1"/>
                        </a:solidFill>
                        <a:latin typeface="Arial" pitchFamily="34" charset="0"/>
                        <a:ea typeface="+mn-ea"/>
                        <a:cs typeface="Arial" pitchFamily="34" charset="0"/>
                      </a:endParaRPr>
                    </a:p>
                  </a:txBody>
                  <a:tcPr>
                    <a:noFill/>
                  </a:tcPr>
                </a:tc>
              </a:tr>
              <a:tr h="509376">
                <a:tc>
                  <a:txBody>
                    <a:bodyPr/>
                    <a:lstStyle/>
                    <a:p>
                      <a:pPr>
                        <a:buFont typeface="Arial" pitchFamily="34" charset="0"/>
                        <a:buChar char="−"/>
                      </a:pPr>
                      <a:r>
                        <a:rPr kumimoji="0" lang="en-CA" sz="1200" b="0" kern="1200" baseline="0" dirty="0" smtClean="0">
                          <a:solidFill>
                            <a:schemeClr val="dk1"/>
                          </a:solidFill>
                          <a:latin typeface="Arial" pitchFamily="34" charset="0"/>
                          <a:ea typeface="+mn-ea"/>
                          <a:cs typeface="Arial" pitchFamily="34" charset="0"/>
                        </a:rPr>
                        <a:t> gather, interpret, and compare information </a:t>
                      </a:r>
                      <a:r>
                        <a:rPr kumimoji="0" lang="en-CA" sz="1200" kern="1200" baseline="0" dirty="0" smtClean="0">
                          <a:solidFill>
                            <a:schemeClr val="dk1"/>
                          </a:solidFill>
                          <a:latin typeface="Arial" pitchFamily="34" charset="0"/>
                          <a:ea typeface="+mn-ea"/>
                          <a:cs typeface="Arial" pitchFamily="34" charset="0"/>
                        </a:rPr>
                        <a:t>about the various savings alternatives commonly available from financial institutions (e.g., savings and </a:t>
                      </a:r>
                      <a:r>
                        <a:rPr kumimoji="0" lang="en-CA" sz="1200" kern="1200" baseline="0" dirty="0" err="1" smtClean="0">
                          <a:solidFill>
                            <a:schemeClr val="dk1"/>
                          </a:solidFill>
                          <a:latin typeface="Arial" pitchFamily="34" charset="0"/>
                          <a:ea typeface="+mn-ea"/>
                          <a:cs typeface="Arial" pitchFamily="34" charset="0"/>
                        </a:rPr>
                        <a:t>chequing</a:t>
                      </a:r>
                      <a:r>
                        <a:rPr kumimoji="0" lang="en-CA" sz="1200" kern="1200" baseline="0" dirty="0" smtClean="0">
                          <a:solidFill>
                            <a:schemeClr val="dk1"/>
                          </a:solidFill>
                          <a:latin typeface="Arial" pitchFamily="34" charset="0"/>
                          <a:ea typeface="+mn-ea"/>
                          <a:cs typeface="Arial" pitchFamily="34" charset="0"/>
                        </a:rPr>
                        <a:t> accounts, term investments), the related costs (e.g., cost of cheques, monthly statement fees, early withdrawal penalties), and possible ways of reducing the costs (e.g., maintaining a minimum balance in a savings account; paying a monthly flat fee for a package of services)</a:t>
                      </a:r>
                    </a:p>
                    <a:p>
                      <a:pPr>
                        <a:buFont typeface="Arial" pitchFamily="34" charset="0"/>
                        <a:buChar char="−"/>
                      </a:pPr>
                      <a:endParaRPr kumimoji="0" lang="en-CA" sz="1200" b="0" kern="1200" baseline="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b="0" kern="1200" baseline="0" dirty="0" smtClean="0">
                          <a:solidFill>
                            <a:schemeClr val="dk1"/>
                          </a:solidFill>
                          <a:latin typeface="Arial" pitchFamily="34" charset="0"/>
                          <a:ea typeface="+mn-ea"/>
                          <a:cs typeface="Arial" pitchFamily="34" charset="0"/>
                        </a:rPr>
                        <a:t> gather and interpret information about investment </a:t>
                      </a:r>
                      <a:r>
                        <a:rPr kumimoji="0" lang="en-CA" sz="1200" kern="1200" baseline="0" dirty="0" smtClean="0">
                          <a:solidFill>
                            <a:schemeClr val="dk1"/>
                          </a:solidFill>
                          <a:latin typeface="Arial" pitchFamily="34" charset="0"/>
                          <a:ea typeface="+mn-ea"/>
                          <a:cs typeface="Arial" pitchFamily="34" charset="0"/>
                        </a:rPr>
                        <a:t>alternatives (e.g., stocks, mutual funds, real estate, GICs, savings accounts), and compare the alternatives by considering the risk and the rate of return</a:t>
                      </a:r>
                    </a:p>
                    <a:p>
                      <a:pPr>
                        <a:buFont typeface="Arial" pitchFamily="34" charset="0"/>
                        <a:buNone/>
                      </a:pPr>
                      <a:endParaRPr kumimoji="0" lang="en-CA" sz="1200" kern="1200" baseline="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b="0" kern="1200" baseline="0" dirty="0" smtClean="0">
                          <a:solidFill>
                            <a:schemeClr val="dk1"/>
                          </a:solidFill>
                          <a:latin typeface="Arial" pitchFamily="34" charset="0"/>
                          <a:ea typeface="+mn-ea"/>
                          <a:cs typeface="Arial" pitchFamily="34" charset="0"/>
                        </a:rPr>
                        <a:t> gather, interpret, and compare information </a:t>
                      </a:r>
                      <a:r>
                        <a:rPr kumimoji="0" lang="en-CA" sz="1200" kern="1200" baseline="0" dirty="0" smtClean="0">
                          <a:solidFill>
                            <a:schemeClr val="dk1"/>
                          </a:solidFill>
                          <a:latin typeface="Arial" pitchFamily="34" charset="0"/>
                          <a:ea typeface="+mn-ea"/>
                          <a:cs typeface="Arial" pitchFamily="34" charset="0"/>
                        </a:rPr>
                        <a:t>about the costs (e.g., user fees, annual fees, service charges, interest charges on overdue balances) and incentives (e.g., loyalty rewards; philanthropic incentives, such as support for Olympic athletes or a Red Cross disaster relief fund) associated with various credit cards and debit cards </a:t>
                      </a:r>
                    </a:p>
                    <a:p>
                      <a:pPr>
                        <a:buFont typeface="Arial" pitchFamily="34" charset="0"/>
                        <a:buChar char="−"/>
                      </a:pPr>
                      <a:endParaRPr kumimoji="0" lang="en-CA" sz="1200" b="0" kern="1200" baseline="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b="0" kern="1200" baseline="0" dirty="0" smtClean="0">
                          <a:solidFill>
                            <a:schemeClr val="dk1"/>
                          </a:solidFill>
                          <a:latin typeface="Arial" pitchFamily="34" charset="0"/>
                          <a:ea typeface="+mn-ea"/>
                          <a:cs typeface="Arial" pitchFamily="34" charset="0"/>
                        </a:rPr>
                        <a:t> gather, interpret, and compare information </a:t>
                      </a:r>
                      <a:r>
                        <a:rPr kumimoji="0" lang="en-CA" sz="1200" kern="1200" baseline="0" dirty="0" smtClean="0">
                          <a:solidFill>
                            <a:schemeClr val="dk1"/>
                          </a:solidFill>
                          <a:latin typeface="Arial" pitchFamily="34" charset="0"/>
                          <a:ea typeface="+mn-ea"/>
                          <a:cs typeface="Arial" pitchFamily="34" charset="0"/>
                        </a:rPr>
                        <a:t>about current credit card interest rates and regulations, and determine, through investigation using technology, the effects of delayed payments on a credit card balance</a:t>
                      </a:r>
                    </a:p>
                    <a:p>
                      <a:pPr>
                        <a:buFont typeface="Arial" pitchFamily="34" charset="0"/>
                        <a:buChar char="−"/>
                      </a:pPr>
                      <a:endParaRPr kumimoji="0" lang="en-CA" sz="1200" kern="1200" baseline="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b="0" kern="1200" baseline="0" dirty="0" smtClean="0">
                          <a:solidFill>
                            <a:schemeClr val="dk1"/>
                          </a:solidFill>
                          <a:latin typeface="Arial" pitchFamily="34" charset="0"/>
                          <a:ea typeface="+mn-ea"/>
                          <a:cs typeface="Arial" pitchFamily="34" charset="0"/>
                        </a:rPr>
                        <a:t> solve problems involving applications of the </a:t>
                      </a:r>
                      <a:r>
                        <a:rPr kumimoji="0" lang="en-CA" sz="1200" kern="1200" baseline="0" dirty="0" smtClean="0">
                          <a:solidFill>
                            <a:schemeClr val="dk1"/>
                          </a:solidFill>
                          <a:latin typeface="Arial" pitchFamily="34" charset="0"/>
                          <a:ea typeface="+mn-ea"/>
                          <a:cs typeface="Arial" pitchFamily="34" charset="0"/>
                        </a:rPr>
                        <a:t>compound interest formula to determine the cost of making a purchase on credit </a:t>
                      </a:r>
                    </a:p>
                    <a:p>
                      <a:endParaRPr kumimoji="0" lang="en-CA" sz="1200" kern="1200" baseline="0" dirty="0" smtClean="0">
                        <a:solidFill>
                          <a:schemeClr val="dk1"/>
                        </a:solidFill>
                        <a:latin typeface="Arial" pitchFamily="34" charset="0"/>
                        <a:ea typeface="+mn-ea"/>
                        <a:cs typeface="Arial" pitchFamily="34" charset="0"/>
                      </a:endParaRPr>
                    </a:p>
                    <a:p>
                      <a:r>
                        <a:rPr kumimoji="0" lang="en-CA" sz="1200" b="1" i="0" kern="1200" baseline="0" dirty="0" smtClean="0">
                          <a:solidFill>
                            <a:schemeClr val="dk1"/>
                          </a:solidFill>
                          <a:latin typeface="Arial" pitchFamily="34" charset="0"/>
                          <a:ea typeface="+mn-ea"/>
                          <a:cs typeface="Arial" pitchFamily="34" charset="0"/>
                        </a:rPr>
                        <a:t>Sample problem: </a:t>
                      </a:r>
                      <a:r>
                        <a:rPr kumimoji="0" lang="en-CA" sz="1200" b="0" i="0" kern="1200" baseline="0" dirty="0" smtClean="0">
                          <a:solidFill>
                            <a:schemeClr val="dk1"/>
                          </a:solidFill>
                          <a:latin typeface="Arial" pitchFamily="34" charset="0"/>
                          <a:ea typeface="+mn-ea"/>
                          <a:cs typeface="Arial" pitchFamily="34" charset="0"/>
                        </a:rPr>
                        <a:t>Using information gathered </a:t>
                      </a:r>
                      <a:r>
                        <a:rPr kumimoji="0" lang="en-CA" sz="1200" kern="1200" baseline="0" dirty="0" smtClean="0">
                          <a:solidFill>
                            <a:schemeClr val="dk1"/>
                          </a:solidFill>
                          <a:latin typeface="Arial" pitchFamily="34" charset="0"/>
                          <a:ea typeface="+mn-ea"/>
                          <a:cs typeface="Arial" pitchFamily="34" charset="0"/>
                        </a:rPr>
                        <a:t>about the interest rates and regulations for two different credit cards, compare the costs of purchasing a $1500 computer with each card if the full amount is paid 55 days later.</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9" name="Slide Number Placeholder 8"/>
          <p:cNvSpPr>
            <a:spLocks noGrp="1"/>
          </p:cNvSpPr>
          <p:nvPr>
            <p:ph type="sldNum" sz="quarter" idx="12"/>
          </p:nvPr>
        </p:nvSpPr>
        <p:spPr/>
        <p:txBody>
          <a:bodyPr/>
          <a:lstStyle/>
          <a:p>
            <a:fld id="{86DB97E2-CCFF-465E-8C64-E0FA0BF2FEDD}" type="slidenum">
              <a:rPr lang="en-CA" smtClean="0"/>
              <a:pPr/>
              <a:t>63</a:t>
            </a:fld>
            <a:endParaRPr lang="en-CA"/>
          </a:p>
        </p:txBody>
      </p:sp>
      <p:sp>
        <p:nvSpPr>
          <p:cNvPr id="13" name="TextBox 12"/>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Main Menu</a:t>
            </a:r>
            <a:endParaRPr lang="en-CA" sz="1000" dirty="0">
              <a:latin typeface="Arial" pitchFamily="34" charset="0"/>
            </a:endParaRPr>
          </a:p>
        </p:txBody>
      </p:sp>
      <p:sp>
        <p:nvSpPr>
          <p:cNvPr id="15" name="TextBox 14"/>
          <p:cNvSpPr txBox="1"/>
          <p:nvPr/>
        </p:nvSpPr>
        <p:spPr>
          <a:xfrm>
            <a:off x="6300192" y="6525344"/>
            <a:ext cx="2232248"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11C Home Page</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800219"/>
          </a:xfrm>
          <a:prstGeom prst="rect">
            <a:avLst/>
          </a:prstGeom>
          <a:noFill/>
        </p:spPr>
        <p:txBody>
          <a:bodyPr wrap="square" rtlCol="0">
            <a:spAutoFit/>
          </a:bodyPr>
          <a:lstStyle/>
          <a:p>
            <a:pPr algn="ctr"/>
            <a:r>
              <a:rPr lang="en-CA" dirty="0" smtClean="0"/>
              <a:t>Personal Finance – Specific Expectations</a:t>
            </a:r>
          </a:p>
          <a:p>
            <a:pPr algn="ctr"/>
            <a:r>
              <a:rPr lang="en-CA" sz="1400" dirty="0" smtClean="0"/>
              <a:t>Grade 11 College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4511040"/>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11 College </a:t>
                      </a:r>
                      <a:endParaRPr lang="en-CA" sz="1400" baseline="0" dirty="0">
                        <a:solidFill>
                          <a:schemeClr val="tx1"/>
                        </a:solidFill>
                        <a:latin typeface="Arial" pitchFamily="34" charset="0"/>
                      </a:endParaRPr>
                    </a:p>
                  </a:txBody>
                  <a:tcPr>
                    <a:noFill/>
                  </a:tcPr>
                </a:tc>
              </a:tr>
              <a:tr h="263337">
                <a:tc>
                  <a:txBody>
                    <a:bodyPr/>
                    <a:lstStyle/>
                    <a:p>
                      <a:r>
                        <a:rPr kumimoji="0" lang="en-CA" sz="1200" kern="1200" dirty="0" smtClean="0">
                          <a:solidFill>
                            <a:schemeClr val="dk1"/>
                          </a:solidFill>
                          <a:latin typeface="Arial" pitchFamily="34" charset="0"/>
                          <a:ea typeface="+mn-ea"/>
                          <a:cs typeface="Arial" pitchFamily="34" charset="0"/>
                        </a:rPr>
                        <a:t>Owning</a:t>
                      </a:r>
                      <a:r>
                        <a:rPr kumimoji="0" lang="en-CA" sz="1200" kern="1200" baseline="0" dirty="0" smtClean="0">
                          <a:solidFill>
                            <a:schemeClr val="dk1"/>
                          </a:solidFill>
                          <a:latin typeface="Arial" pitchFamily="34" charset="0"/>
                          <a:ea typeface="+mn-ea"/>
                          <a:cs typeface="Arial" pitchFamily="34" charset="0"/>
                        </a:rPr>
                        <a:t> and Operating a Vehicle</a:t>
                      </a:r>
                      <a:endParaRPr kumimoji="0" lang="en-CA" sz="1200" kern="1200" dirty="0">
                        <a:solidFill>
                          <a:schemeClr val="dk1"/>
                        </a:solidFill>
                        <a:latin typeface="Arial" pitchFamily="34" charset="0"/>
                        <a:ea typeface="+mn-ea"/>
                        <a:cs typeface="Arial" pitchFamily="34" charset="0"/>
                      </a:endParaRPr>
                    </a:p>
                  </a:txBody>
                  <a:tcPr>
                    <a:noFill/>
                  </a:tcPr>
                </a:tc>
              </a:tr>
              <a:tr h="509376">
                <a:tc>
                  <a:txBody>
                    <a:bodyPr/>
                    <a:lstStyle/>
                    <a:p>
                      <a:pPr>
                        <a:buFont typeface="Arial" pitchFamily="34" charset="0"/>
                        <a:buChar char="−"/>
                      </a:pPr>
                      <a:r>
                        <a:rPr kumimoji="0" lang="en-CA" sz="1200" b="0" kern="1200" baseline="0" dirty="0" smtClean="0">
                          <a:solidFill>
                            <a:schemeClr val="dk1"/>
                          </a:solidFill>
                          <a:latin typeface="Arial" pitchFamily="34" charset="0"/>
                          <a:ea typeface="+mn-ea"/>
                          <a:cs typeface="Arial" pitchFamily="34" charset="0"/>
                        </a:rPr>
                        <a:t> gather and interpret information about the </a:t>
                      </a:r>
                      <a:r>
                        <a:rPr kumimoji="0" lang="en-CA" sz="1200" kern="1200" baseline="0" dirty="0" smtClean="0">
                          <a:solidFill>
                            <a:schemeClr val="dk1"/>
                          </a:solidFill>
                          <a:latin typeface="Arial" pitchFamily="34" charset="0"/>
                          <a:ea typeface="+mn-ea"/>
                          <a:cs typeface="Arial" pitchFamily="34" charset="0"/>
                        </a:rPr>
                        <a:t>procedures and costs involved in insuring a vehicle (e.g., car, motorcycle, snowmobile) and the factors affecting insurance rates (e.g., gender, age, driving record, model of vehicle, use of vehicle), and compare the insurance costs for different categories of drivers and for different vehicles</a:t>
                      </a:r>
                    </a:p>
                    <a:p>
                      <a:endParaRPr kumimoji="0" lang="en-CA" sz="1200" kern="1200" baseline="0" dirty="0" smtClean="0">
                        <a:solidFill>
                          <a:schemeClr val="dk1"/>
                        </a:solidFill>
                        <a:latin typeface="Arial" pitchFamily="34" charset="0"/>
                        <a:ea typeface="+mn-ea"/>
                        <a:cs typeface="Arial" pitchFamily="34" charset="0"/>
                      </a:endParaRPr>
                    </a:p>
                    <a:p>
                      <a:r>
                        <a:rPr kumimoji="0" lang="en-CA" sz="1200" b="1" i="0" kern="1200" baseline="0" dirty="0" smtClean="0">
                          <a:solidFill>
                            <a:schemeClr val="dk1"/>
                          </a:solidFill>
                          <a:latin typeface="Arial" pitchFamily="34" charset="0"/>
                          <a:ea typeface="+mn-ea"/>
                          <a:cs typeface="Arial" pitchFamily="34" charset="0"/>
                        </a:rPr>
                        <a:t>Sample problem: </a:t>
                      </a:r>
                      <a:r>
                        <a:rPr kumimoji="0" lang="en-CA" sz="1200" b="0" i="0" kern="1200" baseline="0" dirty="0" smtClean="0">
                          <a:solidFill>
                            <a:schemeClr val="dk1"/>
                          </a:solidFill>
                          <a:latin typeface="Arial" pitchFamily="34" charset="0"/>
                          <a:ea typeface="+mn-ea"/>
                          <a:cs typeface="Arial" pitchFamily="34" charset="0"/>
                        </a:rPr>
                        <a:t>Use automobile insurance</a:t>
                      </a:r>
                      <a:r>
                        <a:rPr kumimoji="0" lang="en-CA" sz="1200" b="1" i="0" kern="1200" baseline="0" dirty="0" smtClean="0">
                          <a:solidFill>
                            <a:schemeClr val="dk1"/>
                          </a:solidFill>
                          <a:latin typeface="Arial" pitchFamily="34" charset="0"/>
                          <a:ea typeface="+mn-ea"/>
                          <a:cs typeface="Arial" pitchFamily="34" charset="0"/>
                        </a:rPr>
                        <a:t> </a:t>
                      </a:r>
                      <a:r>
                        <a:rPr kumimoji="0" lang="en-CA" sz="1200" kern="1200" baseline="0" dirty="0" smtClean="0">
                          <a:solidFill>
                            <a:schemeClr val="dk1"/>
                          </a:solidFill>
                          <a:latin typeface="Arial" pitchFamily="34" charset="0"/>
                          <a:ea typeface="+mn-ea"/>
                          <a:cs typeface="Arial" pitchFamily="34" charset="0"/>
                        </a:rPr>
                        <a:t>websites to investigate the degree to which the type of car and the age and gender of the driver affect insurance rates.</a:t>
                      </a:r>
                    </a:p>
                    <a:p>
                      <a:endParaRPr kumimoji="0" lang="en-CA" sz="1200" kern="1200" baseline="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b="0" kern="1200" baseline="0" dirty="0" smtClean="0">
                          <a:solidFill>
                            <a:schemeClr val="dk1"/>
                          </a:solidFill>
                          <a:latin typeface="Arial" pitchFamily="34" charset="0"/>
                          <a:ea typeface="+mn-ea"/>
                          <a:cs typeface="Arial" pitchFamily="34" charset="0"/>
                        </a:rPr>
                        <a:t> gather, interpret, and compare information </a:t>
                      </a:r>
                      <a:r>
                        <a:rPr kumimoji="0" lang="en-CA" sz="1200" kern="1200" baseline="0" dirty="0" smtClean="0">
                          <a:solidFill>
                            <a:schemeClr val="dk1"/>
                          </a:solidFill>
                          <a:latin typeface="Arial" pitchFamily="34" charset="0"/>
                          <a:ea typeface="+mn-ea"/>
                          <a:cs typeface="Arial" pitchFamily="34" charset="0"/>
                        </a:rPr>
                        <a:t>about the procedures and costs (e.g., monthly payments, insurance, depreciation, maintenance, miscellaneous expenses) involved in buying or leasing a new vehicle or buying a used vehicle</a:t>
                      </a:r>
                    </a:p>
                    <a:p>
                      <a:endParaRPr kumimoji="0" lang="en-CA" sz="1200" kern="1200" baseline="0" dirty="0" smtClean="0">
                        <a:solidFill>
                          <a:schemeClr val="dk1"/>
                        </a:solidFill>
                        <a:latin typeface="Arial" pitchFamily="34" charset="0"/>
                        <a:ea typeface="+mn-ea"/>
                        <a:cs typeface="Arial" pitchFamily="34" charset="0"/>
                      </a:endParaRPr>
                    </a:p>
                    <a:p>
                      <a:r>
                        <a:rPr kumimoji="0" lang="en-CA" sz="1200" b="1" i="0" kern="1200" baseline="0" dirty="0" smtClean="0">
                          <a:solidFill>
                            <a:schemeClr val="dk1"/>
                          </a:solidFill>
                          <a:latin typeface="Arial" pitchFamily="34" charset="0"/>
                          <a:ea typeface="+mn-ea"/>
                          <a:cs typeface="Arial" pitchFamily="34" charset="0"/>
                        </a:rPr>
                        <a:t>Sample problem</a:t>
                      </a:r>
                      <a:r>
                        <a:rPr kumimoji="0" lang="en-CA" sz="1200" b="1" i="1" kern="1200" baseline="0" dirty="0" smtClean="0">
                          <a:solidFill>
                            <a:schemeClr val="dk1"/>
                          </a:solidFill>
                          <a:latin typeface="Arial" pitchFamily="34" charset="0"/>
                          <a:ea typeface="+mn-ea"/>
                          <a:cs typeface="Arial" pitchFamily="34" charset="0"/>
                        </a:rPr>
                        <a:t>: </a:t>
                      </a:r>
                      <a:r>
                        <a:rPr kumimoji="0" lang="en-CA" sz="1200" b="0" i="0" kern="1200" baseline="0" dirty="0" smtClean="0">
                          <a:solidFill>
                            <a:schemeClr val="dk1"/>
                          </a:solidFill>
                          <a:latin typeface="Arial" pitchFamily="34" charset="0"/>
                          <a:ea typeface="+mn-ea"/>
                          <a:cs typeface="Arial" pitchFamily="34" charset="0"/>
                        </a:rPr>
                        <a:t>Compare the costs of </a:t>
                      </a:r>
                      <a:r>
                        <a:rPr kumimoji="0" lang="en-CA" sz="1200" kern="1200" baseline="0" dirty="0" smtClean="0">
                          <a:solidFill>
                            <a:schemeClr val="dk1"/>
                          </a:solidFill>
                          <a:latin typeface="Arial" pitchFamily="34" charset="0"/>
                          <a:ea typeface="+mn-ea"/>
                          <a:cs typeface="Arial" pitchFamily="34" charset="0"/>
                        </a:rPr>
                        <a:t>buying a new car, leasing the same car, and buying an older model of the same car.</a:t>
                      </a:r>
                    </a:p>
                    <a:p>
                      <a:endParaRPr kumimoji="0" lang="en-CA" sz="1200" kern="1200" baseline="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b="0" kern="1200" baseline="0" dirty="0" smtClean="0">
                          <a:solidFill>
                            <a:schemeClr val="dk1"/>
                          </a:solidFill>
                          <a:latin typeface="Arial" pitchFamily="34" charset="0"/>
                          <a:ea typeface="+mn-ea"/>
                          <a:cs typeface="Arial" pitchFamily="34" charset="0"/>
                        </a:rPr>
                        <a:t> solve problems, using technology (e.g., calculator</a:t>
                      </a:r>
                      <a:r>
                        <a:rPr kumimoji="0" lang="en-CA" sz="1200" b="1" kern="1200" baseline="0" dirty="0" smtClean="0">
                          <a:solidFill>
                            <a:schemeClr val="dk1"/>
                          </a:solidFill>
                          <a:latin typeface="Arial" pitchFamily="34" charset="0"/>
                          <a:ea typeface="+mn-ea"/>
                          <a:cs typeface="Arial" pitchFamily="34" charset="0"/>
                        </a:rPr>
                        <a:t>, </a:t>
                      </a:r>
                      <a:r>
                        <a:rPr kumimoji="0" lang="en-CA" sz="1200" kern="1200" baseline="0" dirty="0" smtClean="0">
                          <a:solidFill>
                            <a:schemeClr val="dk1"/>
                          </a:solidFill>
                          <a:latin typeface="Arial" pitchFamily="34" charset="0"/>
                          <a:ea typeface="+mn-ea"/>
                          <a:cs typeface="Arial" pitchFamily="34" charset="0"/>
                        </a:rPr>
                        <a:t>spreadsheet), that involve the fixed costs (e.g., licence fee, insurance) and variable costs (e.g., maintenance, fuel) of owning and operating a vehicle</a:t>
                      </a:r>
                    </a:p>
                    <a:p>
                      <a:endParaRPr kumimoji="0" lang="en-CA" sz="1200" kern="1200" baseline="0" dirty="0" smtClean="0">
                        <a:solidFill>
                          <a:schemeClr val="dk1"/>
                        </a:solidFill>
                        <a:latin typeface="Arial" pitchFamily="34" charset="0"/>
                        <a:ea typeface="+mn-ea"/>
                        <a:cs typeface="Arial" pitchFamily="34" charset="0"/>
                      </a:endParaRPr>
                    </a:p>
                    <a:p>
                      <a:r>
                        <a:rPr kumimoji="0" lang="en-CA" sz="1200" b="1" i="0" kern="1200" baseline="0" dirty="0" smtClean="0">
                          <a:solidFill>
                            <a:schemeClr val="dk1"/>
                          </a:solidFill>
                          <a:latin typeface="Arial" pitchFamily="34" charset="0"/>
                          <a:ea typeface="+mn-ea"/>
                          <a:cs typeface="Arial" pitchFamily="34" charset="0"/>
                        </a:rPr>
                        <a:t>Sample problem</a:t>
                      </a:r>
                      <a:r>
                        <a:rPr kumimoji="0" lang="en-CA" sz="1200" b="1" i="1" kern="1200" baseline="0" dirty="0" smtClean="0">
                          <a:solidFill>
                            <a:schemeClr val="dk1"/>
                          </a:solidFill>
                          <a:latin typeface="Arial" pitchFamily="34" charset="0"/>
                          <a:ea typeface="+mn-ea"/>
                          <a:cs typeface="Arial" pitchFamily="34" charset="0"/>
                        </a:rPr>
                        <a:t>: </a:t>
                      </a:r>
                      <a:r>
                        <a:rPr kumimoji="0" lang="en-CA" sz="1200" b="0" i="0" kern="1200" baseline="0" dirty="0" smtClean="0">
                          <a:solidFill>
                            <a:schemeClr val="dk1"/>
                          </a:solidFill>
                          <a:latin typeface="Arial" pitchFamily="34" charset="0"/>
                          <a:ea typeface="+mn-ea"/>
                          <a:cs typeface="Arial" pitchFamily="34" charset="0"/>
                        </a:rPr>
                        <a:t>The rate at which a car consumes </a:t>
                      </a:r>
                      <a:r>
                        <a:rPr kumimoji="0" lang="en-CA" sz="1200" kern="1200" baseline="0" dirty="0" smtClean="0">
                          <a:solidFill>
                            <a:schemeClr val="dk1"/>
                          </a:solidFill>
                          <a:latin typeface="Arial" pitchFamily="34" charset="0"/>
                          <a:ea typeface="+mn-ea"/>
                          <a:cs typeface="Arial" pitchFamily="34" charset="0"/>
                        </a:rPr>
                        <a:t>gasoline depends on the speed of the car. Use a given graph of gasoline consumption, in litres per 100 km, versus speed, in kilometres per hour, to determine how much gasoline is used to drive 500 km at speeds of 80 km/h, 100 km/h, and 120 km/h. Use the current price of gasoline to calculate the cost of driving 500 km at each of these speeds.</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9" name="Slide Number Placeholder 8"/>
          <p:cNvSpPr>
            <a:spLocks noGrp="1"/>
          </p:cNvSpPr>
          <p:nvPr>
            <p:ph type="sldNum" sz="quarter" idx="12"/>
          </p:nvPr>
        </p:nvSpPr>
        <p:spPr/>
        <p:txBody>
          <a:bodyPr/>
          <a:lstStyle/>
          <a:p>
            <a:fld id="{86DB97E2-CCFF-465E-8C64-E0FA0BF2FEDD}" type="slidenum">
              <a:rPr lang="en-CA" smtClean="0"/>
              <a:pPr/>
              <a:t>64</a:t>
            </a:fld>
            <a:endParaRPr lang="en-CA"/>
          </a:p>
        </p:txBody>
      </p:sp>
      <p:sp>
        <p:nvSpPr>
          <p:cNvPr id="13" name="TextBox 12"/>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Main Menu</a:t>
            </a:r>
            <a:endParaRPr lang="en-CA" sz="1000" dirty="0">
              <a:latin typeface="Arial" pitchFamily="34" charset="0"/>
            </a:endParaRPr>
          </a:p>
        </p:txBody>
      </p:sp>
      <p:sp>
        <p:nvSpPr>
          <p:cNvPr id="10" name="TextBox 9"/>
          <p:cNvSpPr txBox="1"/>
          <p:nvPr/>
        </p:nvSpPr>
        <p:spPr>
          <a:xfrm>
            <a:off x="6300192" y="6525344"/>
            <a:ext cx="2232248"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11C Home Page</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800219"/>
          </a:xfrm>
          <a:prstGeom prst="rect">
            <a:avLst/>
          </a:prstGeom>
          <a:noFill/>
        </p:spPr>
        <p:txBody>
          <a:bodyPr wrap="square" rtlCol="0">
            <a:spAutoFit/>
          </a:bodyPr>
          <a:lstStyle/>
          <a:p>
            <a:pPr algn="ctr"/>
            <a:r>
              <a:rPr lang="en-CA" dirty="0" smtClean="0"/>
              <a:t>Data Management – Specific Expectations</a:t>
            </a:r>
          </a:p>
          <a:p>
            <a:pPr algn="ctr"/>
            <a:r>
              <a:rPr lang="en-CA" sz="1400" dirty="0" smtClean="0"/>
              <a:t>Grade 11 College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1402080"/>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11 College </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Working With One-Variable</a:t>
                      </a:r>
                      <a:r>
                        <a:rPr kumimoji="0" lang="en-CA" sz="1200" b="1" kern="1200" baseline="0" dirty="0" smtClean="0">
                          <a:solidFill>
                            <a:schemeClr val="dk1"/>
                          </a:solidFill>
                          <a:latin typeface="Arial" pitchFamily="34" charset="0"/>
                          <a:ea typeface="+mn-ea"/>
                          <a:cs typeface="Arial" pitchFamily="34" charset="0"/>
                        </a:rPr>
                        <a:t> Data</a:t>
                      </a:r>
                      <a:endParaRPr kumimoji="0" lang="en-CA" sz="1200" kern="1200" dirty="0">
                        <a:solidFill>
                          <a:schemeClr val="dk1"/>
                        </a:solidFill>
                        <a:latin typeface="Arial" pitchFamily="34" charset="0"/>
                        <a:ea typeface="+mn-ea"/>
                        <a:cs typeface="Arial" pitchFamily="34" charset="0"/>
                      </a:endParaRPr>
                    </a:p>
                  </a:txBody>
                  <a:tcPr>
                    <a:noFill/>
                  </a:tcPr>
                </a:tc>
              </a:tr>
              <a:tr h="509376">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compare two or more sets of one-variable data, using measures of central tendency and measures of spread </a:t>
                      </a:r>
                    </a:p>
                    <a:p>
                      <a:r>
                        <a:rPr kumimoji="0" lang="en-CA" sz="1200" kern="1200" dirty="0" smtClean="0">
                          <a:solidFill>
                            <a:schemeClr val="dk1"/>
                          </a:solidFill>
                          <a:latin typeface="Arial" pitchFamily="34" charset="0"/>
                          <a:ea typeface="+mn-ea"/>
                          <a:cs typeface="Arial" pitchFamily="34" charset="0"/>
                        </a:rPr>
                        <a:t>	</a:t>
                      </a:r>
                    </a:p>
                    <a:p>
                      <a:r>
                        <a:rPr kumimoji="0" lang="en-CA" sz="1200" b="1" i="0" kern="1200" dirty="0" smtClean="0">
                          <a:solidFill>
                            <a:schemeClr val="dk1"/>
                          </a:solidFill>
                          <a:latin typeface="Arial" pitchFamily="34" charset="0"/>
                          <a:ea typeface="+mn-ea"/>
                          <a:cs typeface="Arial" pitchFamily="34" charset="0"/>
                        </a:rPr>
                        <a:t>Sample problem</a:t>
                      </a:r>
                      <a:r>
                        <a:rPr kumimoji="0" lang="en-CA" sz="1200" b="1" i="1" kern="1200" dirty="0" smtClean="0">
                          <a:solidFill>
                            <a:schemeClr val="dk1"/>
                          </a:solidFill>
                          <a:latin typeface="Arial" pitchFamily="34" charset="0"/>
                          <a:ea typeface="+mn-ea"/>
                          <a:cs typeface="Arial" pitchFamily="34" charset="0"/>
                        </a:rPr>
                        <a:t>:</a:t>
                      </a:r>
                      <a:r>
                        <a:rPr kumimoji="0" lang="en-CA" sz="1200" kern="1200" dirty="0" smtClean="0">
                          <a:solidFill>
                            <a:schemeClr val="dk1"/>
                          </a:solidFill>
                          <a:latin typeface="Arial" pitchFamily="34" charset="0"/>
                          <a:ea typeface="+mn-ea"/>
                          <a:cs typeface="Arial" pitchFamily="34" charset="0"/>
                        </a:rPr>
                        <a:t> Use measures of central tendency and measures of spread to compare data that show the lifetime of an economy light bulb with data that show the lifetime of a long-life light bulb.</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9" name="Slide Number Placeholder 8"/>
          <p:cNvSpPr>
            <a:spLocks noGrp="1"/>
          </p:cNvSpPr>
          <p:nvPr>
            <p:ph type="sldNum" sz="quarter" idx="12"/>
          </p:nvPr>
        </p:nvSpPr>
        <p:spPr/>
        <p:txBody>
          <a:bodyPr/>
          <a:lstStyle/>
          <a:p>
            <a:fld id="{86DB97E2-CCFF-465E-8C64-E0FA0BF2FEDD}" type="slidenum">
              <a:rPr lang="en-CA" smtClean="0"/>
              <a:pPr/>
              <a:t>65</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Main Menu</a:t>
            </a:r>
            <a:endParaRPr lang="en-CA" sz="1000" dirty="0">
              <a:latin typeface="Arial" pitchFamily="34" charset="0"/>
            </a:endParaRPr>
          </a:p>
        </p:txBody>
      </p:sp>
      <p:sp>
        <p:nvSpPr>
          <p:cNvPr id="13" name="TextBox 12"/>
          <p:cNvSpPr txBox="1"/>
          <p:nvPr/>
        </p:nvSpPr>
        <p:spPr>
          <a:xfrm>
            <a:off x="6300192" y="6525344"/>
            <a:ext cx="2232248"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11C Home Page</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188640"/>
            <a:ext cx="6480720" cy="800219"/>
          </a:xfrm>
          <a:prstGeom prst="rect">
            <a:avLst/>
          </a:prstGeom>
          <a:noFill/>
        </p:spPr>
        <p:txBody>
          <a:bodyPr wrap="square" rtlCol="0">
            <a:spAutoFit/>
          </a:bodyPr>
          <a:lstStyle/>
          <a:p>
            <a:pPr algn="ctr"/>
            <a:r>
              <a:rPr lang="en-CA" dirty="0" smtClean="0"/>
              <a:t>Overall Expectations</a:t>
            </a:r>
          </a:p>
          <a:p>
            <a:pPr algn="ctr"/>
            <a:r>
              <a:rPr lang="en-CA" sz="1400" dirty="0" smtClean="0"/>
              <a:t>Grade 11 Workplace Preparation</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12776"/>
          <a:ext cx="8136904" cy="4315704"/>
        </p:xfrm>
        <a:graphic>
          <a:graphicData uri="http://schemas.openxmlformats.org/drawingml/2006/table">
            <a:tbl>
              <a:tblPr firstRow="1" bandRow="1">
                <a:tableStyleId>{073A0DAA-6AF3-43AB-8588-CEC1D06C72B9}</a:tableStyleId>
              </a:tblPr>
              <a:tblGrid>
                <a:gridCol w="8136904"/>
              </a:tblGrid>
              <a:tr h="279101">
                <a:tc>
                  <a:txBody>
                    <a:bodyPr/>
                    <a:lstStyle/>
                    <a:p>
                      <a:r>
                        <a:rPr lang="en-CA" sz="1300" baseline="0" dirty="0" smtClean="0">
                          <a:solidFill>
                            <a:schemeClr val="tx1"/>
                          </a:solidFill>
                          <a:latin typeface="Arial" pitchFamily="34" charset="0"/>
                        </a:rPr>
                        <a:t>MEL3E – Mathematics for Work and Everyday Life</a:t>
                      </a:r>
                      <a:endParaRPr lang="en-CA" sz="1300" baseline="0" dirty="0">
                        <a:solidFill>
                          <a:schemeClr val="tx1"/>
                        </a:solidFill>
                        <a:latin typeface="Arial" pitchFamily="34" charset="0"/>
                      </a:endParaRPr>
                    </a:p>
                  </a:txBody>
                  <a:tcPr>
                    <a:noFill/>
                  </a:tcPr>
                </a:tc>
              </a:tr>
              <a:tr h="293791">
                <a:tc>
                  <a:txBody>
                    <a:bodyPr/>
                    <a:lstStyle/>
                    <a:p>
                      <a:r>
                        <a:rPr lang="en-CA" sz="1400" b="0" i="0" baseline="0" dirty="0" smtClean="0">
                          <a:solidFill>
                            <a:schemeClr val="tx1"/>
                          </a:solidFill>
                          <a:latin typeface="Arial" pitchFamily="34" charset="0"/>
                          <a:cs typeface="Arial" pitchFamily="34" charset="0"/>
                        </a:rPr>
                        <a:t>Earning and Purchasing</a:t>
                      </a:r>
                      <a:endParaRPr lang="en-CA" sz="1400" b="0" i="0" baseline="0" dirty="0">
                        <a:solidFill>
                          <a:schemeClr val="tx1"/>
                        </a:solidFill>
                        <a:latin typeface="Arial" pitchFamily="34" charset="0"/>
                        <a:cs typeface="Arial" pitchFamily="34" charset="0"/>
                      </a:endParaRPr>
                    </a:p>
                  </a:txBody>
                  <a:tcPr>
                    <a:noFill/>
                  </a:tcPr>
                </a:tc>
              </a:tr>
              <a:tr h="440686">
                <a:tc>
                  <a:txBody>
                    <a:bodyPr/>
                    <a:lstStyle/>
                    <a:p>
                      <a:pPr lvl="0">
                        <a:buFont typeface="Arial" pitchFamily="34" charset="0"/>
                        <a:buChar char="•"/>
                      </a:pPr>
                      <a:r>
                        <a:rPr kumimoji="0" lang="en-CA" sz="1300" kern="1200" dirty="0" smtClean="0">
                          <a:solidFill>
                            <a:schemeClr val="dk1"/>
                          </a:solidFill>
                          <a:latin typeface="Arial" pitchFamily="34" charset="0"/>
                          <a:ea typeface="+mn-ea"/>
                          <a:cs typeface="Arial" pitchFamily="34" charset="0"/>
                        </a:rPr>
                        <a:t> interpret information about different types of remuneration, and solve problems and make decisions involving different remuneration methods</a:t>
                      </a:r>
                    </a:p>
                    <a:p>
                      <a:pPr lvl="0">
                        <a:buFont typeface="Arial" pitchFamily="34" charset="0"/>
                        <a:buChar char="•"/>
                      </a:pPr>
                      <a:r>
                        <a:rPr kumimoji="0" lang="en-CA" sz="1300" kern="1200" dirty="0" smtClean="0">
                          <a:solidFill>
                            <a:schemeClr val="dk1"/>
                          </a:solidFill>
                          <a:latin typeface="Arial" pitchFamily="34" charset="0"/>
                          <a:ea typeface="+mn-ea"/>
                          <a:cs typeface="Arial" pitchFamily="34" charset="0"/>
                        </a:rPr>
                        <a:t> demonstrate an understanding of payroll deductions and their impact on purchasing power</a:t>
                      </a:r>
                    </a:p>
                    <a:p>
                      <a:pPr lvl="0">
                        <a:buFont typeface="Arial" pitchFamily="34" charset="0"/>
                        <a:buChar char="•"/>
                      </a:pPr>
                      <a:r>
                        <a:rPr kumimoji="0" lang="en-CA" sz="1300" kern="1200" dirty="0" smtClean="0">
                          <a:solidFill>
                            <a:schemeClr val="dk1"/>
                          </a:solidFill>
                          <a:latin typeface="Arial" pitchFamily="34" charset="0"/>
                          <a:ea typeface="+mn-ea"/>
                          <a:cs typeface="Arial" pitchFamily="34" charset="0"/>
                        </a:rPr>
                        <a:t> demonstrate an understanding of the factors and methods involved in making and justifying informed purchasing decisions</a:t>
                      </a:r>
                      <a:endParaRPr kumimoji="0" lang="en-CA" sz="1300" kern="1200" dirty="0">
                        <a:solidFill>
                          <a:schemeClr val="dk1"/>
                        </a:solidFill>
                        <a:latin typeface="Arial" pitchFamily="34" charset="0"/>
                        <a:ea typeface="+mn-ea"/>
                        <a:cs typeface="Arial" pitchFamily="34" charset="0"/>
                      </a:endParaRPr>
                    </a:p>
                  </a:txBody>
                  <a:tcPr>
                    <a:noFill/>
                  </a:tcPr>
                </a:tc>
              </a:tr>
              <a:tr h="29379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u="none" baseline="0" dirty="0" smtClean="0">
                          <a:solidFill>
                            <a:schemeClr val="tx1"/>
                          </a:solidFill>
                          <a:uFillTx/>
                          <a:latin typeface="Arial" pitchFamily="34" charset="0"/>
                          <a:cs typeface="Arial" pitchFamily="34" charset="0"/>
                        </a:rPr>
                        <a:t>Saving, Investing and Borrowing</a:t>
                      </a:r>
                      <a:endParaRPr lang="en-CA" sz="1400" u="none" baseline="0" dirty="0">
                        <a:solidFill>
                          <a:schemeClr val="tx1"/>
                        </a:solidFill>
                        <a:uFillTx/>
                        <a:latin typeface="Arial" pitchFamily="34" charset="0"/>
                        <a:cs typeface="Arial" pitchFamily="34" charset="0"/>
                      </a:endParaRPr>
                    </a:p>
                  </a:txBody>
                  <a:tcPr>
                    <a:noFill/>
                  </a:tcPr>
                </a:tc>
              </a:tr>
              <a:tr h="1145784">
                <a:tc>
                  <a:txBody>
                    <a:bodyPr/>
                    <a:lstStyle/>
                    <a:p>
                      <a:pPr lvl="0">
                        <a:buFont typeface="Arial" pitchFamily="34" charset="0"/>
                        <a:buChar char="•"/>
                      </a:pPr>
                      <a:r>
                        <a:rPr kumimoji="0" lang="en-CA" sz="1300" kern="1200" dirty="0" smtClean="0">
                          <a:solidFill>
                            <a:schemeClr val="dk1"/>
                          </a:solidFill>
                          <a:latin typeface="Arial" pitchFamily="34" charset="0"/>
                          <a:ea typeface="+mn-ea"/>
                          <a:cs typeface="Arial" pitchFamily="34" charset="0"/>
                        </a:rPr>
                        <a:t> describe and compare services available from financial institutions</a:t>
                      </a:r>
                    </a:p>
                    <a:p>
                      <a:pPr lvl="0">
                        <a:buFont typeface="Arial" pitchFamily="34" charset="0"/>
                        <a:buChar char="•"/>
                      </a:pPr>
                      <a:r>
                        <a:rPr kumimoji="0" lang="en-CA" sz="1300" kern="1200" dirty="0" smtClean="0">
                          <a:solidFill>
                            <a:schemeClr val="dk1"/>
                          </a:solidFill>
                          <a:latin typeface="Arial" pitchFamily="34" charset="0"/>
                          <a:ea typeface="+mn-ea"/>
                          <a:cs typeface="Arial" pitchFamily="34" charset="0"/>
                        </a:rPr>
                        <a:t> demonstrate an understanding of simple and compound interest, and solve problems involving related applications</a:t>
                      </a:r>
                    </a:p>
                    <a:p>
                      <a:pPr lvl="0">
                        <a:buFont typeface="Arial" pitchFamily="34" charset="0"/>
                        <a:buChar char="•"/>
                      </a:pPr>
                      <a:r>
                        <a:rPr kumimoji="0" lang="en-CA" sz="1300" kern="1200" dirty="0" smtClean="0">
                          <a:solidFill>
                            <a:schemeClr val="dk1"/>
                          </a:solidFill>
                          <a:latin typeface="Arial" pitchFamily="34" charset="0"/>
                          <a:ea typeface="+mn-ea"/>
                          <a:cs typeface="Arial" pitchFamily="34" charset="0"/>
                        </a:rPr>
                        <a:t> interpret information about different ways of borrowing and their associated costs, and make and justify informed borrowing decisions</a:t>
                      </a:r>
                      <a:endParaRPr lang="en-CA" sz="1200" b="0" u="dottedHeavy" baseline="0" dirty="0">
                        <a:solidFill>
                          <a:schemeClr val="bg1"/>
                        </a:solidFill>
                        <a:uFillTx/>
                        <a:latin typeface="Arial" pitchFamily="34" charset="0"/>
                        <a:cs typeface="Arial" pitchFamily="34" charset="0"/>
                      </a:endParaRPr>
                    </a:p>
                  </a:txBody>
                  <a:tcPr>
                    <a:noFill/>
                  </a:tcPr>
                </a:tc>
              </a:tr>
              <a:tr h="293791">
                <a:tc>
                  <a:txBody>
                    <a:bodyPr/>
                    <a:lstStyle/>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lang="en-CA" sz="1400" u="none" baseline="0" dirty="0" smtClean="0">
                          <a:solidFill>
                            <a:schemeClr val="tx1"/>
                          </a:solidFill>
                          <a:uFillTx/>
                          <a:latin typeface="Arial" pitchFamily="34" charset="0"/>
                          <a:cs typeface="Arial" pitchFamily="34" charset="0"/>
                        </a:rPr>
                        <a:t>Transportation and Travel</a:t>
                      </a:r>
                      <a:endParaRPr lang="en-CA" sz="1300" u="dottedHeavy" baseline="0" dirty="0">
                        <a:solidFill>
                          <a:schemeClr val="bg1"/>
                        </a:solidFill>
                        <a:uFillTx/>
                        <a:latin typeface="Arial" pitchFamily="34" charset="0"/>
                        <a:cs typeface="Arial" pitchFamily="34" charset="0"/>
                      </a:endParaRPr>
                    </a:p>
                  </a:txBody>
                  <a:tcPr>
                    <a:noFill/>
                  </a:tcPr>
                </a:tc>
              </a:tr>
              <a:tr h="444817">
                <a:tc>
                  <a:txBody>
                    <a:bodyPr/>
                    <a:lstStyle/>
                    <a:p>
                      <a:pPr lvl="0">
                        <a:buFont typeface="Arial" pitchFamily="34" charset="0"/>
                        <a:buChar char="•"/>
                      </a:pPr>
                      <a:r>
                        <a:rPr kumimoji="0" lang="en-CA" sz="1300" kern="1200" dirty="0" smtClean="0">
                          <a:solidFill>
                            <a:schemeClr val="dk1"/>
                          </a:solidFill>
                          <a:latin typeface="Arial" pitchFamily="34" charset="0"/>
                          <a:ea typeface="+mn-ea"/>
                          <a:cs typeface="Arial" pitchFamily="34" charset="0"/>
                        </a:rPr>
                        <a:t> interpret information about owning and operating a vehicle, and solve problems involving the associated costs</a:t>
                      </a:r>
                    </a:p>
                    <a:p>
                      <a:pPr lvl="0">
                        <a:buFont typeface="Arial" pitchFamily="34" charset="0"/>
                        <a:buChar char="•"/>
                      </a:pPr>
                      <a:r>
                        <a:rPr kumimoji="0" lang="en-CA" sz="1300" kern="1200" dirty="0" smtClean="0">
                          <a:solidFill>
                            <a:schemeClr val="dk1"/>
                          </a:solidFill>
                          <a:latin typeface="Arial" pitchFamily="34" charset="0"/>
                          <a:ea typeface="+mn-ea"/>
                          <a:cs typeface="Arial" pitchFamily="34" charset="0"/>
                        </a:rPr>
                        <a:t> plan and justify a route for a trip by automobile, and solve problems involving the associated costs</a:t>
                      </a:r>
                    </a:p>
                    <a:p>
                      <a:pPr lvl="0">
                        <a:buFont typeface="Arial" pitchFamily="34" charset="0"/>
                        <a:buChar char="•"/>
                      </a:pPr>
                      <a:r>
                        <a:rPr kumimoji="0" lang="en-CA" sz="1300" kern="1200" dirty="0" smtClean="0">
                          <a:solidFill>
                            <a:schemeClr val="dk1"/>
                          </a:solidFill>
                          <a:latin typeface="Arial" pitchFamily="34" charset="0"/>
                          <a:ea typeface="+mn-ea"/>
                          <a:cs typeface="Arial" pitchFamily="34" charset="0"/>
                        </a:rPr>
                        <a:t> interpret information about different modes of transportation, and solve related problems</a:t>
                      </a:r>
                      <a:endParaRPr kumimoji="0" lang="en-CA" sz="1300" kern="1200" dirty="0">
                        <a:solidFill>
                          <a:schemeClr val="dk1"/>
                        </a:solidFill>
                        <a:latin typeface="Arial" pitchFamily="34" charset="0"/>
                        <a:ea typeface="+mn-ea"/>
                        <a:cs typeface="Arial" pitchFamily="34" charset="0"/>
                      </a:endParaRPr>
                    </a:p>
                  </a:txBody>
                  <a:tcPr>
                    <a:noFill/>
                  </a:tcPr>
                </a:tc>
              </a:tr>
            </a:tbl>
          </a:graphicData>
        </a:graphic>
      </p:graphicFrame>
      <p:sp>
        <p:nvSpPr>
          <p:cNvPr id="8" name="TextBox 7"/>
          <p:cNvSpPr txBox="1"/>
          <p:nvPr/>
        </p:nvSpPr>
        <p:spPr>
          <a:xfrm>
            <a:off x="539552" y="5733256"/>
            <a:ext cx="8136904" cy="692497"/>
          </a:xfrm>
          <a:prstGeom prst="rect">
            <a:avLst/>
          </a:prstGeom>
          <a:solidFill>
            <a:srgbClr val="FFFF00"/>
          </a:solidFill>
        </p:spPr>
        <p:txBody>
          <a:bodyPr wrap="square" rtlCol="0">
            <a:spAutoFit/>
          </a:bodyPr>
          <a:lstStyle/>
          <a:p>
            <a:r>
              <a:rPr lang="en-CA" sz="1300" i="1" dirty="0" smtClean="0">
                <a:latin typeface="Arial" pitchFamily="34" charset="0"/>
                <a:cs typeface="Arial" pitchFamily="34" charset="0"/>
              </a:rPr>
              <a:t>Note: </a:t>
            </a:r>
            <a:r>
              <a:rPr lang="en-CA" sz="1300" dirty="0" smtClean="0">
                <a:latin typeface="Arial" pitchFamily="34" charset="0"/>
                <a:cs typeface="Arial" pitchFamily="34" charset="0"/>
              </a:rPr>
              <a:t>Since all expectations in this course relate directly to financial literacy, only the strand titles and overall expectations have been included here.  For all expectations in this course, go to </a:t>
            </a:r>
            <a:r>
              <a:rPr lang="en-CA" sz="1300" dirty="0" smtClean="0">
                <a:latin typeface="Arial" pitchFamily="34" charset="0"/>
                <a:cs typeface="Arial" pitchFamily="34" charset="0"/>
                <a:hlinkClick r:id="rId4"/>
              </a:rPr>
              <a:t>www.edu.gov.on.ca/eng/curriculum/secondary/math1112currb.pdf.</a:t>
            </a:r>
            <a:endParaRPr lang="en-CA" sz="1300" dirty="0"/>
          </a:p>
        </p:txBody>
      </p:sp>
      <p:sp>
        <p:nvSpPr>
          <p:cNvPr id="9" name="Slide Number Placeholder 8"/>
          <p:cNvSpPr>
            <a:spLocks noGrp="1"/>
          </p:cNvSpPr>
          <p:nvPr>
            <p:ph type="sldNum" sz="quarter" idx="12"/>
          </p:nvPr>
        </p:nvSpPr>
        <p:spPr/>
        <p:txBody>
          <a:bodyPr/>
          <a:lstStyle/>
          <a:p>
            <a:fld id="{86DB97E2-CCFF-465E-8C64-E0FA0BF2FEDD}" type="slidenum">
              <a:rPr lang="en-CA" smtClean="0"/>
              <a:pPr/>
              <a:t>66</a:t>
            </a:fld>
            <a:endParaRPr lang="en-CA"/>
          </a:p>
        </p:txBody>
      </p:sp>
      <p:sp>
        <p:nvSpPr>
          <p:cNvPr id="10" name="TextBox 9"/>
          <p:cNvSpPr txBox="1"/>
          <p:nvPr/>
        </p:nvSpPr>
        <p:spPr>
          <a:xfrm>
            <a:off x="7164288" y="6495147"/>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52517"/>
            <a:ext cx="5904656" cy="800219"/>
          </a:xfrm>
          <a:prstGeom prst="rect">
            <a:avLst/>
          </a:prstGeom>
          <a:noFill/>
        </p:spPr>
        <p:txBody>
          <a:bodyPr wrap="square" rtlCol="0">
            <a:spAutoFit/>
          </a:bodyPr>
          <a:lstStyle/>
          <a:p>
            <a:pPr algn="ctr"/>
            <a:r>
              <a:rPr lang="en-CA" dirty="0" smtClean="0"/>
              <a:t>Overall Expectations</a:t>
            </a:r>
          </a:p>
          <a:p>
            <a:pPr algn="ctr"/>
            <a:r>
              <a:rPr lang="en-CA" sz="1400" dirty="0" smtClean="0"/>
              <a:t>Grade 12, Advanced Functions – University Preparation</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52737"/>
          <a:ext cx="7560840" cy="1280160"/>
        </p:xfrm>
        <a:graphic>
          <a:graphicData uri="http://schemas.openxmlformats.org/drawingml/2006/table">
            <a:tbl>
              <a:tblPr firstRow="1" bandRow="1">
                <a:tableStyleId>{073A0DAA-6AF3-43AB-8588-CEC1D06C72B9}</a:tableStyleId>
              </a:tblPr>
              <a:tblGrid>
                <a:gridCol w="7560840"/>
              </a:tblGrid>
              <a:tr h="279101">
                <a:tc>
                  <a:txBody>
                    <a:bodyPr/>
                    <a:lstStyle/>
                    <a:p>
                      <a:r>
                        <a:rPr lang="en-CA" sz="1300" baseline="0" dirty="0" smtClean="0">
                          <a:solidFill>
                            <a:schemeClr val="tx1"/>
                          </a:solidFill>
                          <a:latin typeface="Arial" pitchFamily="34" charset="0"/>
                        </a:rPr>
                        <a:t>MHF4U – Advanced Functions, University </a:t>
                      </a:r>
                      <a:endParaRPr lang="en-CA" sz="1300" baseline="0" dirty="0">
                        <a:solidFill>
                          <a:schemeClr val="tx1"/>
                        </a:solidFill>
                        <a:latin typeface="Arial" pitchFamily="34" charset="0"/>
                      </a:endParaRPr>
                    </a:p>
                  </a:txBody>
                  <a:tcPr>
                    <a:noFill/>
                  </a:tcPr>
                </a:tc>
              </a:tr>
              <a:tr h="293791">
                <a:tc>
                  <a:txBody>
                    <a:bodyPr/>
                    <a:lstStyle/>
                    <a:p>
                      <a:r>
                        <a:rPr lang="en-CA" sz="1400" b="0" i="0" baseline="0" dirty="0" smtClean="0">
                          <a:solidFill>
                            <a:schemeClr val="tx1"/>
                          </a:solidFill>
                          <a:latin typeface="Arial" pitchFamily="34" charset="0"/>
                          <a:cs typeface="Arial" pitchFamily="34" charset="0"/>
                          <a:hlinkClick r:id="rId4" action="ppaction://hlinksldjump"/>
                        </a:rPr>
                        <a:t>Characteristics of Functions</a:t>
                      </a:r>
                      <a:endParaRPr lang="en-CA" sz="1400" b="0" i="0" baseline="0" dirty="0">
                        <a:solidFill>
                          <a:schemeClr val="tx1"/>
                        </a:solidFill>
                        <a:latin typeface="Arial" pitchFamily="34" charset="0"/>
                        <a:cs typeface="Arial" pitchFamily="34" charset="0"/>
                      </a:endParaRPr>
                    </a:p>
                  </a:txBody>
                  <a:tcPr>
                    <a:noFill/>
                  </a:tcPr>
                </a:tc>
              </a:tr>
              <a:tr h="440686">
                <a:tc>
                  <a:txBody>
                    <a:bodyPr/>
                    <a:lstStyle/>
                    <a:p>
                      <a:pPr>
                        <a:buFont typeface="Arial" pitchFamily="34" charset="0"/>
                        <a:buChar char="•"/>
                      </a:pPr>
                      <a:r>
                        <a:rPr kumimoji="0" lang="en-CA" sz="1300" kern="1200" baseline="0" dirty="0" smtClean="0">
                          <a:solidFill>
                            <a:schemeClr val="dk1"/>
                          </a:solidFill>
                          <a:latin typeface="Arial" pitchFamily="34" charset="0"/>
                          <a:ea typeface="+mn-ea"/>
                          <a:cs typeface="Arial" pitchFamily="34" charset="0"/>
                        </a:rPr>
                        <a:t> determine functions that result from the addition, subtraction, multiplication, and division of two</a:t>
                      </a:r>
                    </a:p>
                    <a:p>
                      <a:pPr>
                        <a:buFont typeface="Arial" pitchFamily="34" charset="0"/>
                        <a:buNone/>
                      </a:pPr>
                      <a:r>
                        <a:rPr kumimoji="0" lang="en-CA" sz="1300" kern="1200" baseline="0" dirty="0" smtClean="0">
                          <a:solidFill>
                            <a:schemeClr val="dk1"/>
                          </a:solidFill>
                          <a:latin typeface="Arial" pitchFamily="34" charset="0"/>
                          <a:ea typeface="+mn-ea"/>
                          <a:cs typeface="Arial" pitchFamily="34" charset="0"/>
                        </a:rPr>
                        <a:t>functions and from the composition of two functions, describe some properties of the resulting</a:t>
                      </a:r>
                    </a:p>
                    <a:p>
                      <a:pPr>
                        <a:buFont typeface="Arial" pitchFamily="34" charset="0"/>
                        <a:buNone/>
                      </a:pPr>
                      <a:r>
                        <a:rPr kumimoji="0" lang="en-CA" sz="1300" kern="1200" baseline="0" dirty="0" smtClean="0">
                          <a:solidFill>
                            <a:schemeClr val="dk1"/>
                          </a:solidFill>
                          <a:latin typeface="Arial" pitchFamily="34" charset="0"/>
                          <a:ea typeface="+mn-ea"/>
                          <a:cs typeface="Arial" pitchFamily="34" charset="0"/>
                        </a:rPr>
                        <a:t>functions, and solve related problems</a:t>
                      </a:r>
                      <a:endParaRPr kumimoji="0" lang="en-CA" sz="1300" kern="1200" dirty="0">
                        <a:solidFill>
                          <a:schemeClr val="dk1"/>
                        </a:solidFill>
                        <a:latin typeface="Arial" pitchFamily="34" charset="0"/>
                        <a:ea typeface="+mn-ea"/>
                        <a:cs typeface="Arial" pitchFamily="34" charset="0"/>
                      </a:endParaRPr>
                    </a:p>
                  </a:txBody>
                  <a:tcPr>
                    <a:noFill/>
                  </a:tcPr>
                </a:tc>
              </a:tr>
            </a:tbl>
          </a:graphicData>
        </a:graphic>
      </p:graphicFrame>
      <p:sp>
        <p:nvSpPr>
          <p:cNvPr id="9" name="Slide Number Placeholder 8"/>
          <p:cNvSpPr>
            <a:spLocks noGrp="1"/>
          </p:cNvSpPr>
          <p:nvPr>
            <p:ph type="sldNum" sz="quarter" idx="12"/>
          </p:nvPr>
        </p:nvSpPr>
        <p:spPr/>
        <p:txBody>
          <a:bodyPr/>
          <a:lstStyle/>
          <a:p>
            <a:fld id="{86DB97E2-CCFF-465E-8C64-E0FA0BF2FEDD}" type="slidenum">
              <a:rPr lang="en-CA" smtClean="0"/>
              <a:pPr/>
              <a:t>67</a:t>
            </a:fld>
            <a:endParaRPr lang="en-CA"/>
          </a:p>
        </p:txBody>
      </p:sp>
      <p:sp>
        <p:nvSpPr>
          <p:cNvPr id="13" name="TextBox 12"/>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
        <p:nvSpPr>
          <p:cNvPr id="10" name="TextBox 9"/>
          <p:cNvSpPr txBox="1"/>
          <p:nvPr/>
        </p:nvSpPr>
        <p:spPr>
          <a:xfrm>
            <a:off x="3779912" y="1135777"/>
            <a:ext cx="2736304"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Specific Expectations</a:t>
            </a:r>
            <a:endParaRPr lang="en-CA" sz="1200" dirty="0">
              <a:solidFill>
                <a:srgbClr val="7030A0"/>
              </a:solidFill>
              <a:latin typeface="Arial" pitchFamily="34"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800219"/>
          </a:xfrm>
          <a:prstGeom prst="rect">
            <a:avLst/>
          </a:prstGeom>
          <a:noFill/>
        </p:spPr>
        <p:txBody>
          <a:bodyPr wrap="square" rtlCol="0">
            <a:spAutoFit/>
          </a:bodyPr>
          <a:lstStyle/>
          <a:p>
            <a:pPr algn="ctr"/>
            <a:r>
              <a:rPr lang="en-CA" dirty="0" smtClean="0"/>
              <a:t>Characteristics of Functions – Specific Expectations</a:t>
            </a:r>
          </a:p>
          <a:p>
            <a:pPr algn="ctr"/>
            <a:r>
              <a:rPr lang="en-CA" sz="1400" dirty="0" smtClean="0"/>
              <a:t>Grade 12, Advanced Functions, University Preparation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3870960"/>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12 University , Advanced Functions</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Combining</a:t>
                      </a:r>
                      <a:r>
                        <a:rPr kumimoji="0" lang="en-CA" sz="1200" b="1" kern="1200" baseline="0" dirty="0" smtClean="0">
                          <a:solidFill>
                            <a:schemeClr val="dk1"/>
                          </a:solidFill>
                          <a:latin typeface="Arial" pitchFamily="34" charset="0"/>
                          <a:ea typeface="+mn-ea"/>
                          <a:cs typeface="Arial" pitchFamily="34" charset="0"/>
                        </a:rPr>
                        <a:t> Functions</a:t>
                      </a:r>
                      <a:endParaRPr kumimoji="0" lang="en-CA" sz="1200" kern="1200" dirty="0">
                        <a:solidFill>
                          <a:schemeClr val="dk1"/>
                        </a:solidFill>
                        <a:latin typeface="Arial" pitchFamily="34" charset="0"/>
                        <a:ea typeface="+mn-ea"/>
                        <a:cs typeface="Arial" pitchFamily="34" charset="0"/>
                      </a:endParaRPr>
                    </a:p>
                  </a:txBody>
                  <a:tcPr>
                    <a:noFill/>
                  </a:tcPr>
                </a:tc>
              </a:tr>
              <a:tr h="509376">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determine the composition of two functions [i.e., </a:t>
                      </a:r>
                      <a:r>
                        <a:rPr kumimoji="0" lang="en-CA" sz="1200" i="1" kern="1200" dirty="0" smtClean="0">
                          <a:solidFill>
                            <a:schemeClr val="dk1"/>
                          </a:solidFill>
                          <a:latin typeface="Arial" pitchFamily="34" charset="0"/>
                          <a:ea typeface="+mn-ea"/>
                          <a:cs typeface="Arial" pitchFamily="34" charset="0"/>
                        </a:rPr>
                        <a:t>f</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g</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x</a:t>
                      </a:r>
                      <a:r>
                        <a:rPr kumimoji="0" lang="en-CA" sz="1200" kern="1200" dirty="0" smtClean="0">
                          <a:solidFill>
                            <a:schemeClr val="dk1"/>
                          </a:solidFill>
                          <a:latin typeface="Arial" pitchFamily="34" charset="0"/>
                          <a:ea typeface="+mn-ea"/>
                          <a:cs typeface="Arial" pitchFamily="34" charset="0"/>
                        </a:rPr>
                        <a:t>))] numerically (i.e., by using a table of values) and graphically, with technology, for functions represented in a variety of ways (e.g., function machines, graphs, equations), and interpret the composition of two functions in </a:t>
                      </a:r>
                      <a:r>
                        <a:rPr kumimoji="0" lang="en-CA" sz="1200" kern="1200" dirty="0" err="1" smtClean="0">
                          <a:solidFill>
                            <a:schemeClr val="dk1"/>
                          </a:solidFill>
                          <a:latin typeface="Arial" pitchFamily="34" charset="0"/>
                          <a:ea typeface="+mn-ea"/>
                          <a:cs typeface="Arial" pitchFamily="34" charset="0"/>
                        </a:rPr>
                        <a:t>real‑world</a:t>
                      </a:r>
                      <a:r>
                        <a:rPr kumimoji="0" lang="en-CA" sz="1200" kern="1200" dirty="0" smtClean="0">
                          <a:solidFill>
                            <a:schemeClr val="dk1"/>
                          </a:solidFill>
                          <a:latin typeface="Arial" pitchFamily="34" charset="0"/>
                          <a:ea typeface="+mn-ea"/>
                          <a:cs typeface="Arial" pitchFamily="34" charset="0"/>
                        </a:rPr>
                        <a:t> applications </a:t>
                      </a:r>
                    </a:p>
                    <a:p>
                      <a:r>
                        <a:rPr kumimoji="0" lang="en-CA" sz="1200" kern="1200" dirty="0" smtClean="0">
                          <a:solidFill>
                            <a:schemeClr val="dk1"/>
                          </a:solidFill>
                          <a:latin typeface="Arial" pitchFamily="34" charset="0"/>
                          <a:ea typeface="+mn-ea"/>
                          <a:cs typeface="Arial" pitchFamily="34" charset="0"/>
                        </a:rPr>
                        <a:t>	</a:t>
                      </a:r>
                    </a:p>
                    <a:p>
                      <a:r>
                        <a:rPr kumimoji="0" lang="en-CA" sz="1200" b="1" i="0" kern="1200" dirty="0" smtClean="0">
                          <a:solidFill>
                            <a:schemeClr val="dk1"/>
                          </a:solidFill>
                          <a:latin typeface="Arial" pitchFamily="34" charset="0"/>
                          <a:ea typeface="+mn-ea"/>
                          <a:cs typeface="Arial" pitchFamily="34" charset="0"/>
                        </a:rPr>
                        <a:t>Sample problem:</a:t>
                      </a:r>
                      <a:r>
                        <a:rPr kumimoji="0" lang="en-CA" sz="1200" kern="1200" dirty="0" smtClean="0">
                          <a:solidFill>
                            <a:schemeClr val="dk1"/>
                          </a:solidFill>
                          <a:latin typeface="Arial" pitchFamily="34" charset="0"/>
                          <a:ea typeface="+mn-ea"/>
                          <a:cs typeface="Arial" pitchFamily="34" charset="0"/>
                        </a:rPr>
                        <a:t> For a car travelling at a constant speed, the distance driven, </a:t>
                      </a:r>
                      <a:r>
                        <a:rPr kumimoji="0" lang="en-CA" sz="1200" i="1" kern="1200" dirty="0" smtClean="0">
                          <a:solidFill>
                            <a:schemeClr val="dk1"/>
                          </a:solidFill>
                          <a:latin typeface="Arial" pitchFamily="34" charset="0"/>
                          <a:ea typeface="+mn-ea"/>
                          <a:cs typeface="Arial" pitchFamily="34" charset="0"/>
                        </a:rPr>
                        <a:t>d</a:t>
                      </a:r>
                      <a:r>
                        <a:rPr kumimoji="0" lang="en-CA" sz="1200" kern="1200" dirty="0" smtClean="0">
                          <a:solidFill>
                            <a:schemeClr val="dk1"/>
                          </a:solidFill>
                          <a:latin typeface="Arial" pitchFamily="34" charset="0"/>
                          <a:ea typeface="+mn-ea"/>
                          <a:cs typeface="Arial" pitchFamily="34" charset="0"/>
                        </a:rPr>
                        <a:t> kilometres, is represented by </a:t>
                      </a:r>
                    </a:p>
                    <a:p>
                      <a:r>
                        <a:rPr kumimoji="0" lang="en-CA" sz="1200" i="1" kern="1200" dirty="0" smtClean="0">
                          <a:solidFill>
                            <a:schemeClr val="dk1"/>
                          </a:solidFill>
                          <a:latin typeface="Arial" pitchFamily="34" charset="0"/>
                          <a:ea typeface="+mn-ea"/>
                          <a:cs typeface="Arial" pitchFamily="34" charset="0"/>
                        </a:rPr>
                        <a:t>d</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t</a:t>
                      </a:r>
                      <a:r>
                        <a:rPr kumimoji="0" lang="en-CA" sz="1200" kern="1200" dirty="0" smtClean="0">
                          <a:solidFill>
                            <a:schemeClr val="dk1"/>
                          </a:solidFill>
                          <a:latin typeface="Arial" pitchFamily="34" charset="0"/>
                          <a:ea typeface="+mn-ea"/>
                          <a:cs typeface="Arial" pitchFamily="34" charset="0"/>
                        </a:rPr>
                        <a:t>) = 80</a:t>
                      </a:r>
                      <a:r>
                        <a:rPr kumimoji="0" lang="en-CA" sz="1200" i="1" kern="1200" dirty="0" smtClean="0">
                          <a:solidFill>
                            <a:schemeClr val="dk1"/>
                          </a:solidFill>
                          <a:latin typeface="Arial" pitchFamily="34" charset="0"/>
                          <a:ea typeface="+mn-ea"/>
                          <a:cs typeface="Arial" pitchFamily="34" charset="0"/>
                        </a:rPr>
                        <a:t>t</a:t>
                      </a:r>
                      <a:r>
                        <a:rPr kumimoji="0" lang="en-CA" sz="1200" kern="1200" dirty="0" smtClean="0">
                          <a:solidFill>
                            <a:schemeClr val="dk1"/>
                          </a:solidFill>
                          <a:latin typeface="Arial" pitchFamily="34" charset="0"/>
                          <a:ea typeface="+mn-ea"/>
                          <a:cs typeface="Arial" pitchFamily="34" charset="0"/>
                        </a:rPr>
                        <a:t>, where </a:t>
                      </a:r>
                      <a:r>
                        <a:rPr kumimoji="0" lang="en-CA" sz="1200" i="1" kern="1200" dirty="0" smtClean="0">
                          <a:solidFill>
                            <a:schemeClr val="dk1"/>
                          </a:solidFill>
                          <a:latin typeface="Arial" pitchFamily="34" charset="0"/>
                          <a:ea typeface="+mn-ea"/>
                          <a:cs typeface="Arial" pitchFamily="34" charset="0"/>
                        </a:rPr>
                        <a:t>t</a:t>
                      </a:r>
                      <a:r>
                        <a:rPr kumimoji="0" lang="en-CA" sz="1200" kern="1200" dirty="0" smtClean="0">
                          <a:solidFill>
                            <a:schemeClr val="dk1"/>
                          </a:solidFill>
                          <a:latin typeface="Arial" pitchFamily="34" charset="0"/>
                          <a:ea typeface="+mn-ea"/>
                          <a:cs typeface="Arial" pitchFamily="34" charset="0"/>
                        </a:rPr>
                        <a:t> is the time in hours. The cost of gasoline, in dollars, for the drive is represented by </a:t>
                      </a:r>
                      <a:r>
                        <a:rPr kumimoji="0" lang="en-CA" sz="1200" i="1" kern="1200" dirty="0" smtClean="0">
                          <a:solidFill>
                            <a:schemeClr val="dk1"/>
                          </a:solidFill>
                          <a:latin typeface="Arial" pitchFamily="34" charset="0"/>
                          <a:ea typeface="+mn-ea"/>
                          <a:cs typeface="Arial" pitchFamily="34" charset="0"/>
                        </a:rPr>
                        <a:t>C</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d</a:t>
                      </a:r>
                      <a:r>
                        <a:rPr kumimoji="0" lang="en-CA" sz="1200" kern="1200" dirty="0" smtClean="0">
                          <a:solidFill>
                            <a:schemeClr val="dk1"/>
                          </a:solidFill>
                          <a:latin typeface="Arial" pitchFamily="34" charset="0"/>
                          <a:ea typeface="+mn-ea"/>
                          <a:cs typeface="Arial" pitchFamily="34" charset="0"/>
                        </a:rPr>
                        <a:t>) = 0.09</a:t>
                      </a:r>
                      <a:r>
                        <a:rPr kumimoji="0" lang="en-CA" sz="1200" i="1" kern="1200" dirty="0" smtClean="0">
                          <a:solidFill>
                            <a:schemeClr val="dk1"/>
                          </a:solidFill>
                          <a:latin typeface="Arial" pitchFamily="34" charset="0"/>
                          <a:ea typeface="+mn-ea"/>
                          <a:cs typeface="Arial" pitchFamily="34" charset="0"/>
                        </a:rPr>
                        <a:t>d</a:t>
                      </a:r>
                      <a:r>
                        <a:rPr kumimoji="0" lang="en-CA" sz="1200" kern="1200" dirty="0" smtClean="0">
                          <a:solidFill>
                            <a:schemeClr val="dk1"/>
                          </a:solidFill>
                          <a:latin typeface="Arial" pitchFamily="34" charset="0"/>
                          <a:ea typeface="+mn-ea"/>
                          <a:cs typeface="Arial" pitchFamily="34" charset="0"/>
                        </a:rPr>
                        <a:t>. Determine numerically and interpret </a:t>
                      </a:r>
                      <a:r>
                        <a:rPr kumimoji="0" lang="en-CA" sz="1200" i="1" kern="1200" dirty="0" smtClean="0">
                          <a:solidFill>
                            <a:schemeClr val="dk1"/>
                          </a:solidFill>
                          <a:latin typeface="Arial" pitchFamily="34" charset="0"/>
                          <a:ea typeface="+mn-ea"/>
                          <a:cs typeface="Arial" pitchFamily="34" charset="0"/>
                        </a:rPr>
                        <a:t>C</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d</a:t>
                      </a:r>
                      <a:r>
                        <a:rPr kumimoji="0" lang="en-CA" sz="1200" kern="1200" dirty="0" smtClean="0">
                          <a:solidFill>
                            <a:schemeClr val="dk1"/>
                          </a:solidFill>
                          <a:latin typeface="Arial" pitchFamily="34" charset="0"/>
                          <a:ea typeface="+mn-ea"/>
                          <a:cs typeface="Arial" pitchFamily="34" charset="0"/>
                        </a:rPr>
                        <a:t>(5)), and describe the relationship represented by </a:t>
                      </a:r>
                      <a:r>
                        <a:rPr kumimoji="0" lang="en-CA" sz="1200" i="1" kern="1200" dirty="0" smtClean="0">
                          <a:solidFill>
                            <a:schemeClr val="dk1"/>
                          </a:solidFill>
                          <a:latin typeface="Arial" pitchFamily="34" charset="0"/>
                          <a:ea typeface="+mn-ea"/>
                          <a:cs typeface="Arial" pitchFamily="34" charset="0"/>
                        </a:rPr>
                        <a:t>C</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d</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t</a:t>
                      </a:r>
                      <a:r>
                        <a:rPr kumimoji="0" lang="en-CA" sz="1200" kern="1200" dirty="0" smtClean="0">
                          <a:solidFill>
                            <a:schemeClr val="dk1"/>
                          </a:solidFill>
                          <a:latin typeface="Arial" pitchFamily="34" charset="0"/>
                          <a:ea typeface="+mn-ea"/>
                          <a:cs typeface="Arial" pitchFamily="34" charset="0"/>
                        </a:rPr>
                        <a:t>)).</a:t>
                      </a:r>
                    </a:p>
                    <a:p>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problems involving the composition of two functions, including problems arising from </a:t>
                      </a:r>
                      <a:r>
                        <a:rPr kumimoji="0" lang="en-CA" sz="1200" kern="1200" dirty="0" err="1" smtClean="0">
                          <a:solidFill>
                            <a:schemeClr val="dk1"/>
                          </a:solidFill>
                          <a:latin typeface="Arial" pitchFamily="34" charset="0"/>
                          <a:ea typeface="+mn-ea"/>
                          <a:cs typeface="Arial" pitchFamily="34" charset="0"/>
                        </a:rPr>
                        <a:t>real‑world</a:t>
                      </a:r>
                      <a:r>
                        <a:rPr kumimoji="0" lang="en-CA" sz="1200" kern="1200" dirty="0" smtClean="0">
                          <a:solidFill>
                            <a:schemeClr val="dk1"/>
                          </a:solidFill>
                          <a:latin typeface="Arial" pitchFamily="34" charset="0"/>
                          <a:ea typeface="+mn-ea"/>
                          <a:cs typeface="Arial" pitchFamily="34" charset="0"/>
                        </a:rPr>
                        <a:t> applications </a:t>
                      </a:r>
                    </a:p>
                    <a:p>
                      <a:r>
                        <a:rPr kumimoji="0" lang="en-CA" sz="1200" kern="1200" dirty="0" smtClean="0">
                          <a:solidFill>
                            <a:schemeClr val="dk1"/>
                          </a:solidFill>
                          <a:latin typeface="Arial" pitchFamily="34" charset="0"/>
                          <a:ea typeface="+mn-ea"/>
                          <a:cs typeface="Arial" pitchFamily="34" charset="0"/>
                        </a:rPr>
                        <a:t>	</a:t>
                      </a:r>
                    </a:p>
                    <a:p>
                      <a:r>
                        <a:rPr kumimoji="0" lang="en-CA" sz="1200" b="1" i="0" kern="1200" dirty="0" smtClean="0">
                          <a:solidFill>
                            <a:schemeClr val="dk1"/>
                          </a:solidFill>
                          <a:latin typeface="Arial" pitchFamily="34" charset="0"/>
                          <a:ea typeface="+mn-ea"/>
                          <a:cs typeface="Arial" pitchFamily="34" charset="0"/>
                        </a:rPr>
                        <a:t>Sample problem</a:t>
                      </a:r>
                      <a:r>
                        <a:rPr kumimoji="0" lang="en-CA" sz="1200" b="1" i="1" kern="1200" dirty="0" smtClean="0">
                          <a:solidFill>
                            <a:schemeClr val="dk1"/>
                          </a:solidFill>
                          <a:latin typeface="Arial" pitchFamily="34" charset="0"/>
                          <a:ea typeface="+mn-ea"/>
                          <a:cs typeface="Arial" pitchFamily="34" charset="0"/>
                        </a:rPr>
                        <a:t>:</a:t>
                      </a:r>
                      <a:r>
                        <a:rPr kumimoji="0" lang="en-CA" sz="1200" kern="1200" dirty="0" smtClean="0">
                          <a:solidFill>
                            <a:schemeClr val="dk1"/>
                          </a:solidFill>
                          <a:latin typeface="Arial" pitchFamily="34" charset="0"/>
                          <a:ea typeface="+mn-ea"/>
                          <a:cs typeface="Arial" pitchFamily="34" charset="0"/>
                        </a:rPr>
                        <a:t> The speed of a car, </a:t>
                      </a:r>
                      <a:r>
                        <a:rPr kumimoji="0" lang="en-CA" sz="1200" i="1" kern="1200" dirty="0" smtClean="0">
                          <a:solidFill>
                            <a:schemeClr val="dk1"/>
                          </a:solidFill>
                          <a:latin typeface="Arial" pitchFamily="34" charset="0"/>
                          <a:ea typeface="+mn-ea"/>
                          <a:cs typeface="Arial" pitchFamily="34" charset="0"/>
                        </a:rPr>
                        <a:t>v</a:t>
                      </a:r>
                      <a:r>
                        <a:rPr kumimoji="0" lang="en-CA" sz="1200" kern="1200" dirty="0" smtClean="0">
                          <a:solidFill>
                            <a:schemeClr val="dk1"/>
                          </a:solidFill>
                          <a:latin typeface="Arial" pitchFamily="34" charset="0"/>
                          <a:ea typeface="+mn-ea"/>
                          <a:cs typeface="Arial" pitchFamily="34" charset="0"/>
                        </a:rPr>
                        <a:t> kilometres per hour, at a time of </a:t>
                      </a:r>
                      <a:r>
                        <a:rPr kumimoji="0" lang="en-CA" sz="1200" i="1" kern="1200" dirty="0" smtClean="0">
                          <a:solidFill>
                            <a:schemeClr val="dk1"/>
                          </a:solidFill>
                          <a:latin typeface="Arial" pitchFamily="34" charset="0"/>
                          <a:ea typeface="+mn-ea"/>
                          <a:cs typeface="Arial" pitchFamily="34" charset="0"/>
                        </a:rPr>
                        <a:t>t</a:t>
                      </a:r>
                      <a:r>
                        <a:rPr kumimoji="0" lang="en-CA" sz="1200" kern="1200" dirty="0" smtClean="0">
                          <a:solidFill>
                            <a:schemeClr val="dk1"/>
                          </a:solidFill>
                          <a:latin typeface="Arial" pitchFamily="34" charset="0"/>
                          <a:ea typeface="+mn-ea"/>
                          <a:cs typeface="Arial" pitchFamily="34" charset="0"/>
                        </a:rPr>
                        <a:t> hours is represented by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CA" sz="1200" i="1" kern="1200" dirty="0" smtClean="0">
                          <a:solidFill>
                            <a:schemeClr val="dk1"/>
                          </a:solidFill>
                          <a:latin typeface="Arial" pitchFamily="34" charset="0"/>
                          <a:ea typeface="+mn-ea"/>
                          <a:cs typeface="Arial" pitchFamily="34" charset="0"/>
                        </a:rPr>
                        <a:t>v</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t</a:t>
                      </a:r>
                      <a:r>
                        <a:rPr kumimoji="0" lang="en-CA" sz="1200" kern="1200" dirty="0" smtClean="0">
                          <a:solidFill>
                            <a:schemeClr val="dk1"/>
                          </a:solidFill>
                          <a:latin typeface="Arial" pitchFamily="34" charset="0"/>
                          <a:ea typeface="+mn-ea"/>
                          <a:cs typeface="Arial" pitchFamily="34" charset="0"/>
                        </a:rPr>
                        <a:t>) = 40 + 3</a:t>
                      </a:r>
                      <a:r>
                        <a:rPr kumimoji="0" lang="en-CA" sz="1200" i="1" kern="1200" dirty="0" smtClean="0">
                          <a:solidFill>
                            <a:schemeClr val="dk1"/>
                          </a:solidFill>
                          <a:latin typeface="Arial" pitchFamily="34" charset="0"/>
                          <a:ea typeface="+mn-ea"/>
                          <a:cs typeface="Arial" pitchFamily="34" charset="0"/>
                        </a:rPr>
                        <a:t>t</a:t>
                      </a:r>
                      <a:r>
                        <a:rPr kumimoji="0" lang="en-CA" sz="1200" kern="1200" dirty="0" smtClean="0">
                          <a:solidFill>
                            <a:schemeClr val="dk1"/>
                          </a:solidFill>
                          <a:latin typeface="Arial" pitchFamily="34" charset="0"/>
                          <a:ea typeface="+mn-ea"/>
                          <a:cs typeface="Arial" pitchFamily="34" charset="0"/>
                        </a:rPr>
                        <a:t> + </a:t>
                      </a:r>
                      <a:r>
                        <a:rPr kumimoji="0" lang="en-CA" sz="1200" i="1" kern="1200" dirty="0" smtClean="0">
                          <a:solidFill>
                            <a:schemeClr val="dk1"/>
                          </a:solidFill>
                          <a:latin typeface="Arial" pitchFamily="34" charset="0"/>
                          <a:ea typeface="+mn-ea"/>
                          <a:cs typeface="Arial" pitchFamily="34" charset="0"/>
                        </a:rPr>
                        <a:t>t</a:t>
                      </a:r>
                      <a:r>
                        <a:rPr kumimoji="0" lang="en-CA" sz="1200" kern="1200" baseline="30000" dirty="0" smtClean="0">
                          <a:solidFill>
                            <a:schemeClr val="dk1"/>
                          </a:solidFill>
                          <a:latin typeface="Arial" pitchFamily="34" charset="0"/>
                          <a:ea typeface="+mn-ea"/>
                          <a:cs typeface="Arial" pitchFamily="34" charset="0"/>
                        </a:rPr>
                        <a:t>2</a:t>
                      </a:r>
                      <a:r>
                        <a:rPr kumimoji="0" lang="en-CA" sz="1200" kern="1200" dirty="0" smtClean="0">
                          <a:solidFill>
                            <a:schemeClr val="dk1"/>
                          </a:solidFill>
                          <a:latin typeface="Arial" pitchFamily="34" charset="0"/>
                          <a:ea typeface="+mn-ea"/>
                          <a:cs typeface="Arial" pitchFamily="34" charset="0"/>
                        </a:rPr>
                        <a:t>. The rate of gasoline consumption of the car, </a:t>
                      </a:r>
                      <a:r>
                        <a:rPr kumimoji="0" lang="en-CA" sz="1200" i="1" kern="1200" dirty="0" smtClean="0">
                          <a:solidFill>
                            <a:schemeClr val="dk1"/>
                          </a:solidFill>
                          <a:latin typeface="Arial" pitchFamily="34" charset="0"/>
                          <a:ea typeface="+mn-ea"/>
                          <a:cs typeface="Arial" pitchFamily="34" charset="0"/>
                        </a:rPr>
                        <a:t>c</a:t>
                      </a:r>
                      <a:r>
                        <a:rPr kumimoji="0" lang="en-CA" sz="1200" kern="1200" dirty="0" smtClean="0">
                          <a:solidFill>
                            <a:schemeClr val="dk1"/>
                          </a:solidFill>
                          <a:latin typeface="Arial" pitchFamily="34" charset="0"/>
                          <a:ea typeface="+mn-ea"/>
                          <a:cs typeface="Arial" pitchFamily="34" charset="0"/>
                        </a:rPr>
                        <a:t> litres per kilometre, at a speed of </a:t>
                      </a:r>
                      <a:r>
                        <a:rPr kumimoji="0" lang="en-CA" sz="1200" i="1" kern="1200" dirty="0" smtClean="0">
                          <a:solidFill>
                            <a:schemeClr val="dk1"/>
                          </a:solidFill>
                          <a:latin typeface="Arial" pitchFamily="34" charset="0"/>
                          <a:ea typeface="+mn-ea"/>
                          <a:cs typeface="Arial" pitchFamily="34" charset="0"/>
                        </a:rPr>
                        <a:t>v</a:t>
                      </a:r>
                      <a:r>
                        <a:rPr kumimoji="0" lang="en-CA" sz="1200" kern="1200" dirty="0" smtClean="0">
                          <a:solidFill>
                            <a:schemeClr val="dk1"/>
                          </a:solidFill>
                          <a:latin typeface="Arial" pitchFamily="34" charset="0"/>
                          <a:ea typeface="+mn-ea"/>
                          <a:cs typeface="Arial" pitchFamily="34" charset="0"/>
                        </a:rPr>
                        <a:t> kilometres per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CA" sz="1200" kern="1200" dirty="0" smtClean="0">
                        <a:solidFill>
                          <a:schemeClr val="dk1"/>
                        </a:solidFill>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en-CA" sz="1200" kern="1200" dirty="0" smtClean="0">
                          <a:solidFill>
                            <a:schemeClr val="dk1"/>
                          </a:solidFill>
                          <a:latin typeface="Arial" pitchFamily="34" charset="0"/>
                          <a:ea typeface="+mn-ea"/>
                          <a:cs typeface="Arial" pitchFamily="34" charset="0"/>
                        </a:rPr>
                        <a:t>hour is represented by </a:t>
                      </a:r>
                    </a:p>
                    <a:p>
                      <a:pPr marL="0" marR="0" indent="0" algn="l" defTabSz="914400" rtl="0" eaLnBrk="1" fontAlgn="auto" latinLnBrk="0" hangingPunct="1">
                        <a:lnSpc>
                          <a:spcPct val="100000"/>
                        </a:lnSpc>
                        <a:spcBef>
                          <a:spcPts val="0"/>
                        </a:spcBef>
                        <a:spcAft>
                          <a:spcPts val="0"/>
                        </a:spcAft>
                        <a:buClrTx/>
                        <a:buSzTx/>
                        <a:buFontTx/>
                        <a:buNone/>
                        <a:tabLst/>
                        <a:defRPr/>
                      </a:pPr>
                      <a:endParaRPr kumimoji="0" lang="en-CA" sz="1800" kern="1200" dirty="0" smtClean="0">
                        <a:solidFill>
                          <a:schemeClr val="dk1"/>
                        </a:solidFill>
                        <a:latin typeface="+mn-lt"/>
                        <a:ea typeface="+mn-ea"/>
                        <a:cs typeface="+mn-cs"/>
                      </a:endParaRPr>
                    </a:p>
                    <a:p>
                      <a:r>
                        <a:rPr kumimoji="0" lang="en-CA" sz="1200" kern="1200" dirty="0" smtClean="0">
                          <a:solidFill>
                            <a:schemeClr val="dk1"/>
                          </a:solidFill>
                          <a:latin typeface="Arial" pitchFamily="34" charset="0"/>
                          <a:ea typeface="+mn-ea"/>
                          <a:cs typeface="Arial" pitchFamily="34" charset="0"/>
                        </a:rPr>
                        <a:t>Determine algebraically </a:t>
                      </a:r>
                      <a:r>
                        <a:rPr kumimoji="0" lang="en-CA" sz="1200" i="1" kern="1200" dirty="0" smtClean="0">
                          <a:solidFill>
                            <a:schemeClr val="dk1"/>
                          </a:solidFill>
                          <a:latin typeface="Arial" pitchFamily="34" charset="0"/>
                          <a:ea typeface="+mn-ea"/>
                          <a:cs typeface="Arial" pitchFamily="34" charset="0"/>
                        </a:rPr>
                        <a:t>c</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v</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t</a:t>
                      </a:r>
                      <a:r>
                        <a:rPr kumimoji="0" lang="en-CA" sz="1200" kern="1200" dirty="0" smtClean="0">
                          <a:solidFill>
                            <a:schemeClr val="dk1"/>
                          </a:solidFill>
                          <a:latin typeface="Arial" pitchFamily="34" charset="0"/>
                          <a:ea typeface="+mn-ea"/>
                          <a:cs typeface="Arial" pitchFamily="34" charset="0"/>
                        </a:rPr>
                        <a:t>)), the rate of gasoline consumption as a function of time. Determine, using technology, the time when the car is running most economically during a </a:t>
                      </a:r>
                      <a:r>
                        <a:rPr kumimoji="0" lang="en-CA" sz="1200" kern="1200" dirty="0" err="1" smtClean="0">
                          <a:solidFill>
                            <a:schemeClr val="dk1"/>
                          </a:solidFill>
                          <a:latin typeface="Arial" pitchFamily="34" charset="0"/>
                          <a:ea typeface="+mn-ea"/>
                          <a:cs typeface="Arial" pitchFamily="34" charset="0"/>
                        </a:rPr>
                        <a:t>four‑hour</a:t>
                      </a:r>
                      <a:r>
                        <a:rPr kumimoji="0" lang="en-CA" sz="1200" kern="1200" dirty="0" smtClean="0">
                          <a:solidFill>
                            <a:schemeClr val="dk1"/>
                          </a:solidFill>
                          <a:latin typeface="Arial" pitchFamily="34" charset="0"/>
                          <a:ea typeface="+mn-ea"/>
                          <a:cs typeface="Arial" pitchFamily="34" charset="0"/>
                        </a:rPr>
                        <a:t> trip.</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11" name="TextBox 10"/>
          <p:cNvSpPr txBox="1"/>
          <p:nvPr/>
        </p:nvSpPr>
        <p:spPr>
          <a:xfrm>
            <a:off x="6300192" y="6525344"/>
            <a:ext cx="2232248"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12AF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68</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
        <p:nvSpPr>
          <p:cNvPr id="2355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3555" name="Rectangle 3"/>
          <p:cNvSpPr>
            <a:spLocks noChangeArrowheads="1"/>
          </p:cNvSpPr>
          <p:nvPr/>
        </p:nvSpPr>
        <p:spPr bwMode="auto">
          <a:xfrm>
            <a:off x="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557"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3558" name="Rectangle 6"/>
          <p:cNvSpPr>
            <a:spLocks noChangeArrowheads="1"/>
          </p:cNvSpPr>
          <p:nvPr/>
        </p:nvSpPr>
        <p:spPr bwMode="auto">
          <a:xfrm>
            <a:off x="0" y="8286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56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pic>
        <p:nvPicPr>
          <p:cNvPr id="23559" name="Picture 7"/>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195736" y="4353669"/>
            <a:ext cx="1809750" cy="371475"/>
          </a:xfrm>
          <a:prstGeom prst="rect">
            <a:avLst/>
          </a:prstGeom>
          <a:noFill/>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188640"/>
            <a:ext cx="5976664" cy="800219"/>
          </a:xfrm>
          <a:prstGeom prst="rect">
            <a:avLst/>
          </a:prstGeom>
          <a:noFill/>
        </p:spPr>
        <p:txBody>
          <a:bodyPr wrap="square" rtlCol="0">
            <a:spAutoFit/>
          </a:bodyPr>
          <a:lstStyle/>
          <a:p>
            <a:pPr algn="ctr"/>
            <a:r>
              <a:rPr lang="en-CA" dirty="0" smtClean="0"/>
              <a:t>Overall Expectations</a:t>
            </a:r>
          </a:p>
          <a:p>
            <a:pPr algn="ctr"/>
            <a:r>
              <a:rPr lang="en-CA" sz="1400" dirty="0" smtClean="0"/>
              <a:t>Grade 12, Calculus and Vectors– University Preparation</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52737"/>
          <a:ext cx="7560840" cy="1280160"/>
        </p:xfrm>
        <a:graphic>
          <a:graphicData uri="http://schemas.openxmlformats.org/drawingml/2006/table">
            <a:tbl>
              <a:tblPr firstRow="1" bandRow="1">
                <a:tableStyleId>{073A0DAA-6AF3-43AB-8588-CEC1D06C72B9}</a:tableStyleId>
              </a:tblPr>
              <a:tblGrid>
                <a:gridCol w="7560840"/>
              </a:tblGrid>
              <a:tr h="279101">
                <a:tc>
                  <a:txBody>
                    <a:bodyPr/>
                    <a:lstStyle/>
                    <a:p>
                      <a:r>
                        <a:rPr lang="en-CA" sz="1300" baseline="0" dirty="0" smtClean="0">
                          <a:solidFill>
                            <a:schemeClr val="tx1"/>
                          </a:solidFill>
                          <a:latin typeface="Arial" pitchFamily="34" charset="0"/>
                        </a:rPr>
                        <a:t>MCV4U – Calculus and Vectors, University </a:t>
                      </a:r>
                      <a:endParaRPr lang="en-CA" sz="1300" baseline="0" dirty="0">
                        <a:solidFill>
                          <a:schemeClr val="tx1"/>
                        </a:solidFill>
                        <a:latin typeface="Arial" pitchFamily="34" charset="0"/>
                      </a:endParaRPr>
                    </a:p>
                  </a:txBody>
                  <a:tcPr>
                    <a:noFill/>
                  </a:tcPr>
                </a:tc>
              </a:tr>
              <a:tr h="293791">
                <a:tc>
                  <a:txBody>
                    <a:bodyPr/>
                    <a:lstStyle/>
                    <a:p>
                      <a:r>
                        <a:rPr lang="en-CA" sz="1400" b="0" i="0" baseline="0" dirty="0" smtClean="0">
                          <a:solidFill>
                            <a:schemeClr val="tx1"/>
                          </a:solidFill>
                          <a:latin typeface="Arial" pitchFamily="34" charset="0"/>
                          <a:cs typeface="Arial" pitchFamily="34" charset="0"/>
                          <a:hlinkClick r:id="rId4" action="ppaction://hlinksldjump"/>
                        </a:rPr>
                        <a:t>Derivatives and Their Applications</a:t>
                      </a:r>
                      <a:endParaRPr lang="en-CA" sz="1400" b="0" i="0" baseline="0" dirty="0">
                        <a:solidFill>
                          <a:schemeClr val="tx1"/>
                        </a:solidFill>
                        <a:latin typeface="Arial" pitchFamily="34" charset="0"/>
                        <a:cs typeface="Arial" pitchFamily="34" charset="0"/>
                      </a:endParaRPr>
                    </a:p>
                  </a:txBody>
                  <a:tcPr>
                    <a:noFill/>
                  </a:tcPr>
                </a:tc>
              </a:tr>
              <a:tr h="440686">
                <a:tc>
                  <a:txBody>
                    <a:bodyPr/>
                    <a:lstStyle/>
                    <a:p>
                      <a:pPr>
                        <a:buFont typeface="Arial" pitchFamily="34" charset="0"/>
                        <a:buChar char="•"/>
                      </a:pPr>
                      <a:r>
                        <a:rPr kumimoji="0" lang="en-CA" sz="1300" kern="1200" baseline="0" dirty="0" smtClean="0">
                          <a:solidFill>
                            <a:schemeClr val="dk1"/>
                          </a:solidFill>
                          <a:latin typeface="Arial" pitchFamily="34" charset="0"/>
                          <a:ea typeface="+mn-ea"/>
                          <a:cs typeface="Arial" pitchFamily="34" charset="0"/>
                        </a:rPr>
                        <a:t> solve problems, including optimization problems, that require the use of the concepts and procedures associated with the derivative, including problems arising from real-world applications and involving the development of mathematical models</a:t>
                      </a:r>
                      <a:endParaRPr kumimoji="0" lang="en-CA" sz="1300" kern="1200" dirty="0">
                        <a:solidFill>
                          <a:schemeClr val="dk1"/>
                        </a:solidFill>
                        <a:latin typeface="Arial" pitchFamily="34" charset="0"/>
                        <a:ea typeface="+mn-ea"/>
                        <a:cs typeface="Arial" pitchFamily="34" charset="0"/>
                      </a:endParaRPr>
                    </a:p>
                  </a:txBody>
                  <a:tcPr>
                    <a:noFill/>
                  </a:tcPr>
                </a:tc>
              </a:tr>
            </a:tbl>
          </a:graphicData>
        </a:graphic>
      </p:graphicFrame>
      <p:sp>
        <p:nvSpPr>
          <p:cNvPr id="11" name="Slide Number Placeholder 10"/>
          <p:cNvSpPr>
            <a:spLocks noGrp="1"/>
          </p:cNvSpPr>
          <p:nvPr>
            <p:ph type="sldNum" sz="quarter" idx="12"/>
          </p:nvPr>
        </p:nvSpPr>
        <p:spPr/>
        <p:txBody>
          <a:bodyPr/>
          <a:lstStyle/>
          <a:p>
            <a:fld id="{86DB97E2-CCFF-465E-8C64-E0FA0BF2FEDD}" type="slidenum">
              <a:rPr lang="en-CA" smtClean="0"/>
              <a:pPr/>
              <a:t>69</a:t>
            </a:fld>
            <a:endParaRPr lang="en-CA"/>
          </a:p>
        </p:txBody>
      </p:sp>
      <p:sp>
        <p:nvSpPr>
          <p:cNvPr id="9" name="TextBox 8"/>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
        <p:nvSpPr>
          <p:cNvPr id="13" name="TextBox 12"/>
          <p:cNvSpPr txBox="1"/>
          <p:nvPr/>
        </p:nvSpPr>
        <p:spPr>
          <a:xfrm>
            <a:off x="3779912" y="1135777"/>
            <a:ext cx="2736304"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Specific Expectations</a:t>
            </a:r>
            <a:endParaRPr lang="en-CA" sz="1200" dirty="0">
              <a:solidFill>
                <a:srgbClr val="7030A0"/>
              </a:solidFill>
              <a:latin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p:cNvGraphicFramePr>
            <a:graphicFrameLocks noGrp="1"/>
          </p:cNvGraphicFramePr>
          <p:nvPr/>
        </p:nvGraphicFramePr>
        <p:xfrm>
          <a:off x="539552" y="1412776"/>
          <a:ext cx="8064895" cy="2773680"/>
        </p:xfrm>
        <a:graphic>
          <a:graphicData uri="http://schemas.openxmlformats.org/drawingml/2006/table">
            <a:tbl>
              <a:tblPr firstRow="1" bandRow="1">
                <a:tableStyleId>{073A0DAA-6AF3-43AB-8588-CEC1D06C72B9}</a:tableStyleId>
              </a:tblPr>
              <a:tblGrid>
                <a:gridCol w="3885813"/>
                <a:gridCol w="4179082"/>
              </a:tblGrid>
              <a:tr h="174536">
                <a:tc gridSpan="2">
                  <a:txBody>
                    <a:bodyPr/>
                    <a:lstStyle/>
                    <a:p>
                      <a:pPr marL="342900" marR="0" lvl="0" indent="-342900" algn="l" defTabSz="914400" rtl="0" eaLnBrk="1" fontAlgn="auto" latinLnBrk="0" hangingPunct="1">
                        <a:lnSpc>
                          <a:spcPct val="100000"/>
                        </a:lnSpc>
                        <a:spcBef>
                          <a:spcPts val="0"/>
                        </a:spcBef>
                        <a:spcAft>
                          <a:spcPts val="0"/>
                        </a:spcAft>
                        <a:buClrTx/>
                        <a:buSzTx/>
                        <a:buFontTx/>
                        <a:buNone/>
                        <a:tabLst/>
                        <a:defRPr/>
                      </a:pPr>
                      <a:r>
                        <a:rPr lang="en-CA" sz="1400" b="1" i="0" baseline="0" dirty="0" smtClean="0">
                          <a:solidFill>
                            <a:schemeClr val="tx1"/>
                          </a:solidFill>
                          <a:latin typeface="Arial" pitchFamily="34" charset="0"/>
                          <a:cs typeface="Arial" pitchFamily="34" charset="0"/>
                        </a:rPr>
                        <a:t>2a.  Grade 7/8 Lessons (including mathematical processes, learning goals, connections to Financial Literacy, and placement of lesson within courses)</a:t>
                      </a:r>
                      <a:endParaRPr lang="en-CA" sz="1400" b="1" i="0" baseline="0" dirty="0">
                        <a:solidFill>
                          <a:schemeClr val="tx1"/>
                        </a:solidFill>
                        <a:latin typeface="Arial" pitchFamily="34" charset="0"/>
                        <a:cs typeface="Arial" pitchFamily="34" charset="0"/>
                      </a:endParaRPr>
                    </a:p>
                  </a:txBody>
                  <a:tcPr>
                    <a:noFill/>
                  </a:tcPr>
                </a:tc>
                <a:tc hMerge="1">
                  <a:txBody>
                    <a:bodyPr/>
                    <a:lstStyle/>
                    <a:p>
                      <a:endParaRPr lang="en-CA"/>
                    </a:p>
                  </a:txBody>
                  <a:tcPr/>
                </a:tc>
              </a:tr>
              <a:tr h="174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i="0" baseline="0" dirty="0" smtClean="0">
                          <a:solidFill>
                            <a:srgbClr val="7030A0"/>
                          </a:solidFill>
                          <a:latin typeface="Arial" pitchFamily="34" charset="0"/>
                          <a:cs typeface="Arial" pitchFamily="34" charset="0"/>
                          <a:hlinkClick r:id="rId3" action="ppaction://hlinksldjump"/>
                        </a:rPr>
                        <a:t>Lesson 1 – Choosing a Charity</a:t>
                      </a:r>
                      <a:endParaRPr lang="en-CA" sz="1400" b="1" i="0" baseline="0" dirty="0">
                        <a:solidFill>
                          <a:srgbClr val="7030A0"/>
                        </a:solidFill>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i="0" baseline="0" dirty="0" smtClean="0">
                          <a:solidFill>
                            <a:srgbClr val="7030A0"/>
                          </a:solidFill>
                          <a:latin typeface="Arial" pitchFamily="34" charset="0"/>
                          <a:cs typeface="Arial" pitchFamily="34" charset="0"/>
                          <a:hlinkClick r:id="rId4" action="ppaction://hlinksldjump"/>
                        </a:rPr>
                        <a:t>Lesson 2 - Budgeting</a:t>
                      </a:r>
                      <a:endParaRPr lang="en-CA" sz="1400" b="1" i="0" baseline="0" dirty="0">
                        <a:solidFill>
                          <a:srgbClr val="7030A0"/>
                        </a:solidFill>
                        <a:latin typeface="Arial" pitchFamily="34" charset="0"/>
                        <a:cs typeface="Arial" pitchFamily="34" charset="0"/>
                      </a:endParaRPr>
                    </a:p>
                  </a:txBody>
                  <a:tcPr>
                    <a:noFill/>
                  </a:tcPr>
                </a:tc>
              </a:tr>
              <a:tr h="174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i="0" baseline="0" dirty="0" smtClean="0">
                          <a:solidFill>
                            <a:srgbClr val="7030A0"/>
                          </a:solidFill>
                          <a:latin typeface="Arial" pitchFamily="34" charset="0"/>
                          <a:cs typeface="Arial" pitchFamily="34" charset="0"/>
                          <a:hlinkClick r:id="rId5" action="ppaction://hlinksldjump"/>
                        </a:rPr>
                        <a:t>Lesson 3 – Budgets on Spreadsheets for                    Fundraisers</a:t>
                      </a:r>
                      <a:endParaRPr lang="en-CA" sz="1400" b="1" i="0" baseline="0" dirty="0">
                        <a:solidFill>
                          <a:srgbClr val="7030A0"/>
                        </a:solidFill>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i="0" baseline="0" dirty="0" smtClean="0">
                          <a:solidFill>
                            <a:srgbClr val="7030A0"/>
                          </a:solidFill>
                          <a:latin typeface="Arial" pitchFamily="34" charset="0"/>
                          <a:cs typeface="Arial" pitchFamily="34" charset="0"/>
                          <a:hlinkClick r:id="rId6" action="ppaction://hlinksldjump"/>
                        </a:rPr>
                        <a:t>Lesson 4 – Graphing and Analysing Proposals</a:t>
                      </a:r>
                      <a:endParaRPr lang="en-CA" sz="1400" b="1" i="0" baseline="0" dirty="0">
                        <a:solidFill>
                          <a:srgbClr val="7030A0"/>
                        </a:solidFill>
                        <a:latin typeface="Arial" pitchFamily="34" charset="0"/>
                        <a:cs typeface="Arial" pitchFamily="34" charset="0"/>
                      </a:endParaRPr>
                    </a:p>
                  </a:txBody>
                  <a:tcPr>
                    <a:noFill/>
                  </a:tcPr>
                </a:tc>
              </a:tr>
              <a:tr h="174536">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i="0" baseline="0" dirty="0" smtClean="0">
                          <a:solidFill>
                            <a:schemeClr val="tx1"/>
                          </a:solidFill>
                          <a:latin typeface="Arial" pitchFamily="34" charset="0"/>
                          <a:cs typeface="Arial" pitchFamily="34" charset="0"/>
                        </a:rPr>
                        <a:t>2b.  Grade 9/10 Lessons (including mathematical processes, learning goals, connections to Financial Literacy, and placement of lesson within courses)</a:t>
                      </a:r>
                      <a:endParaRPr lang="en-CA" sz="1400" b="1" i="0" baseline="0" dirty="0">
                        <a:solidFill>
                          <a:srgbClr val="7030A0"/>
                        </a:solidFill>
                        <a:latin typeface="Arial" pitchFamily="34" charset="0"/>
                        <a:cs typeface="Arial" pitchFamily="34" charset="0"/>
                      </a:endParaRPr>
                    </a:p>
                  </a:txBody>
                  <a:tcPr>
                    <a:no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b="1" i="0" baseline="0" dirty="0">
                        <a:solidFill>
                          <a:srgbClr val="7030A0"/>
                        </a:solidFill>
                        <a:latin typeface="Arial" pitchFamily="34" charset="0"/>
                        <a:cs typeface="Arial" pitchFamily="34" charset="0"/>
                      </a:endParaRPr>
                    </a:p>
                  </a:txBody>
                  <a:tcPr>
                    <a:noFill/>
                  </a:tcPr>
                </a:tc>
              </a:tr>
              <a:tr h="174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i="0" baseline="0" dirty="0" smtClean="0">
                          <a:solidFill>
                            <a:srgbClr val="7030A0"/>
                          </a:solidFill>
                          <a:latin typeface="Arial" pitchFamily="34" charset="0"/>
                          <a:cs typeface="Arial" pitchFamily="34" charset="0"/>
                          <a:hlinkClick r:id="rId7" action="ppaction://hlinksldjump"/>
                        </a:rPr>
                        <a:t>Lesson 1 – How Much Will it Really Cost?</a:t>
                      </a:r>
                      <a:endParaRPr lang="en-CA" sz="1400" b="1" i="0" baseline="0" dirty="0">
                        <a:solidFill>
                          <a:srgbClr val="7030A0"/>
                        </a:solidFill>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i="0" baseline="0" dirty="0" smtClean="0">
                          <a:solidFill>
                            <a:srgbClr val="7030A0"/>
                          </a:solidFill>
                          <a:latin typeface="Arial" pitchFamily="34" charset="0"/>
                          <a:cs typeface="Arial" pitchFamily="34" charset="0"/>
                          <a:hlinkClick r:id="rId8" action="ppaction://hlinksldjump"/>
                        </a:rPr>
                        <a:t>Lesson 2 – Money Grows: Very Interesting!</a:t>
                      </a:r>
                      <a:endParaRPr lang="en-CA" sz="1400" b="1" i="0" baseline="0" dirty="0">
                        <a:solidFill>
                          <a:srgbClr val="7030A0"/>
                        </a:solidFill>
                        <a:latin typeface="Arial" pitchFamily="34" charset="0"/>
                        <a:cs typeface="Arial" pitchFamily="34" charset="0"/>
                      </a:endParaRPr>
                    </a:p>
                  </a:txBody>
                  <a:tcPr>
                    <a:noFill/>
                  </a:tcPr>
                </a:tc>
              </a:tr>
              <a:tr h="174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i="0" baseline="0" dirty="0" smtClean="0">
                          <a:solidFill>
                            <a:srgbClr val="7030A0"/>
                          </a:solidFill>
                          <a:latin typeface="Arial" pitchFamily="34" charset="0"/>
                          <a:cs typeface="Arial" pitchFamily="34" charset="0"/>
                          <a:hlinkClick r:id="rId9" action="ppaction://hlinksldjump"/>
                        </a:rPr>
                        <a:t>Lesson 3 -  This Job Suits Me Fine!</a:t>
                      </a:r>
                      <a:endParaRPr lang="en-CA" sz="1400" b="1" i="0" baseline="0" dirty="0">
                        <a:solidFill>
                          <a:srgbClr val="7030A0"/>
                        </a:solidFill>
                        <a:latin typeface="Arial" pitchFamily="34" charset="0"/>
                        <a:cs typeface="Arial" pitchFamily="34" charset="0"/>
                      </a:endParaRPr>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i="0" baseline="0" dirty="0" smtClean="0">
                          <a:solidFill>
                            <a:srgbClr val="7030A0"/>
                          </a:solidFill>
                          <a:latin typeface="Arial" pitchFamily="34" charset="0"/>
                          <a:cs typeface="Arial" pitchFamily="34" charset="0"/>
                          <a:hlinkClick r:id="rId10" action="ppaction://hlinksldjump"/>
                        </a:rPr>
                        <a:t>Lesson 4 – Calculating Which is the Best Deal!</a:t>
                      </a:r>
                      <a:endParaRPr lang="en-CA" sz="1400" b="1" i="0" baseline="0" dirty="0">
                        <a:solidFill>
                          <a:srgbClr val="7030A0"/>
                        </a:solidFill>
                        <a:latin typeface="Arial" pitchFamily="34" charset="0"/>
                        <a:cs typeface="Arial" pitchFamily="34" charset="0"/>
                      </a:endParaRPr>
                    </a:p>
                  </a:txBody>
                  <a:tcPr>
                    <a:noFill/>
                  </a:tcPr>
                </a:tc>
              </a:tr>
              <a:tr h="174536">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b="1" i="0" baseline="0" dirty="0">
                        <a:solidFill>
                          <a:srgbClr val="7030A0"/>
                        </a:solidFill>
                        <a:latin typeface="Arial" pitchFamily="34" charset="0"/>
                        <a:cs typeface="Arial" pitchFamily="34" charset="0"/>
                      </a:endParaRPr>
                    </a:p>
                  </a:txBody>
                  <a:tcPr>
                    <a:no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sz="1400" b="1" i="0" baseline="0" dirty="0">
                        <a:solidFill>
                          <a:srgbClr val="7030A0"/>
                        </a:solidFill>
                        <a:latin typeface="Arial" pitchFamily="34" charset="0"/>
                        <a:cs typeface="Arial" pitchFamily="34" charset="0"/>
                      </a:endParaRPr>
                    </a:p>
                  </a:txBody>
                  <a:tcPr>
                    <a:noFill/>
                  </a:tcPr>
                </a:tc>
              </a:tr>
            </a:tbl>
          </a:graphicData>
        </a:graphic>
      </p:graphicFrame>
      <p:pic>
        <p:nvPicPr>
          <p:cNvPr id="1026" name="Picture 2"/>
          <p:cNvPicPr>
            <a:picLocks noChangeAspect="1" noChangeArrowheads="1"/>
          </p:cNvPicPr>
          <p:nvPr/>
        </p:nvPicPr>
        <p:blipFill>
          <a:blip r:embed="rId11" cstate="print"/>
          <a:srcRect/>
          <a:stretch>
            <a:fillRect/>
          </a:stretch>
        </p:blipFill>
        <p:spPr bwMode="auto">
          <a:xfrm>
            <a:off x="539552" y="260648"/>
            <a:ext cx="1656184" cy="1111533"/>
          </a:xfrm>
          <a:prstGeom prst="rect">
            <a:avLst/>
          </a:prstGeom>
          <a:noFill/>
          <a:ln w="9525">
            <a:noFill/>
            <a:miter lim="800000"/>
            <a:headEnd/>
            <a:tailEnd/>
          </a:ln>
          <a:effectLst/>
        </p:spPr>
      </p:pic>
      <p:pic>
        <p:nvPicPr>
          <p:cNvPr id="8" name="Picture 5" descr="OAME-logo-e1303918460546.jpg"/>
          <p:cNvPicPr>
            <a:picLocks noChangeAspect="1"/>
          </p:cNvPicPr>
          <p:nvPr/>
        </p:nvPicPr>
        <p:blipFill>
          <a:blip r:embed="rId12" cstate="print"/>
          <a:srcRect/>
          <a:stretch>
            <a:fillRect/>
          </a:stretch>
        </p:blipFill>
        <p:spPr bwMode="auto">
          <a:xfrm>
            <a:off x="7164388" y="260350"/>
            <a:ext cx="1238250" cy="1096963"/>
          </a:xfrm>
          <a:prstGeom prst="rect">
            <a:avLst/>
          </a:prstGeom>
          <a:noFill/>
          <a:ln w="9525">
            <a:noFill/>
            <a:miter lim="800000"/>
            <a:headEnd/>
            <a:tailEnd/>
          </a:ln>
        </p:spPr>
      </p:pic>
      <p:sp>
        <p:nvSpPr>
          <p:cNvPr id="10" name="TextBox 9"/>
          <p:cNvSpPr txBox="1"/>
          <p:nvPr/>
        </p:nvSpPr>
        <p:spPr>
          <a:xfrm>
            <a:off x="2195736" y="548680"/>
            <a:ext cx="4968552" cy="646331"/>
          </a:xfrm>
          <a:prstGeom prst="rect">
            <a:avLst/>
          </a:prstGeom>
          <a:noFill/>
        </p:spPr>
        <p:txBody>
          <a:bodyPr wrap="square" rtlCol="0">
            <a:spAutoFit/>
          </a:bodyPr>
          <a:lstStyle/>
          <a:p>
            <a:pPr algn="ctr"/>
            <a:r>
              <a:rPr lang="en-CA" dirty="0" smtClean="0"/>
              <a:t>Presentation Overview</a:t>
            </a:r>
          </a:p>
          <a:p>
            <a:pPr algn="ctr"/>
            <a:r>
              <a:rPr lang="en-CA" dirty="0" smtClean="0"/>
              <a:t>Main Menu </a:t>
            </a:r>
          </a:p>
        </p:txBody>
      </p:sp>
      <p:sp>
        <p:nvSpPr>
          <p:cNvPr id="7" name="Slide Number Placeholder 6"/>
          <p:cNvSpPr>
            <a:spLocks noGrp="1"/>
          </p:cNvSpPr>
          <p:nvPr>
            <p:ph type="sldNum" sz="quarter" idx="12"/>
          </p:nvPr>
        </p:nvSpPr>
        <p:spPr/>
        <p:txBody>
          <a:bodyPr/>
          <a:lstStyle/>
          <a:p>
            <a:fld id="{86DB97E2-CCFF-465E-8C64-E0FA0BF2FEDD}" type="slidenum">
              <a:rPr lang="en-CA" smtClean="0"/>
              <a:pPr/>
              <a:t>7</a:t>
            </a:fld>
            <a:endParaRPr lang="en-CA"/>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696744" cy="800219"/>
          </a:xfrm>
          <a:prstGeom prst="rect">
            <a:avLst/>
          </a:prstGeom>
          <a:noFill/>
        </p:spPr>
        <p:txBody>
          <a:bodyPr wrap="square" rtlCol="0">
            <a:spAutoFit/>
          </a:bodyPr>
          <a:lstStyle/>
          <a:p>
            <a:pPr algn="ctr"/>
            <a:r>
              <a:rPr lang="en-CA" dirty="0" smtClean="0"/>
              <a:t>Derivatives and Their Applications – Specific Expectations</a:t>
            </a:r>
          </a:p>
          <a:p>
            <a:pPr algn="ctr"/>
            <a:r>
              <a:rPr lang="en-CA" sz="1400" dirty="0" smtClean="0"/>
              <a:t>Grade 12, Calculus and Vectors, University Preparation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2682240"/>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12 University , Calculus and Vectors</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Derivatives and Their Applications</a:t>
                      </a:r>
                      <a:endParaRPr kumimoji="0" lang="en-CA" sz="1200" kern="1200" dirty="0">
                        <a:solidFill>
                          <a:schemeClr val="dk1"/>
                        </a:solidFill>
                        <a:latin typeface="Arial" pitchFamily="34" charset="0"/>
                        <a:ea typeface="+mn-ea"/>
                        <a:cs typeface="Arial" pitchFamily="34" charset="0"/>
                      </a:endParaRPr>
                    </a:p>
                  </a:txBody>
                  <a:tcPr>
                    <a:noFill/>
                  </a:tcPr>
                </a:tc>
              </a:tr>
              <a:tr h="509376">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make connections between the graphical or algebraic representations of derivatives and </a:t>
                      </a:r>
                      <a:r>
                        <a:rPr kumimoji="0" lang="en-CA" sz="1200" kern="1200" dirty="0" err="1" smtClean="0">
                          <a:solidFill>
                            <a:schemeClr val="dk1"/>
                          </a:solidFill>
                          <a:latin typeface="Arial" pitchFamily="34" charset="0"/>
                          <a:ea typeface="+mn-ea"/>
                          <a:cs typeface="Arial" pitchFamily="34" charset="0"/>
                        </a:rPr>
                        <a:t>real‑world</a:t>
                      </a:r>
                      <a:r>
                        <a:rPr kumimoji="0" lang="en-CA" sz="1200" kern="1200" dirty="0" smtClean="0">
                          <a:solidFill>
                            <a:schemeClr val="dk1"/>
                          </a:solidFill>
                          <a:latin typeface="Arial" pitchFamily="34" charset="0"/>
                          <a:ea typeface="+mn-ea"/>
                          <a:cs typeface="Arial" pitchFamily="34" charset="0"/>
                        </a:rPr>
                        <a:t> applications (e.g., … prices and inflation rates, …) </a:t>
                      </a:r>
                    </a:p>
                    <a:p>
                      <a:endParaRPr kumimoji="0" lang="en-CA" sz="1200" kern="1200" dirty="0" smtClean="0">
                        <a:solidFill>
                          <a:schemeClr val="dk1"/>
                        </a:solidFill>
                        <a:latin typeface="Arial" pitchFamily="34" charset="0"/>
                        <a:ea typeface="+mn-ea"/>
                        <a:cs typeface="Arial" pitchFamily="34" charset="0"/>
                      </a:endParaRPr>
                    </a:p>
                    <a:p>
                      <a:r>
                        <a:rPr kumimoji="0" lang="en-CA" sz="1200" b="1" i="0" kern="1200" dirty="0" smtClean="0">
                          <a:solidFill>
                            <a:schemeClr val="dk1"/>
                          </a:solidFill>
                          <a:latin typeface="Arial" pitchFamily="34" charset="0"/>
                          <a:ea typeface="+mn-ea"/>
                          <a:cs typeface="Arial" pitchFamily="34" charset="0"/>
                        </a:rPr>
                        <a:t>Sample problem</a:t>
                      </a:r>
                      <a:r>
                        <a:rPr kumimoji="0" lang="en-CA" sz="1200" b="1" i="1" kern="1200" dirty="0" smtClean="0">
                          <a:solidFill>
                            <a:schemeClr val="dk1"/>
                          </a:solidFill>
                          <a:latin typeface="Arial" pitchFamily="34" charset="0"/>
                          <a:ea typeface="+mn-ea"/>
                          <a:cs typeface="Arial" pitchFamily="34" charset="0"/>
                        </a:rPr>
                        <a:t>:</a:t>
                      </a:r>
                      <a:r>
                        <a:rPr kumimoji="0" lang="en-CA" sz="1200" kern="1200" dirty="0" smtClean="0">
                          <a:solidFill>
                            <a:schemeClr val="dk1"/>
                          </a:solidFill>
                          <a:latin typeface="Arial" pitchFamily="34" charset="0"/>
                          <a:ea typeface="+mn-ea"/>
                          <a:cs typeface="Arial" pitchFamily="34" charset="0"/>
                        </a:rPr>
                        <a:t> Given a graph of prices over time, identify the periods of inflation and deflation, and the time at which the maximum rate of inflation occurred. Explain how derivatives helped solve the problem.</a:t>
                      </a:r>
                    </a:p>
                    <a:p>
                      <a:endParaRPr kumimoji="0" lang="en-CA" sz="1200" b="1"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optimization problems involving polynomial, simple rational, and exponential functions drawn from a variety of applications, including those arising from </a:t>
                      </a:r>
                      <a:r>
                        <a:rPr kumimoji="0" lang="en-CA" sz="1200" kern="1200" dirty="0" err="1" smtClean="0">
                          <a:solidFill>
                            <a:schemeClr val="dk1"/>
                          </a:solidFill>
                          <a:latin typeface="Arial" pitchFamily="34" charset="0"/>
                          <a:ea typeface="+mn-ea"/>
                          <a:cs typeface="Arial" pitchFamily="34" charset="0"/>
                        </a:rPr>
                        <a:t>real‑world</a:t>
                      </a:r>
                      <a:r>
                        <a:rPr kumimoji="0" lang="en-CA" sz="1200" kern="1200" dirty="0" smtClean="0">
                          <a:solidFill>
                            <a:schemeClr val="dk1"/>
                          </a:solidFill>
                          <a:latin typeface="Arial" pitchFamily="34" charset="0"/>
                          <a:ea typeface="+mn-ea"/>
                          <a:cs typeface="Arial" pitchFamily="34" charset="0"/>
                        </a:rPr>
                        <a:t> situations </a:t>
                      </a:r>
                    </a:p>
                    <a:p>
                      <a:r>
                        <a:rPr kumimoji="0" lang="en-CA" sz="1200" kern="1200" dirty="0" smtClean="0">
                          <a:solidFill>
                            <a:schemeClr val="dk1"/>
                          </a:solidFill>
                          <a:latin typeface="Arial" pitchFamily="34" charset="0"/>
                          <a:ea typeface="+mn-ea"/>
                          <a:cs typeface="Arial" pitchFamily="34" charset="0"/>
                        </a:rPr>
                        <a:t>	</a:t>
                      </a:r>
                    </a:p>
                    <a:p>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The number of bus riders from the suburbs to downtown per day is represented by 1200(1.15)</a:t>
                      </a:r>
                      <a:r>
                        <a:rPr kumimoji="0" lang="en-CA" sz="1200" kern="1200" baseline="30000" dirty="0" smtClean="0">
                          <a:solidFill>
                            <a:schemeClr val="dk1"/>
                          </a:solidFill>
                          <a:latin typeface="Arial" pitchFamily="34" charset="0"/>
                          <a:ea typeface="+mn-ea"/>
                          <a:cs typeface="Arial" pitchFamily="34" charset="0"/>
                        </a:rPr>
                        <a:t>–</a:t>
                      </a:r>
                      <a:r>
                        <a:rPr kumimoji="0" lang="en-CA" sz="1200" i="1" kern="1200" baseline="30000" dirty="0" smtClean="0">
                          <a:solidFill>
                            <a:schemeClr val="dk1"/>
                          </a:solidFill>
                          <a:latin typeface="Arial" pitchFamily="34" charset="0"/>
                          <a:ea typeface="+mn-ea"/>
                          <a:cs typeface="Arial" pitchFamily="34" charset="0"/>
                        </a:rPr>
                        <a:t>x</a:t>
                      </a:r>
                      <a:r>
                        <a:rPr kumimoji="0" lang="en-CA" sz="1200" kern="1200" dirty="0" smtClean="0">
                          <a:solidFill>
                            <a:schemeClr val="dk1"/>
                          </a:solidFill>
                          <a:latin typeface="Arial" pitchFamily="34" charset="0"/>
                          <a:ea typeface="+mn-ea"/>
                          <a:cs typeface="Arial" pitchFamily="34" charset="0"/>
                        </a:rPr>
                        <a:t>, where </a:t>
                      </a:r>
                      <a:r>
                        <a:rPr kumimoji="0" lang="en-CA" sz="1200" i="1" kern="1200" dirty="0" smtClean="0">
                          <a:solidFill>
                            <a:schemeClr val="dk1"/>
                          </a:solidFill>
                          <a:latin typeface="Arial" pitchFamily="34" charset="0"/>
                          <a:ea typeface="+mn-ea"/>
                          <a:cs typeface="Arial" pitchFamily="34" charset="0"/>
                        </a:rPr>
                        <a:t>x</a:t>
                      </a:r>
                      <a:r>
                        <a:rPr kumimoji="0" lang="en-CA" sz="1200" kern="1200" dirty="0" smtClean="0">
                          <a:solidFill>
                            <a:schemeClr val="dk1"/>
                          </a:solidFill>
                          <a:latin typeface="Arial" pitchFamily="34" charset="0"/>
                          <a:ea typeface="+mn-ea"/>
                          <a:cs typeface="Arial" pitchFamily="34" charset="0"/>
                        </a:rPr>
                        <a:t> is the fare in dollars. What fare will maximize the total revenue?</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11" name="TextBox 10"/>
          <p:cNvSpPr txBox="1"/>
          <p:nvPr/>
        </p:nvSpPr>
        <p:spPr>
          <a:xfrm>
            <a:off x="6228184" y="6525344"/>
            <a:ext cx="2304256"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12 C&amp;V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70</a:t>
            </a:fld>
            <a:endParaRPr lang="en-CA"/>
          </a:p>
        </p:txBody>
      </p:sp>
      <p:sp>
        <p:nvSpPr>
          <p:cNvPr id="13" name="TextBox 12"/>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188640"/>
            <a:ext cx="6336704" cy="800219"/>
          </a:xfrm>
          <a:prstGeom prst="rect">
            <a:avLst/>
          </a:prstGeom>
          <a:noFill/>
        </p:spPr>
        <p:txBody>
          <a:bodyPr wrap="square" rtlCol="0">
            <a:spAutoFit/>
          </a:bodyPr>
          <a:lstStyle/>
          <a:p>
            <a:pPr algn="ctr"/>
            <a:r>
              <a:rPr lang="en-CA" dirty="0" smtClean="0"/>
              <a:t>Overall Expectations</a:t>
            </a:r>
          </a:p>
          <a:p>
            <a:pPr algn="ctr"/>
            <a:r>
              <a:rPr lang="en-CA" sz="1400" dirty="0" smtClean="0"/>
              <a:t>Grade 12, Mathematics of Data Management – University Preparation</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52737"/>
          <a:ext cx="7992888" cy="4648200"/>
        </p:xfrm>
        <a:graphic>
          <a:graphicData uri="http://schemas.openxmlformats.org/drawingml/2006/table">
            <a:tbl>
              <a:tblPr firstRow="1" bandRow="1">
                <a:tableStyleId>{073A0DAA-6AF3-43AB-8588-CEC1D06C72B9}</a:tableStyleId>
              </a:tblPr>
              <a:tblGrid>
                <a:gridCol w="7992888"/>
              </a:tblGrid>
              <a:tr h="279101">
                <a:tc>
                  <a:txBody>
                    <a:bodyPr/>
                    <a:lstStyle/>
                    <a:p>
                      <a:r>
                        <a:rPr lang="en-CA" sz="1300" baseline="0" dirty="0" smtClean="0">
                          <a:solidFill>
                            <a:schemeClr val="tx1"/>
                          </a:solidFill>
                          <a:latin typeface="Arial" pitchFamily="34" charset="0"/>
                        </a:rPr>
                        <a:t>MDM4U – Mathematics of Data Management, University </a:t>
                      </a:r>
                      <a:endParaRPr lang="en-CA" sz="1300" baseline="0" dirty="0">
                        <a:solidFill>
                          <a:schemeClr val="tx1"/>
                        </a:solidFill>
                        <a:latin typeface="Arial" pitchFamily="34" charset="0"/>
                      </a:endParaRPr>
                    </a:p>
                  </a:txBody>
                  <a:tcPr>
                    <a:noFill/>
                  </a:tcPr>
                </a:tc>
              </a:tr>
              <a:tr h="293791">
                <a:tc>
                  <a:txBody>
                    <a:bodyPr/>
                    <a:lstStyle/>
                    <a:p>
                      <a:r>
                        <a:rPr lang="en-CA" sz="1400" b="0" i="0" baseline="0" dirty="0" smtClean="0">
                          <a:solidFill>
                            <a:schemeClr val="tx1"/>
                          </a:solidFill>
                          <a:latin typeface="Arial" pitchFamily="34" charset="0"/>
                          <a:cs typeface="Arial" pitchFamily="34" charset="0"/>
                          <a:hlinkClick r:id="rId4" action="ppaction://hlinksldjump"/>
                        </a:rPr>
                        <a:t>Probability Distributions</a:t>
                      </a:r>
                      <a:endParaRPr lang="en-CA" sz="1400" b="0" i="0" baseline="0" dirty="0">
                        <a:solidFill>
                          <a:schemeClr val="tx1"/>
                        </a:solidFill>
                        <a:latin typeface="Arial" pitchFamily="34" charset="0"/>
                        <a:cs typeface="Arial" pitchFamily="34" charset="0"/>
                      </a:endParaRPr>
                    </a:p>
                  </a:txBody>
                  <a:tcPr>
                    <a:noFill/>
                  </a:tcPr>
                </a:tc>
              </a:tr>
              <a:tr h="881372">
                <a:tc>
                  <a:txBody>
                    <a:bodyPr/>
                    <a:lstStyle/>
                    <a:p>
                      <a:pPr>
                        <a:buFont typeface="Arial" pitchFamily="34" charset="0"/>
                        <a:buChar char="•"/>
                      </a:pPr>
                      <a:r>
                        <a:rPr kumimoji="0" lang="en-CA" sz="1300" kern="1200" baseline="0" dirty="0" smtClean="0">
                          <a:solidFill>
                            <a:schemeClr val="dk1"/>
                          </a:solidFill>
                          <a:latin typeface="Arial" pitchFamily="34" charset="0"/>
                          <a:ea typeface="+mn-ea"/>
                          <a:cs typeface="Arial" pitchFamily="34" charset="0"/>
                        </a:rPr>
                        <a:t> demonstrate an understanding of discrete probability distributions, represent them numerically,</a:t>
                      </a:r>
                    </a:p>
                    <a:p>
                      <a:pPr>
                        <a:buFont typeface="Arial" pitchFamily="34" charset="0"/>
                        <a:buNone/>
                      </a:pPr>
                      <a:r>
                        <a:rPr kumimoji="0" lang="en-CA" sz="1300" kern="1200" baseline="0" dirty="0" smtClean="0">
                          <a:solidFill>
                            <a:schemeClr val="dk1"/>
                          </a:solidFill>
                          <a:latin typeface="Arial" pitchFamily="34" charset="0"/>
                          <a:ea typeface="+mn-ea"/>
                          <a:cs typeface="Arial" pitchFamily="34" charset="0"/>
                        </a:rPr>
                        <a:t>graphically, and algebraically, determine expected values, and solve related problems from a variety</a:t>
                      </a:r>
                    </a:p>
                    <a:p>
                      <a:pPr>
                        <a:buFont typeface="Arial" pitchFamily="34" charset="0"/>
                        <a:buNone/>
                      </a:pPr>
                      <a:r>
                        <a:rPr kumimoji="0" lang="en-CA" sz="1300" kern="1200" baseline="0" dirty="0" smtClean="0">
                          <a:solidFill>
                            <a:schemeClr val="dk1"/>
                          </a:solidFill>
                          <a:latin typeface="Arial" pitchFamily="34" charset="0"/>
                          <a:ea typeface="+mn-ea"/>
                          <a:cs typeface="Arial" pitchFamily="34" charset="0"/>
                        </a:rPr>
                        <a:t>of applications</a:t>
                      </a:r>
                    </a:p>
                    <a:p>
                      <a:pPr>
                        <a:buFont typeface="Arial" pitchFamily="34" charset="0"/>
                        <a:buChar char="•"/>
                      </a:pPr>
                      <a:r>
                        <a:rPr kumimoji="0" lang="en-CA" sz="1300" kern="1200" baseline="0" dirty="0" smtClean="0">
                          <a:solidFill>
                            <a:schemeClr val="dk1"/>
                          </a:solidFill>
                          <a:latin typeface="Arial" pitchFamily="34" charset="0"/>
                          <a:ea typeface="+mn-ea"/>
                          <a:cs typeface="Arial" pitchFamily="34" charset="0"/>
                        </a:rPr>
                        <a:t> demonstrate an understanding of continuous probability distributions, make connections to discrete</a:t>
                      </a:r>
                    </a:p>
                    <a:p>
                      <a:pPr>
                        <a:buFont typeface="Arial" pitchFamily="34" charset="0"/>
                        <a:buNone/>
                      </a:pPr>
                      <a:r>
                        <a:rPr kumimoji="0" lang="en-CA" sz="1300" kern="1200" baseline="0" dirty="0" smtClean="0">
                          <a:solidFill>
                            <a:schemeClr val="dk1"/>
                          </a:solidFill>
                          <a:latin typeface="Arial" pitchFamily="34" charset="0"/>
                          <a:ea typeface="+mn-ea"/>
                          <a:cs typeface="Arial" pitchFamily="34" charset="0"/>
                        </a:rPr>
                        <a:t>probability distributions, determine standard deviations, describe key features of the normal</a:t>
                      </a:r>
                    </a:p>
                    <a:p>
                      <a:pPr>
                        <a:buFont typeface="Arial" pitchFamily="34" charset="0"/>
                        <a:buNone/>
                      </a:pPr>
                      <a:r>
                        <a:rPr kumimoji="0" lang="en-CA" sz="1300" kern="1200" baseline="0" dirty="0" smtClean="0">
                          <a:solidFill>
                            <a:schemeClr val="dk1"/>
                          </a:solidFill>
                          <a:latin typeface="Arial" pitchFamily="34" charset="0"/>
                          <a:ea typeface="+mn-ea"/>
                          <a:cs typeface="Arial" pitchFamily="34" charset="0"/>
                        </a:rPr>
                        <a:t>distribution, and solve related problems from a variety of applications</a:t>
                      </a:r>
                      <a:endParaRPr kumimoji="0" lang="en-CA" sz="1300" kern="1200" dirty="0">
                        <a:solidFill>
                          <a:schemeClr val="dk1"/>
                        </a:solidFill>
                        <a:latin typeface="Arial" pitchFamily="34" charset="0"/>
                        <a:ea typeface="+mn-ea"/>
                        <a:cs typeface="Arial" pitchFamily="34" charset="0"/>
                      </a:endParaRPr>
                    </a:p>
                  </a:txBody>
                  <a:tcPr>
                    <a:noFill/>
                  </a:tcPr>
                </a:tc>
              </a:tr>
              <a:tr h="244975">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CA" sz="1400" b="0" i="0" baseline="0" dirty="0" smtClean="0">
                          <a:solidFill>
                            <a:schemeClr val="tx1"/>
                          </a:solidFill>
                          <a:latin typeface="Arial" pitchFamily="34" charset="0"/>
                          <a:cs typeface="Arial" pitchFamily="34" charset="0"/>
                        </a:rPr>
                        <a:t>Statistical Analysis</a:t>
                      </a:r>
                      <a:endParaRPr kumimoji="0" lang="en-CA" sz="1400" kern="1200" dirty="0">
                        <a:solidFill>
                          <a:schemeClr val="dk1"/>
                        </a:solidFill>
                        <a:latin typeface="Arial" pitchFamily="34" charset="0"/>
                        <a:ea typeface="+mn-ea"/>
                        <a:cs typeface="Arial" pitchFamily="34" charset="0"/>
                      </a:endParaRPr>
                    </a:p>
                  </a:txBody>
                  <a:tcPr>
                    <a:noFill/>
                  </a:tcPr>
                </a:tc>
              </a:tr>
              <a:tr h="881372">
                <a:tc>
                  <a:txBody>
                    <a:bodyPr/>
                    <a:lstStyle/>
                    <a:p>
                      <a:pPr>
                        <a:buFont typeface="Arial" pitchFamily="34" charset="0"/>
                        <a:buChar char="•"/>
                      </a:pPr>
                      <a:r>
                        <a:rPr kumimoji="0" lang="en-CA" sz="1300" b="0" kern="1200" baseline="0" dirty="0" smtClean="0">
                          <a:solidFill>
                            <a:schemeClr val="dk1"/>
                          </a:solidFill>
                          <a:latin typeface="Arial" pitchFamily="34" charset="0"/>
                          <a:ea typeface="+mn-ea"/>
                          <a:cs typeface="Arial" pitchFamily="34" charset="0"/>
                        </a:rPr>
                        <a:t> </a:t>
                      </a:r>
                      <a:r>
                        <a:rPr kumimoji="0" lang="en-CA" sz="1300" b="0" kern="1200" baseline="0" dirty="0" smtClean="0">
                          <a:solidFill>
                            <a:schemeClr val="dk1"/>
                          </a:solidFill>
                          <a:latin typeface="Arial" pitchFamily="34" charset="0"/>
                          <a:ea typeface="+mn-ea"/>
                          <a:cs typeface="Arial" pitchFamily="34" charset="0"/>
                          <a:hlinkClick r:id="rId5" action="ppaction://hlinksldjump"/>
                        </a:rPr>
                        <a:t>analyse, interpret, and draw conclusions from one-variable data using numerical and graphical</a:t>
                      </a:r>
                    </a:p>
                    <a:p>
                      <a:pPr>
                        <a:buFont typeface="Arial" pitchFamily="34" charset="0"/>
                        <a:buNone/>
                      </a:pPr>
                      <a:r>
                        <a:rPr kumimoji="0" lang="en-CA" sz="1300" b="0" kern="1200" baseline="0" dirty="0" smtClean="0">
                          <a:solidFill>
                            <a:schemeClr val="dk1"/>
                          </a:solidFill>
                          <a:latin typeface="Arial" pitchFamily="34" charset="0"/>
                          <a:ea typeface="+mn-ea"/>
                          <a:cs typeface="Arial" pitchFamily="34" charset="0"/>
                          <a:hlinkClick r:id="rId5" action="ppaction://hlinksldjump"/>
                        </a:rPr>
                        <a:t>summaries</a:t>
                      </a:r>
                      <a:endParaRPr kumimoji="0" lang="en-CA" sz="1300" b="0" kern="1200" baseline="0" dirty="0" smtClean="0">
                        <a:solidFill>
                          <a:schemeClr val="dk1"/>
                        </a:solidFill>
                        <a:latin typeface="Arial" pitchFamily="34" charset="0"/>
                        <a:ea typeface="+mn-ea"/>
                        <a:cs typeface="Arial" pitchFamily="34" charset="0"/>
                      </a:endParaRPr>
                    </a:p>
                    <a:p>
                      <a:pPr>
                        <a:buFont typeface="Arial" pitchFamily="34" charset="0"/>
                        <a:buChar char="•"/>
                      </a:pPr>
                      <a:r>
                        <a:rPr kumimoji="0" lang="en-CA" sz="1300" b="0" kern="1200" baseline="0" dirty="0" smtClean="0">
                          <a:solidFill>
                            <a:schemeClr val="dk1"/>
                          </a:solidFill>
                          <a:latin typeface="Arial" pitchFamily="34" charset="0"/>
                          <a:ea typeface="+mn-ea"/>
                          <a:cs typeface="Arial" pitchFamily="34" charset="0"/>
                        </a:rPr>
                        <a:t> </a:t>
                      </a:r>
                      <a:r>
                        <a:rPr kumimoji="0" lang="en-CA" sz="1300" b="0" kern="1200" baseline="0" dirty="0" smtClean="0">
                          <a:solidFill>
                            <a:schemeClr val="dk1"/>
                          </a:solidFill>
                          <a:latin typeface="Arial" pitchFamily="34" charset="0"/>
                          <a:ea typeface="+mn-ea"/>
                          <a:cs typeface="Arial" pitchFamily="34" charset="0"/>
                          <a:hlinkClick r:id="rId6" action="ppaction://hlinksldjump"/>
                        </a:rPr>
                        <a:t>analyse, interpret, and draw conclusions from two-variable data using numerical, graphical, and</a:t>
                      </a:r>
                    </a:p>
                    <a:p>
                      <a:pPr>
                        <a:buFont typeface="Arial" pitchFamily="34" charset="0"/>
                        <a:buNone/>
                      </a:pPr>
                      <a:r>
                        <a:rPr kumimoji="0" lang="en-CA" sz="1300" b="0" kern="1200" baseline="0" dirty="0" smtClean="0">
                          <a:solidFill>
                            <a:schemeClr val="dk1"/>
                          </a:solidFill>
                          <a:latin typeface="Arial" pitchFamily="34" charset="0"/>
                          <a:ea typeface="+mn-ea"/>
                          <a:cs typeface="Arial" pitchFamily="34" charset="0"/>
                          <a:hlinkClick r:id="rId6" action="ppaction://hlinksldjump"/>
                        </a:rPr>
                        <a:t>algebraic summaries</a:t>
                      </a:r>
                      <a:endParaRPr kumimoji="0" lang="en-CA" sz="1300" b="0" kern="1200" baseline="0" dirty="0" smtClean="0">
                        <a:solidFill>
                          <a:schemeClr val="dk1"/>
                        </a:solidFill>
                        <a:latin typeface="Arial" pitchFamily="34" charset="0"/>
                        <a:ea typeface="+mn-ea"/>
                        <a:cs typeface="Arial" pitchFamily="34" charset="0"/>
                      </a:endParaRPr>
                    </a:p>
                    <a:p>
                      <a:pPr>
                        <a:buFont typeface="Arial" pitchFamily="34" charset="0"/>
                        <a:buChar char="•"/>
                      </a:pPr>
                      <a:r>
                        <a:rPr kumimoji="0" lang="en-CA" sz="1300" b="0" kern="1200" baseline="0" dirty="0" smtClean="0">
                          <a:solidFill>
                            <a:schemeClr val="dk1"/>
                          </a:solidFill>
                          <a:latin typeface="Arial" pitchFamily="34" charset="0"/>
                          <a:ea typeface="+mn-ea"/>
                          <a:cs typeface="Arial" pitchFamily="34" charset="0"/>
                        </a:rPr>
                        <a:t> </a:t>
                      </a:r>
                      <a:r>
                        <a:rPr kumimoji="0" lang="en-CA" sz="1300" b="0" kern="1200" baseline="0" dirty="0" smtClean="0">
                          <a:solidFill>
                            <a:schemeClr val="dk1"/>
                          </a:solidFill>
                          <a:latin typeface="Arial" pitchFamily="34" charset="0"/>
                          <a:ea typeface="+mn-ea"/>
                          <a:cs typeface="Arial" pitchFamily="34" charset="0"/>
                          <a:hlinkClick r:id="rId7" action="ppaction://hlinksldjump"/>
                        </a:rPr>
                        <a:t>demonstrate an understanding of the applications of data management used by the media and the</a:t>
                      </a:r>
                    </a:p>
                    <a:p>
                      <a:pPr>
                        <a:buFont typeface="Arial" pitchFamily="34" charset="0"/>
                        <a:buNone/>
                      </a:pPr>
                      <a:r>
                        <a:rPr kumimoji="0" lang="en-CA" sz="1300" b="0" kern="1200" baseline="0" dirty="0" smtClean="0">
                          <a:solidFill>
                            <a:schemeClr val="dk1"/>
                          </a:solidFill>
                          <a:latin typeface="Arial" pitchFamily="34" charset="0"/>
                          <a:ea typeface="+mn-ea"/>
                          <a:cs typeface="Arial" pitchFamily="34" charset="0"/>
                          <a:hlinkClick r:id="rId7" action="ppaction://hlinksldjump"/>
                        </a:rPr>
                        <a:t>advertising industry and in various occupations</a:t>
                      </a:r>
                      <a:endParaRPr kumimoji="0" lang="en-CA" sz="1300" b="0" kern="1200" dirty="0">
                        <a:solidFill>
                          <a:schemeClr val="dk1"/>
                        </a:solidFill>
                        <a:latin typeface="Arial" pitchFamily="34" charset="0"/>
                        <a:ea typeface="+mn-ea"/>
                        <a:cs typeface="Arial" pitchFamily="34" charset="0"/>
                      </a:endParaRPr>
                    </a:p>
                  </a:txBody>
                  <a:tcPr>
                    <a:noFill/>
                  </a:tcPr>
                </a:tc>
              </a:tr>
              <a:tr h="244975">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CA" sz="1400" b="0" i="0" baseline="0" dirty="0" smtClean="0">
                          <a:solidFill>
                            <a:schemeClr val="tx1"/>
                          </a:solidFill>
                          <a:latin typeface="Arial" pitchFamily="34" charset="0"/>
                          <a:cs typeface="Arial" pitchFamily="34" charset="0"/>
                          <a:hlinkClick r:id="rId8" action="ppaction://hlinksldjump"/>
                        </a:rPr>
                        <a:t>Organization of Data for Analysis</a:t>
                      </a:r>
                      <a:endParaRPr kumimoji="0" lang="en-CA" sz="1300" kern="1200" dirty="0">
                        <a:solidFill>
                          <a:schemeClr val="dk1"/>
                        </a:solidFill>
                        <a:latin typeface="Arial" pitchFamily="34" charset="0"/>
                        <a:ea typeface="+mn-ea"/>
                        <a:cs typeface="Arial" pitchFamily="34" charset="0"/>
                      </a:endParaRPr>
                    </a:p>
                  </a:txBody>
                  <a:tcPr>
                    <a:noFill/>
                  </a:tcPr>
                </a:tc>
              </a:tr>
              <a:tr h="881372">
                <a:tc>
                  <a:txBody>
                    <a:bodyPr/>
                    <a:lstStyle/>
                    <a:p>
                      <a:pPr>
                        <a:buFont typeface="Arial" pitchFamily="34" charset="0"/>
                        <a:buChar char="•"/>
                      </a:pPr>
                      <a:r>
                        <a:rPr kumimoji="0" lang="en-CA" sz="1300" kern="1200" baseline="0" dirty="0" smtClean="0">
                          <a:solidFill>
                            <a:schemeClr val="dk1"/>
                          </a:solidFill>
                          <a:latin typeface="Arial" pitchFamily="34" charset="0"/>
                          <a:ea typeface="+mn-ea"/>
                          <a:cs typeface="Arial" pitchFamily="34" charset="0"/>
                        </a:rPr>
                        <a:t> demonstrate an understanding of the role of data in statistical studies and the variability inherent in</a:t>
                      </a:r>
                    </a:p>
                    <a:p>
                      <a:pPr>
                        <a:buFont typeface="Arial" pitchFamily="34" charset="0"/>
                        <a:buNone/>
                      </a:pPr>
                      <a:r>
                        <a:rPr kumimoji="0" lang="en-CA" sz="1300" kern="1200" baseline="0" dirty="0" smtClean="0">
                          <a:solidFill>
                            <a:schemeClr val="dk1"/>
                          </a:solidFill>
                          <a:latin typeface="Arial" pitchFamily="34" charset="0"/>
                          <a:ea typeface="+mn-ea"/>
                          <a:cs typeface="Arial" pitchFamily="34" charset="0"/>
                        </a:rPr>
                        <a:t>data, and distinguish different types of data</a:t>
                      </a:r>
                    </a:p>
                    <a:p>
                      <a:pPr>
                        <a:buFont typeface="Arial" pitchFamily="34" charset="0"/>
                        <a:buChar char="•"/>
                      </a:pPr>
                      <a:r>
                        <a:rPr kumimoji="0" lang="en-CA" sz="1300" kern="1200" baseline="0" dirty="0" smtClean="0">
                          <a:solidFill>
                            <a:schemeClr val="dk1"/>
                          </a:solidFill>
                          <a:latin typeface="Arial" pitchFamily="34" charset="0"/>
                          <a:ea typeface="+mn-ea"/>
                          <a:cs typeface="Arial" pitchFamily="34" charset="0"/>
                        </a:rPr>
                        <a:t> describe the characteristics of a good sample, some sampling techniques, and principles of primary</a:t>
                      </a:r>
                    </a:p>
                    <a:p>
                      <a:pPr>
                        <a:buFont typeface="Arial" pitchFamily="34" charset="0"/>
                        <a:buNone/>
                      </a:pPr>
                      <a:r>
                        <a:rPr kumimoji="0" lang="en-CA" sz="1300" kern="1200" baseline="0" dirty="0" smtClean="0">
                          <a:solidFill>
                            <a:schemeClr val="dk1"/>
                          </a:solidFill>
                          <a:latin typeface="Arial" pitchFamily="34" charset="0"/>
                          <a:ea typeface="+mn-ea"/>
                          <a:cs typeface="Arial" pitchFamily="34" charset="0"/>
                        </a:rPr>
                        <a:t>data collection, and collect and organize data to solve a problem</a:t>
                      </a:r>
                      <a:endParaRPr kumimoji="0" lang="en-CA" sz="1300" kern="1200" dirty="0">
                        <a:solidFill>
                          <a:schemeClr val="dk1"/>
                        </a:solidFill>
                        <a:latin typeface="Arial" pitchFamily="34" charset="0"/>
                        <a:ea typeface="+mn-ea"/>
                        <a:cs typeface="Arial" pitchFamily="34" charset="0"/>
                      </a:endParaRPr>
                    </a:p>
                  </a:txBody>
                  <a:tcPr>
                    <a:noFill/>
                  </a:tcPr>
                </a:tc>
              </a:tr>
            </a:tbl>
          </a:graphicData>
        </a:graphic>
      </p:graphicFrame>
      <p:sp>
        <p:nvSpPr>
          <p:cNvPr id="10" name="Slide Number Placeholder 9"/>
          <p:cNvSpPr>
            <a:spLocks noGrp="1"/>
          </p:cNvSpPr>
          <p:nvPr>
            <p:ph type="sldNum" sz="quarter" idx="12"/>
          </p:nvPr>
        </p:nvSpPr>
        <p:spPr/>
        <p:txBody>
          <a:bodyPr/>
          <a:lstStyle/>
          <a:p>
            <a:fld id="{86DB97E2-CCFF-465E-8C64-E0FA0BF2FEDD}" type="slidenum">
              <a:rPr lang="en-CA" smtClean="0"/>
              <a:pPr/>
              <a:t>71</a:t>
            </a:fld>
            <a:endParaRPr lang="en-CA"/>
          </a:p>
        </p:txBody>
      </p:sp>
      <p:sp>
        <p:nvSpPr>
          <p:cNvPr id="9" name="TextBox 8"/>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9" action="ppaction://hlinksldjump"/>
              </a:rPr>
              <a:t>Return to Main Menu</a:t>
            </a:r>
            <a:endParaRPr lang="en-CA" sz="1000" dirty="0">
              <a:latin typeface="Arial" pitchFamily="34" charset="0"/>
            </a:endParaRPr>
          </a:p>
        </p:txBody>
      </p:sp>
      <p:sp>
        <p:nvSpPr>
          <p:cNvPr id="13" name="TextBox 12"/>
          <p:cNvSpPr txBox="1"/>
          <p:nvPr/>
        </p:nvSpPr>
        <p:spPr>
          <a:xfrm>
            <a:off x="3995936" y="1135777"/>
            <a:ext cx="2736304"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Specific Expectations</a:t>
            </a:r>
            <a:endParaRPr lang="en-CA" sz="1200" dirty="0">
              <a:solidFill>
                <a:srgbClr val="7030A0"/>
              </a:solidFill>
              <a:latin typeface="Arial" pitchFamily="34"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800219"/>
          </a:xfrm>
          <a:prstGeom prst="rect">
            <a:avLst/>
          </a:prstGeom>
          <a:noFill/>
        </p:spPr>
        <p:txBody>
          <a:bodyPr wrap="square" rtlCol="0">
            <a:spAutoFit/>
          </a:bodyPr>
          <a:lstStyle/>
          <a:p>
            <a:pPr algn="ctr"/>
            <a:r>
              <a:rPr lang="en-CA" dirty="0" smtClean="0"/>
              <a:t>Probability Distributions – Specific Expectations</a:t>
            </a:r>
          </a:p>
          <a:p>
            <a:pPr algn="ctr"/>
            <a:r>
              <a:rPr lang="en-CA" sz="1400" dirty="0" smtClean="0"/>
              <a:t>Grade 12, Mathematics of Data Management, University Preparation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3467118"/>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12 University , Mathematics of Data Management</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Understanding Probability Distributions for Discrete Random Variables</a:t>
                      </a:r>
                      <a:endParaRPr kumimoji="0" lang="en-CA" sz="1200" kern="1200" dirty="0">
                        <a:solidFill>
                          <a:schemeClr val="dk1"/>
                        </a:solidFill>
                        <a:latin typeface="Arial" pitchFamily="34" charset="0"/>
                        <a:ea typeface="+mn-ea"/>
                        <a:cs typeface="Arial" pitchFamily="34" charset="0"/>
                      </a:endParaRPr>
                    </a:p>
                  </a:txBody>
                  <a:tcPr>
                    <a:noFill/>
                  </a:tcPr>
                </a:tc>
              </a:tr>
              <a:tr h="1422295">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problems involving probability distributions (e.g., uniform, binomial, </a:t>
                      </a:r>
                      <a:r>
                        <a:rPr kumimoji="0" lang="en-CA" sz="1200" kern="1200" dirty="0" err="1" smtClean="0">
                          <a:solidFill>
                            <a:schemeClr val="dk1"/>
                          </a:solidFill>
                          <a:latin typeface="Arial" pitchFamily="34" charset="0"/>
                          <a:ea typeface="+mn-ea"/>
                          <a:cs typeface="Arial" pitchFamily="34" charset="0"/>
                        </a:rPr>
                        <a:t>hypergeometric</a:t>
                      </a:r>
                      <a:r>
                        <a:rPr kumimoji="0" lang="en-CA" sz="1200" kern="1200" dirty="0" smtClean="0">
                          <a:solidFill>
                            <a:schemeClr val="dk1"/>
                          </a:solidFill>
                          <a:latin typeface="Arial" pitchFamily="34" charset="0"/>
                          <a:ea typeface="+mn-ea"/>
                          <a:cs typeface="Arial" pitchFamily="34" charset="0"/>
                        </a:rPr>
                        <a:t>), including problems arising from </a:t>
                      </a:r>
                      <a:r>
                        <a:rPr kumimoji="0" lang="en-CA" sz="1200" kern="1200" dirty="0" err="1" smtClean="0">
                          <a:solidFill>
                            <a:schemeClr val="dk1"/>
                          </a:solidFill>
                          <a:latin typeface="Arial" pitchFamily="34" charset="0"/>
                          <a:ea typeface="+mn-ea"/>
                          <a:cs typeface="Arial" pitchFamily="34" charset="0"/>
                        </a:rPr>
                        <a:t>real‑world</a:t>
                      </a:r>
                      <a:r>
                        <a:rPr kumimoji="0" lang="en-CA" sz="1200" kern="1200" dirty="0" smtClean="0">
                          <a:solidFill>
                            <a:schemeClr val="dk1"/>
                          </a:solidFill>
                          <a:latin typeface="Arial" pitchFamily="34" charset="0"/>
                          <a:ea typeface="+mn-ea"/>
                          <a:cs typeface="Arial" pitchFamily="34" charset="0"/>
                        </a:rPr>
                        <a:t> applications </a:t>
                      </a:r>
                    </a:p>
                    <a:p>
                      <a:r>
                        <a:rPr kumimoji="0" lang="en-CA" sz="1200" kern="1200" dirty="0" smtClean="0">
                          <a:solidFill>
                            <a:schemeClr val="dk1"/>
                          </a:solidFill>
                          <a:latin typeface="Arial" pitchFamily="34" charset="0"/>
                          <a:ea typeface="+mn-ea"/>
                          <a:cs typeface="Arial" pitchFamily="34" charset="0"/>
                        </a:rPr>
                        <a:t>	</a:t>
                      </a:r>
                    </a:p>
                    <a:p>
                      <a:r>
                        <a:rPr kumimoji="0" lang="en-CA" sz="1200" b="1" i="1" kern="1200" dirty="0" smtClean="0">
                          <a:solidFill>
                            <a:schemeClr val="dk1"/>
                          </a:solidFill>
                          <a:latin typeface="Arial" pitchFamily="34" charset="0"/>
                          <a:ea typeface="+mn-ea"/>
                          <a:cs typeface="Arial" pitchFamily="34" charset="0"/>
                        </a:rPr>
                        <a:t>Sample problem:</a:t>
                      </a:r>
                      <a:r>
                        <a:rPr kumimoji="0" lang="en-CA" sz="1200" kern="1200" dirty="0" smtClean="0">
                          <a:solidFill>
                            <a:schemeClr val="dk1"/>
                          </a:solidFill>
                          <a:latin typeface="Arial" pitchFamily="34" charset="0"/>
                          <a:ea typeface="+mn-ea"/>
                          <a:cs typeface="Arial" pitchFamily="34" charset="0"/>
                        </a:rPr>
                        <a:t> The probability of a business person cancelling a reservation at La Place Pascal hotel is estimated to be 8%. Generate and graph the probability distribution for the discrete random variable that represents the number of business people cancelling when there are 10 reservations. Use the probability distribution to determine the probability of at least 4 of the 10 reservations being cancelled.</a:t>
                      </a:r>
                      <a:endParaRPr kumimoji="0" lang="en-CA" sz="1200" kern="1200" dirty="0">
                        <a:solidFill>
                          <a:schemeClr val="dk1"/>
                        </a:solidFill>
                        <a:latin typeface="Arial" pitchFamily="34" charset="0"/>
                        <a:ea typeface="+mn-ea"/>
                        <a:cs typeface="Arial" pitchFamily="34" charset="0"/>
                      </a:endParaRPr>
                    </a:p>
                  </a:txBody>
                  <a:tcPr>
                    <a:noFill/>
                  </a:tcPr>
                </a:tc>
              </a:tr>
              <a:tr h="2769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CA" sz="1200" b="1" kern="1200" dirty="0" smtClean="0">
                          <a:solidFill>
                            <a:schemeClr val="dk1"/>
                          </a:solidFill>
                          <a:latin typeface="Arial" pitchFamily="34" charset="0"/>
                          <a:ea typeface="+mn-ea"/>
                          <a:cs typeface="Arial" pitchFamily="34" charset="0"/>
                        </a:rPr>
                        <a:t>Understanding Probability Distributions for Continuous</a:t>
                      </a:r>
                      <a:r>
                        <a:rPr kumimoji="0" lang="en-CA" sz="1200" b="1" kern="1200" baseline="0" dirty="0" smtClean="0">
                          <a:solidFill>
                            <a:schemeClr val="dk1"/>
                          </a:solidFill>
                          <a:latin typeface="Arial" pitchFamily="34" charset="0"/>
                          <a:ea typeface="+mn-ea"/>
                          <a:cs typeface="Arial" pitchFamily="34" charset="0"/>
                        </a:rPr>
                        <a:t> </a:t>
                      </a:r>
                      <a:r>
                        <a:rPr kumimoji="0" lang="en-CA" sz="1200" b="1" kern="1200" dirty="0" smtClean="0">
                          <a:solidFill>
                            <a:schemeClr val="dk1"/>
                          </a:solidFill>
                          <a:latin typeface="Arial" pitchFamily="34" charset="0"/>
                          <a:ea typeface="+mn-ea"/>
                          <a:cs typeface="Arial" pitchFamily="34" charset="0"/>
                        </a:rPr>
                        <a:t>Random Variables</a:t>
                      </a:r>
                      <a:endParaRPr kumimoji="0" lang="en-CA" sz="1200" kern="1200" dirty="0">
                        <a:solidFill>
                          <a:schemeClr val="dk1"/>
                        </a:solidFill>
                        <a:latin typeface="Arial" pitchFamily="34" charset="0"/>
                        <a:ea typeface="+mn-ea"/>
                        <a:cs typeface="Arial" pitchFamily="34" charset="0"/>
                      </a:endParaRPr>
                    </a:p>
                  </a:txBody>
                  <a:tcPr>
                    <a:noFill/>
                  </a:tcPr>
                </a:tc>
              </a:tr>
              <a:tr h="509376">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recognize that the normal distribution is commonly used to model the frequency and probability distributions of continuous random variables, describe some properties of the normal distribution (e.g., the curve has a central peak; the curve is symmetric about the mean; the mean and median are equal; approximately 68% of the data values are within one standard deviation of the mean and approximately 95% of the data values are within two standard deviations of the mean), and recognize and describe situations that can be modelled using the normal distribution (e.g., … household incomes in a neighbourhood, …)</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11" name="TextBox 10"/>
          <p:cNvSpPr txBox="1"/>
          <p:nvPr/>
        </p:nvSpPr>
        <p:spPr>
          <a:xfrm>
            <a:off x="6300192" y="6525344"/>
            <a:ext cx="2232248"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12 DM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72</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80720" cy="800219"/>
          </a:xfrm>
          <a:prstGeom prst="rect">
            <a:avLst/>
          </a:prstGeom>
          <a:noFill/>
        </p:spPr>
        <p:txBody>
          <a:bodyPr wrap="square" rtlCol="0">
            <a:spAutoFit/>
          </a:bodyPr>
          <a:lstStyle/>
          <a:p>
            <a:pPr algn="ctr"/>
            <a:r>
              <a:rPr lang="en-CA" dirty="0" smtClean="0"/>
              <a:t>Statistical Analysis One-Variable  – Specific Expectations</a:t>
            </a:r>
          </a:p>
          <a:p>
            <a:pPr algn="ctr"/>
            <a:r>
              <a:rPr lang="en-CA" sz="1400" dirty="0" smtClean="0"/>
              <a:t>Grade 12, Mathematics of Data Management, University Preparation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3413760"/>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12 University , Mathematics of Data Management</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Analysing</a:t>
                      </a:r>
                      <a:r>
                        <a:rPr kumimoji="0" lang="en-CA" sz="1200" b="1" kern="1200" baseline="0" dirty="0" smtClean="0">
                          <a:solidFill>
                            <a:schemeClr val="dk1"/>
                          </a:solidFill>
                          <a:latin typeface="Arial" pitchFamily="34" charset="0"/>
                          <a:ea typeface="+mn-ea"/>
                          <a:cs typeface="Arial" pitchFamily="34" charset="0"/>
                        </a:rPr>
                        <a:t> One-Variable Data</a:t>
                      </a:r>
                      <a:endParaRPr kumimoji="0" lang="en-CA" sz="1200" kern="1200" dirty="0">
                        <a:solidFill>
                          <a:schemeClr val="dk1"/>
                        </a:solidFill>
                        <a:latin typeface="Arial" pitchFamily="34" charset="0"/>
                        <a:ea typeface="+mn-ea"/>
                        <a:cs typeface="Arial" pitchFamily="34" charset="0"/>
                      </a:endParaRPr>
                    </a:p>
                  </a:txBody>
                  <a:tcPr>
                    <a:noFill/>
                  </a:tcPr>
                </a:tc>
              </a:tr>
              <a:tr h="774223">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interpret, for a normally distributed population, the meaning of a statistic qualified by a statement describing the margin of error and the confidence level (e.g., the meaning of a statistic that is accurate to within 3 percentage points, 19 times out of 20), and make connections, through investigation using technology (e.g., dynamic statistical software), between the sample size, the margin of error, and the confidence level (e.g., larger sample sizes create higher confidence levels for a given margin of error) </a:t>
                      </a:r>
                    </a:p>
                    <a:p>
                      <a:r>
                        <a:rPr kumimoji="0" lang="en-CA" sz="1200" kern="1200" dirty="0" smtClean="0">
                          <a:solidFill>
                            <a:schemeClr val="dk1"/>
                          </a:solidFill>
                          <a:latin typeface="Arial" pitchFamily="34" charset="0"/>
                          <a:ea typeface="+mn-ea"/>
                          <a:cs typeface="Arial" pitchFamily="34" charset="0"/>
                        </a:rPr>
                        <a:t>	</a:t>
                      </a:r>
                    </a:p>
                    <a:p>
                      <a:r>
                        <a:rPr kumimoji="0" lang="en-CA" sz="1200" b="1" i="0" kern="1200" dirty="0" smtClean="0">
                          <a:solidFill>
                            <a:schemeClr val="dk1"/>
                          </a:solidFill>
                          <a:latin typeface="Arial" pitchFamily="34" charset="0"/>
                          <a:ea typeface="+mn-ea"/>
                          <a:cs typeface="Arial" pitchFamily="34" charset="0"/>
                        </a:rPr>
                        <a:t>Sample problem</a:t>
                      </a:r>
                      <a:r>
                        <a:rPr kumimoji="0" lang="en-CA" sz="1200" b="1" i="1" kern="1200" dirty="0" smtClean="0">
                          <a:solidFill>
                            <a:schemeClr val="dk1"/>
                          </a:solidFill>
                          <a:latin typeface="Arial" pitchFamily="34" charset="0"/>
                          <a:ea typeface="+mn-ea"/>
                          <a:cs typeface="Arial" pitchFamily="34" charset="0"/>
                        </a:rPr>
                        <a:t>:</a:t>
                      </a:r>
                      <a:r>
                        <a:rPr kumimoji="0" lang="en-CA" sz="1200" kern="1200" dirty="0" smtClean="0">
                          <a:solidFill>
                            <a:schemeClr val="dk1"/>
                          </a:solidFill>
                          <a:latin typeface="Arial" pitchFamily="34" charset="0"/>
                          <a:ea typeface="+mn-ea"/>
                          <a:cs typeface="Arial" pitchFamily="34" charset="0"/>
                        </a:rPr>
                        <a:t> Use census data from Statistics Canada to investigate, using dynamic statistical software, the minimum sample size such that the proportion of the sample opting for a particular consumer or voting choice is within 3 percentage points of the proportion of the population, 95% of the time (i.e., 19 times out of 20).</a:t>
                      </a:r>
                    </a:p>
                    <a:p>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interpret statistical summaries (e.g., graphical, numerical) to describe the characteristics of a </a:t>
                      </a:r>
                      <a:r>
                        <a:rPr kumimoji="0" lang="en-CA" sz="1200" kern="1200" dirty="0" err="1" smtClean="0">
                          <a:solidFill>
                            <a:schemeClr val="dk1"/>
                          </a:solidFill>
                          <a:latin typeface="Arial" pitchFamily="34" charset="0"/>
                          <a:ea typeface="+mn-ea"/>
                          <a:cs typeface="Arial" pitchFamily="34" charset="0"/>
                        </a:rPr>
                        <a:t>one‑variable</a:t>
                      </a:r>
                      <a:r>
                        <a:rPr kumimoji="0" lang="en-CA" sz="1200" kern="1200" dirty="0" smtClean="0">
                          <a:solidFill>
                            <a:schemeClr val="dk1"/>
                          </a:solidFill>
                          <a:latin typeface="Arial" pitchFamily="34" charset="0"/>
                          <a:ea typeface="+mn-ea"/>
                          <a:cs typeface="Arial" pitchFamily="34" charset="0"/>
                        </a:rPr>
                        <a:t> data set and to compare two related </a:t>
                      </a:r>
                      <a:r>
                        <a:rPr kumimoji="0" lang="en-CA" sz="1200" kern="1200" dirty="0" err="1" smtClean="0">
                          <a:solidFill>
                            <a:schemeClr val="dk1"/>
                          </a:solidFill>
                          <a:latin typeface="Arial" pitchFamily="34" charset="0"/>
                          <a:ea typeface="+mn-ea"/>
                          <a:cs typeface="Arial" pitchFamily="34" charset="0"/>
                        </a:rPr>
                        <a:t>one‑variable</a:t>
                      </a:r>
                      <a:r>
                        <a:rPr kumimoji="0" lang="en-CA" sz="1200" kern="1200" dirty="0" smtClean="0">
                          <a:solidFill>
                            <a:schemeClr val="dk1"/>
                          </a:solidFill>
                          <a:latin typeface="Arial" pitchFamily="34" charset="0"/>
                          <a:ea typeface="+mn-ea"/>
                          <a:cs typeface="Arial" pitchFamily="34" charset="0"/>
                        </a:rPr>
                        <a:t> data sets (e.g., … compare annual incomes in Canada and in a </a:t>
                      </a:r>
                      <a:r>
                        <a:rPr kumimoji="0" lang="en-CA" sz="1200" kern="1200" dirty="0" err="1" smtClean="0">
                          <a:solidFill>
                            <a:schemeClr val="dk1"/>
                          </a:solidFill>
                          <a:latin typeface="Arial" pitchFamily="34" charset="0"/>
                          <a:ea typeface="+mn-ea"/>
                          <a:cs typeface="Arial" pitchFamily="34" charset="0"/>
                        </a:rPr>
                        <a:t>third‑world</a:t>
                      </a:r>
                      <a:r>
                        <a:rPr kumimoji="0" lang="en-CA" sz="1200" kern="1200" dirty="0" smtClean="0">
                          <a:solidFill>
                            <a:schemeClr val="dk1"/>
                          </a:solidFill>
                          <a:latin typeface="Arial" pitchFamily="34" charset="0"/>
                          <a:ea typeface="+mn-ea"/>
                          <a:cs typeface="Arial" pitchFamily="34" charset="0"/>
                        </a:rPr>
                        <a:t> country; compare Aboriginal and </a:t>
                      </a:r>
                      <a:r>
                        <a:rPr kumimoji="0" lang="en-CA" sz="1200" kern="1200" dirty="0" err="1" smtClean="0">
                          <a:solidFill>
                            <a:schemeClr val="dk1"/>
                          </a:solidFill>
                          <a:latin typeface="Arial" pitchFamily="34" charset="0"/>
                          <a:ea typeface="+mn-ea"/>
                          <a:cs typeface="Arial" pitchFamily="34" charset="0"/>
                        </a:rPr>
                        <a:t>non‑Aboriginal</a:t>
                      </a:r>
                      <a:r>
                        <a:rPr kumimoji="0" lang="en-CA" sz="1200" kern="1200" dirty="0" smtClean="0">
                          <a:solidFill>
                            <a:schemeClr val="dk1"/>
                          </a:solidFill>
                          <a:latin typeface="Arial" pitchFamily="34" charset="0"/>
                          <a:ea typeface="+mn-ea"/>
                          <a:cs typeface="Arial" pitchFamily="34" charset="0"/>
                        </a:rPr>
                        <a:t> incomes); describe how statistical summaries (e.g., graphs, measures of central tendency) can be used to misrepresent </a:t>
                      </a:r>
                      <a:r>
                        <a:rPr kumimoji="0" lang="en-CA" sz="1200" kern="1200" dirty="0" err="1" smtClean="0">
                          <a:solidFill>
                            <a:schemeClr val="dk1"/>
                          </a:solidFill>
                          <a:latin typeface="Arial" pitchFamily="34" charset="0"/>
                          <a:ea typeface="+mn-ea"/>
                          <a:cs typeface="Arial" pitchFamily="34" charset="0"/>
                        </a:rPr>
                        <a:t>one‑variable</a:t>
                      </a:r>
                      <a:r>
                        <a:rPr kumimoji="0" lang="en-CA" sz="1200" kern="1200" dirty="0" smtClean="0">
                          <a:solidFill>
                            <a:schemeClr val="dk1"/>
                          </a:solidFill>
                          <a:latin typeface="Arial" pitchFamily="34" charset="0"/>
                          <a:ea typeface="+mn-ea"/>
                          <a:cs typeface="Arial" pitchFamily="34" charset="0"/>
                        </a:rPr>
                        <a:t> data; and make inferences, and make and justify conclusions, from statistical summaries of </a:t>
                      </a:r>
                      <a:r>
                        <a:rPr kumimoji="0" lang="en-CA" sz="1200" kern="1200" dirty="0" err="1" smtClean="0">
                          <a:solidFill>
                            <a:schemeClr val="dk1"/>
                          </a:solidFill>
                          <a:latin typeface="Arial" pitchFamily="34" charset="0"/>
                          <a:ea typeface="+mn-ea"/>
                          <a:cs typeface="Arial" pitchFamily="34" charset="0"/>
                        </a:rPr>
                        <a:t>one‑variable</a:t>
                      </a:r>
                      <a:r>
                        <a:rPr kumimoji="0" lang="en-CA" sz="1200" kern="1200" dirty="0" smtClean="0">
                          <a:solidFill>
                            <a:schemeClr val="dk1"/>
                          </a:solidFill>
                          <a:latin typeface="Arial" pitchFamily="34" charset="0"/>
                          <a:ea typeface="+mn-ea"/>
                          <a:cs typeface="Arial" pitchFamily="34" charset="0"/>
                        </a:rPr>
                        <a:t> data orally and in writing, using convincing arguments</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11" name="TextBox 10"/>
          <p:cNvSpPr txBox="1"/>
          <p:nvPr/>
        </p:nvSpPr>
        <p:spPr>
          <a:xfrm>
            <a:off x="6300192" y="6525344"/>
            <a:ext cx="2232248"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12 DM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73</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80720" cy="800219"/>
          </a:xfrm>
          <a:prstGeom prst="rect">
            <a:avLst/>
          </a:prstGeom>
          <a:noFill/>
        </p:spPr>
        <p:txBody>
          <a:bodyPr wrap="square" rtlCol="0">
            <a:spAutoFit/>
          </a:bodyPr>
          <a:lstStyle/>
          <a:p>
            <a:pPr algn="ctr"/>
            <a:r>
              <a:rPr lang="en-CA" dirty="0" smtClean="0"/>
              <a:t>Statistical Analysis Two Variable – Specific Expectations</a:t>
            </a:r>
          </a:p>
          <a:p>
            <a:pPr algn="ctr"/>
            <a:r>
              <a:rPr lang="en-CA" sz="1400" dirty="0" smtClean="0"/>
              <a:t>Grade 12, Mathematics of Data Management, University Preparation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2499360"/>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12 University , Mathematics of Data Management</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Analysing</a:t>
                      </a:r>
                      <a:r>
                        <a:rPr kumimoji="0" lang="en-CA" sz="1200" b="1" kern="1200" baseline="0" dirty="0" smtClean="0">
                          <a:solidFill>
                            <a:schemeClr val="dk1"/>
                          </a:solidFill>
                          <a:latin typeface="Arial" pitchFamily="34" charset="0"/>
                          <a:ea typeface="+mn-ea"/>
                          <a:cs typeface="Arial" pitchFamily="34" charset="0"/>
                        </a:rPr>
                        <a:t> Two-Variable Data</a:t>
                      </a:r>
                      <a:endParaRPr kumimoji="0" lang="en-CA" sz="1200" kern="1200" dirty="0">
                        <a:solidFill>
                          <a:schemeClr val="dk1"/>
                        </a:solidFill>
                        <a:latin typeface="Arial" pitchFamily="34" charset="0"/>
                        <a:ea typeface="+mn-ea"/>
                        <a:cs typeface="Arial" pitchFamily="34" charset="0"/>
                      </a:endParaRPr>
                    </a:p>
                  </a:txBody>
                  <a:tcPr>
                    <a:noFill/>
                  </a:tcPr>
                </a:tc>
              </a:tr>
              <a:tr h="774223">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recognize and distinguish different types of relationships between two variables that have a mathematical correlation (e.g., … the </a:t>
                      </a:r>
                      <a:r>
                        <a:rPr kumimoji="0" lang="en-CA" sz="1200" kern="1200" dirty="0" err="1" smtClean="0">
                          <a:solidFill>
                            <a:schemeClr val="dk1"/>
                          </a:solidFill>
                          <a:latin typeface="Arial" pitchFamily="34" charset="0"/>
                          <a:ea typeface="+mn-ea"/>
                          <a:cs typeface="Arial" pitchFamily="34" charset="0"/>
                        </a:rPr>
                        <a:t>common‑cause</a:t>
                      </a:r>
                      <a:r>
                        <a:rPr kumimoji="0" lang="en-CA" sz="1200" kern="1200" dirty="0" smtClean="0">
                          <a:solidFill>
                            <a:schemeClr val="dk1"/>
                          </a:solidFill>
                          <a:latin typeface="Arial" pitchFamily="34" charset="0"/>
                          <a:ea typeface="+mn-ea"/>
                          <a:cs typeface="Arial" pitchFamily="34" charset="0"/>
                        </a:rPr>
                        <a:t> relationship between ice cream sales and forest fires over the course of a year; the accidental relationship between the consumer price index and the number of known planets in the universe)</a:t>
                      </a:r>
                    </a:p>
                    <a:p>
                      <a:pPr>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interpret statistical summaries (e.g., scatter plot, equation representing a relationship) to describe the characteristics of a two-variable data set and to compare two related two-variable data sets; describe how statistical summaries (e.g., graphs, linear models) can be used to misrepresent two-variable data; and make inferences, and make and justify conclusions, from statistical summaries of two-variable data orally and in writing, using convincing arguments</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9" name="Slide Number Placeholder 8"/>
          <p:cNvSpPr>
            <a:spLocks noGrp="1"/>
          </p:cNvSpPr>
          <p:nvPr>
            <p:ph type="sldNum" sz="quarter" idx="12"/>
          </p:nvPr>
        </p:nvSpPr>
        <p:spPr/>
        <p:txBody>
          <a:bodyPr/>
          <a:lstStyle/>
          <a:p>
            <a:fld id="{86DB97E2-CCFF-465E-8C64-E0FA0BF2FEDD}" type="slidenum">
              <a:rPr lang="en-CA" smtClean="0"/>
              <a:pPr/>
              <a:t>74</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Main Menu</a:t>
            </a:r>
            <a:endParaRPr lang="en-CA" sz="1000" dirty="0">
              <a:latin typeface="Arial" pitchFamily="34" charset="0"/>
            </a:endParaRPr>
          </a:p>
        </p:txBody>
      </p:sp>
      <p:sp>
        <p:nvSpPr>
          <p:cNvPr id="13" name="TextBox 12"/>
          <p:cNvSpPr txBox="1"/>
          <p:nvPr/>
        </p:nvSpPr>
        <p:spPr>
          <a:xfrm>
            <a:off x="6300192" y="6525344"/>
            <a:ext cx="2232248"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12 DM Home Page</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11760" y="260648"/>
            <a:ext cx="6732240" cy="800219"/>
          </a:xfrm>
          <a:prstGeom prst="rect">
            <a:avLst/>
          </a:prstGeom>
          <a:noFill/>
        </p:spPr>
        <p:txBody>
          <a:bodyPr wrap="square" rtlCol="0">
            <a:spAutoFit/>
          </a:bodyPr>
          <a:lstStyle/>
          <a:p>
            <a:pPr algn="ctr"/>
            <a:r>
              <a:rPr lang="en-CA" dirty="0" smtClean="0"/>
              <a:t>Statistical Analysis - Evaluating – Specific Expectations</a:t>
            </a:r>
          </a:p>
          <a:p>
            <a:pPr algn="ctr"/>
            <a:r>
              <a:rPr lang="en-CA" sz="1400" dirty="0" smtClean="0"/>
              <a:t>Grade 12, Mathematics of Data Management, University Preparation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4693920"/>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12 University , Mathematics of Data Management</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Evaluating Validity</a:t>
                      </a:r>
                      <a:endParaRPr kumimoji="0" lang="en-CA" sz="1200" kern="1200" dirty="0">
                        <a:solidFill>
                          <a:schemeClr val="dk1"/>
                        </a:solidFill>
                        <a:latin typeface="Arial" pitchFamily="34" charset="0"/>
                        <a:ea typeface="+mn-ea"/>
                        <a:cs typeface="Arial" pitchFamily="34" charset="0"/>
                      </a:endParaRPr>
                    </a:p>
                  </a:txBody>
                  <a:tcPr>
                    <a:noFill/>
                  </a:tcPr>
                </a:tc>
              </a:tr>
              <a:tr h="774223">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interpret statistics presented in the media (e.g., the UN’s finding that 2% of the world’s population has more than half the world’s wealth, whereas half the world’s population has only 1% of the world’s wealth), and explain how the media, the advertising industry, and others (e.g., marketers, pollsters) use and misuse statistics (e.g., as represented in graphs) to promote a certain point of view (e.g., by making a general statement based on a weak correlation or an assumed </a:t>
                      </a:r>
                      <a:r>
                        <a:rPr kumimoji="0" lang="en-CA" sz="1200" kern="1200" dirty="0" err="1" smtClean="0">
                          <a:solidFill>
                            <a:schemeClr val="dk1"/>
                          </a:solidFill>
                          <a:latin typeface="Arial" pitchFamily="34" charset="0"/>
                          <a:ea typeface="+mn-ea"/>
                          <a:cs typeface="Arial" pitchFamily="34" charset="0"/>
                        </a:rPr>
                        <a:t>cause‑and‑effect</a:t>
                      </a:r>
                      <a:r>
                        <a:rPr kumimoji="0" lang="en-CA" sz="1200" kern="1200" dirty="0" smtClean="0">
                          <a:solidFill>
                            <a:schemeClr val="dk1"/>
                          </a:solidFill>
                          <a:latin typeface="Arial" pitchFamily="34" charset="0"/>
                          <a:ea typeface="+mn-ea"/>
                          <a:cs typeface="Arial" pitchFamily="34" charset="0"/>
                        </a:rPr>
                        <a:t> relationship; by starting the vertical scale at a value other than zero; by making statements using general population statistics without reference to data specific to minority groups)</a:t>
                      </a:r>
                    </a:p>
                    <a:p>
                      <a:pPr>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assess the validity of conclusions presented in the media by examining sources of data, including Internet sources (i.e., to determine whether they are authoritative, reliable, unbiased, and current), methods of data collection, and possible sources of bias (e.g., sampling bias, non-response bias, cultural bias in a survey question), and by questioning the analysis of the data (e.g., whether there is any indication of the sample size in the analysis) and conclusions drawn from the data (e.g., whether any assumptions are made about cause and effect)</a:t>
                      </a:r>
                    </a:p>
                    <a:p>
                      <a:endParaRPr kumimoji="0" lang="en-CA" sz="1200" kern="1200" dirty="0" smtClean="0">
                        <a:solidFill>
                          <a:schemeClr val="dk1"/>
                        </a:solidFill>
                        <a:latin typeface="Arial" pitchFamily="34" charset="0"/>
                        <a:ea typeface="+mn-ea"/>
                        <a:cs typeface="Arial" pitchFamily="34" charset="0"/>
                      </a:endParaRPr>
                    </a:p>
                    <a:p>
                      <a:r>
                        <a:rPr kumimoji="0" lang="en-CA" sz="1200" kern="1200" dirty="0" smtClean="0">
                          <a:solidFill>
                            <a:schemeClr val="dk1"/>
                          </a:solidFill>
                          <a:latin typeface="Arial" pitchFamily="34" charset="0"/>
                          <a:ea typeface="+mn-ea"/>
                          <a:cs typeface="Arial" pitchFamily="34" charset="0"/>
                        </a:rPr>
                        <a:t>	</a:t>
                      </a:r>
                    </a:p>
                    <a:p>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The headline that accompanies the following graph says “Big Increase in Profits”. Suggest reasons why this headline may or may not be true. [Graph omitted from page 121</a:t>
                      </a:r>
                      <a:r>
                        <a:rPr kumimoji="0" lang="en-CA" sz="1200" kern="1200" baseline="0" dirty="0" smtClean="0">
                          <a:solidFill>
                            <a:schemeClr val="dk1"/>
                          </a:solidFill>
                          <a:latin typeface="Arial" pitchFamily="34" charset="0"/>
                          <a:ea typeface="+mn-ea"/>
                          <a:cs typeface="Arial" pitchFamily="34" charset="0"/>
                        </a:rPr>
                        <a:t> of The Ontario Curriculum Grades 11 and 12</a:t>
                      </a:r>
                      <a:r>
                        <a:rPr kumimoji="0" lang="en-CA" sz="1200" kern="1200" dirty="0" smtClean="0">
                          <a:solidFill>
                            <a:schemeClr val="dk1"/>
                          </a:solidFill>
                          <a:latin typeface="Arial" pitchFamily="34" charset="0"/>
                          <a:ea typeface="+mn-ea"/>
                          <a:cs typeface="Arial" pitchFamily="34" charset="0"/>
                        </a:rPr>
                        <a:t>]</a:t>
                      </a:r>
                    </a:p>
                    <a:p>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gather, interpret, and describe information about applications of data management in occupations (e.g., actuary, statistician, business analyst, sociologist, medical doctor, psychologist, teacher, community planner), and about university programs that explore these applications</a:t>
                      </a:r>
                    </a:p>
                    <a:p>
                      <a:pPr>
                        <a:buFont typeface="Arial" pitchFamily="34" charset="0"/>
                        <a:buChar char="−"/>
                      </a:pP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9" name="Slide Number Placeholder 8"/>
          <p:cNvSpPr>
            <a:spLocks noGrp="1"/>
          </p:cNvSpPr>
          <p:nvPr>
            <p:ph type="sldNum" sz="quarter" idx="12"/>
          </p:nvPr>
        </p:nvSpPr>
        <p:spPr/>
        <p:txBody>
          <a:bodyPr/>
          <a:lstStyle/>
          <a:p>
            <a:fld id="{86DB97E2-CCFF-465E-8C64-E0FA0BF2FEDD}" type="slidenum">
              <a:rPr lang="en-CA" smtClean="0"/>
              <a:pPr/>
              <a:t>75</a:t>
            </a:fld>
            <a:endParaRPr lang="en-CA"/>
          </a:p>
        </p:txBody>
      </p:sp>
      <p:sp>
        <p:nvSpPr>
          <p:cNvPr id="13" name="TextBox 12"/>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Main Menu</a:t>
            </a:r>
            <a:endParaRPr lang="en-CA" sz="1000" dirty="0">
              <a:latin typeface="Arial" pitchFamily="34" charset="0"/>
            </a:endParaRPr>
          </a:p>
        </p:txBody>
      </p:sp>
      <p:sp>
        <p:nvSpPr>
          <p:cNvPr id="10" name="TextBox 9"/>
          <p:cNvSpPr txBox="1"/>
          <p:nvPr/>
        </p:nvSpPr>
        <p:spPr>
          <a:xfrm>
            <a:off x="6300192" y="6525344"/>
            <a:ext cx="2232248"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12 DM Home Page</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80720" cy="800219"/>
          </a:xfrm>
          <a:prstGeom prst="rect">
            <a:avLst/>
          </a:prstGeom>
          <a:noFill/>
        </p:spPr>
        <p:txBody>
          <a:bodyPr wrap="square" rtlCol="0">
            <a:spAutoFit/>
          </a:bodyPr>
          <a:lstStyle/>
          <a:p>
            <a:pPr algn="ctr"/>
            <a:r>
              <a:rPr lang="en-CA" dirty="0" smtClean="0"/>
              <a:t>Organization of Data for Analysis – Specific Expectations</a:t>
            </a:r>
          </a:p>
          <a:p>
            <a:pPr algn="ctr"/>
            <a:r>
              <a:rPr lang="en-CA" sz="1400" dirty="0" smtClean="0"/>
              <a:t>Grade 12, Mathematics of Data Management, University Preparation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2867783"/>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12 University , Mathematics of Data Management</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Understanding Data Concepts</a:t>
                      </a:r>
                      <a:endParaRPr kumimoji="0" lang="en-CA" sz="1200" kern="1200" dirty="0">
                        <a:solidFill>
                          <a:schemeClr val="dk1"/>
                        </a:solidFill>
                        <a:latin typeface="Arial" pitchFamily="34" charset="0"/>
                        <a:ea typeface="+mn-ea"/>
                        <a:cs typeface="Arial" pitchFamily="34" charset="0"/>
                      </a:endParaRPr>
                    </a:p>
                  </a:txBody>
                  <a:tcPr>
                    <a:noFill/>
                  </a:tcPr>
                </a:tc>
              </a:tr>
              <a:tr h="774223">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recognize and describe the role of data in statistical studies (e.g., the use of statistical techniques to extract or mine knowledge of relationships from data), describe examples of applications of statistical studies (e.g., in medical research, political decision making, market research), and recognize that conclusions drawn from statistical studies of the same relationship may differ</a:t>
                      </a:r>
                      <a:endParaRPr kumimoji="0" lang="en-CA" sz="1200" kern="1200" dirty="0">
                        <a:solidFill>
                          <a:schemeClr val="dk1"/>
                        </a:solidFill>
                        <a:latin typeface="Arial" pitchFamily="34" charset="0"/>
                        <a:ea typeface="+mn-ea"/>
                        <a:cs typeface="Arial" pitchFamily="34" charset="0"/>
                      </a:endParaRPr>
                    </a:p>
                  </a:txBody>
                  <a:tcPr>
                    <a:noFill/>
                  </a:tcPr>
                </a:tc>
              </a:tr>
              <a:tr h="2769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CA" sz="1200" b="1" kern="1200" dirty="0" smtClean="0">
                          <a:solidFill>
                            <a:schemeClr val="dk1"/>
                          </a:solidFill>
                          <a:latin typeface="Arial" pitchFamily="34" charset="0"/>
                          <a:ea typeface="+mn-ea"/>
                          <a:cs typeface="Arial" pitchFamily="34" charset="0"/>
                        </a:rPr>
                        <a:t>Collecting and Organizing Data</a:t>
                      </a:r>
                      <a:endParaRPr kumimoji="0" lang="en-CA" sz="1200" kern="1200" dirty="0">
                        <a:solidFill>
                          <a:schemeClr val="dk1"/>
                        </a:solidFill>
                        <a:latin typeface="Arial" pitchFamily="34" charset="0"/>
                        <a:ea typeface="+mn-ea"/>
                        <a:cs typeface="Arial" pitchFamily="34" charset="0"/>
                      </a:endParaRPr>
                    </a:p>
                  </a:txBody>
                  <a:tcPr>
                    <a:noFill/>
                  </a:tcPr>
                </a:tc>
              </a:tr>
              <a:tr h="509376">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explain the distinction between the terms </a:t>
                      </a:r>
                      <a:r>
                        <a:rPr kumimoji="0" lang="en-CA" sz="1200" i="1" kern="1200" dirty="0" smtClean="0">
                          <a:solidFill>
                            <a:schemeClr val="dk1"/>
                          </a:solidFill>
                          <a:latin typeface="Arial" pitchFamily="34" charset="0"/>
                          <a:ea typeface="+mn-ea"/>
                          <a:cs typeface="Arial" pitchFamily="34" charset="0"/>
                        </a:rPr>
                        <a:t>population</a:t>
                      </a:r>
                      <a:r>
                        <a:rPr kumimoji="0" lang="en-CA" sz="1200" kern="1200" dirty="0" smtClean="0">
                          <a:solidFill>
                            <a:schemeClr val="dk1"/>
                          </a:solidFill>
                          <a:latin typeface="Arial" pitchFamily="34" charset="0"/>
                          <a:ea typeface="+mn-ea"/>
                          <a:cs typeface="Arial" pitchFamily="34" charset="0"/>
                        </a:rPr>
                        <a:t> and </a:t>
                      </a:r>
                      <a:r>
                        <a:rPr kumimoji="0" lang="en-CA" sz="1200" i="1" kern="1200" dirty="0" smtClean="0">
                          <a:solidFill>
                            <a:schemeClr val="dk1"/>
                          </a:solidFill>
                          <a:latin typeface="Arial" pitchFamily="34" charset="0"/>
                          <a:ea typeface="+mn-ea"/>
                          <a:cs typeface="Arial" pitchFamily="34" charset="0"/>
                        </a:rPr>
                        <a:t>sample</a:t>
                      </a:r>
                      <a:r>
                        <a:rPr kumimoji="0" lang="en-CA" sz="1200" kern="1200" dirty="0" smtClean="0">
                          <a:solidFill>
                            <a:schemeClr val="dk1"/>
                          </a:solidFill>
                          <a:latin typeface="Arial" pitchFamily="34" charset="0"/>
                          <a:ea typeface="+mn-ea"/>
                          <a:cs typeface="Arial" pitchFamily="34" charset="0"/>
                        </a:rPr>
                        <a:t>, describe the characteristics of a good sample, explain why sampling is necessary (e.g., time, cost, or physical constraints), and describe and compare some sampling techniques (e.g., simple random, systematic, stratified, convenience, voluntary) </a:t>
                      </a:r>
                    </a:p>
                    <a:p>
                      <a:endParaRPr kumimoji="0" lang="en-CA" sz="1200" b="0" i="0" kern="1200" dirty="0" smtClean="0">
                        <a:solidFill>
                          <a:schemeClr val="dk1"/>
                        </a:solidFill>
                        <a:latin typeface="Arial" pitchFamily="34" charset="0"/>
                        <a:ea typeface="+mn-ea"/>
                        <a:cs typeface="Arial" pitchFamily="34" charset="0"/>
                      </a:endParaRPr>
                    </a:p>
                    <a:p>
                      <a:r>
                        <a:rPr kumimoji="0" lang="en-CA" sz="1200" b="1" i="0" kern="1200" dirty="0" smtClean="0">
                          <a:solidFill>
                            <a:schemeClr val="dk1"/>
                          </a:solidFill>
                          <a:latin typeface="Arial" pitchFamily="34" charset="0"/>
                          <a:ea typeface="+mn-ea"/>
                          <a:cs typeface="Arial" pitchFamily="34" charset="0"/>
                        </a:rPr>
                        <a:t>Sample problem:</a:t>
                      </a:r>
                      <a:r>
                        <a:rPr kumimoji="0" lang="en-CA" sz="1200" kern="1200" dirty="0" smtClean="0">
                          <a:solidFill>
                            <a:schemeClr val="dk1"/>
                          </a:solidFill>
                          <a:latin typeface="Arial" pitchFamily="34" charset="0"/>
                          <a:ea typeface="+mn-ea"/>
                          <a:cs typeface="Arial" pitchFamily="34" charset="0"/>
                        </a:rPr>
                        <a:t> What are some factors that a manufacturer should consider when determining whether to test a sample or the entire population to ensure the quality of a product?</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9" name="Slide Number Placeholder 8"/>
          <p:cNvSpPr>
            <a:spLocks noGrp="1"/>
          </p:cNvSpPr>
          <p:nvPr>
            <p:ph type="sldNum" sz="quarter" idx="12"/>
          </p:nvPr>
        </p:nvSpPr>
        <p:spPr/>
        <p:txBody>
          <a:bodyPr/>
          <a:lstStyle/>
          <a:p>
            <a:fld id="{86DB97E2-CCFF-465E-8C64-E0FA0BF2FEDD}" type="slidenum">
              <a:rPr lang="en-CA" smtClean="0"/>
              <a:pPr/>
              <a:t>76</a:t>
            </a:fld>
            <a:endParaRPr lang="en-CA"/>
          </a:p>
        </p:txBody>
      </p:sp>
      <p:sp>
        <p:nvSpPr>
          <p:cNvPr id="13" name="TextBox 12"/>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Main Menu</a:t>
            </a:r>
            <a:endParaRPr lang="en-CA" sz="1000" dirty="0">
              <a:latin typeface="Arial" pitchFamily="34" charset="0"/>
            </a:endParaRPr>
          </a:p>
        </p:txBody>
      </p:sp>
      <p:sp>
        <p:nvSpPr>
          <p:cNvPr id="10" name="TextBox 9"/>
          <p:cNvSpPr txBox="1"/>
          <p:nvPr/>
        </p:nvSpPr>
        <p:spPr>
          <a:xfrm>
            <a:off x="6300192" y="6525344"/>
            <a:ext cx="2232248"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12 DM Home Page</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188640"/>
            <a:ext cx="6948264" cy="800219"/>
          </a:xfrm>
          <a:prstGeom prst="rect">
            <a:avLst/>
          </a:prstGeom>
          <a:noFill/>
        </p:spPr>
        <p:txBody>
          <a:bodyPr wrap="square" rtlCol="0">
            <a:spAutoFit/>
          </a:bodyPr>
          <a:lstStyle/>
          <a:p>
            <a:pPr algn="ctr"/>
            <a:r>
              <a:rPr lang="en-CA" dirty="0" smtClean="0"/>
              <a:t>Overall Expectations</a:t>
            </a:r>
          </a:p>
          <a:p>
            <a:pPr algn="ctr"/>
            <a:r>
              <a:rPr lang="en-CA" sz="1400" dirty="0" smtClean="0"/>
              <a:t>Grade 12, Mathematics for College Technology – College Preparation</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52737"/>
          <a:ext cx="7560840" cy="1082040"/>
        </p:xfrm>
        <a:graphic>
          <a:graphicData uri="http://schemas.openxmlformats.org/drawingml/2006/table">
            <a:tbl>
              <a:tblPr firstRow="1" bandRow="1">
                <a:tableStyleId>{073A0DAA-6AF3-43AB-8588-CEC1D06C72B9}</a:tableStyleId>
              </a:tblPr>
              <a:tblGrid>
                <a:gridCol w="7560840"/>
              </a:tblGrid>
              <a:tr h="279101">
                <a:tc>
                  <a:txBody>
                    <a:bodyPr/>
                    <a:lstStyle/>
                    <a:p>
                      <a:r>
                        <a:rPr lang="en-CA" sz="1300" baseline="0" dirty="0" smtClean="0">
                          <a:solidFill>
                            <a:schemeClr val="tx1"/>
                          </a:solidFill>
                          <a:latin typeface="Arial" pitchFamily="34" charset="0"/>
                        </a:rPr>
                        <a:t>MCT4C – Mathematics for College Technology – College </a:t>
                      </a:r>
                      <a:endParaRPr lang="en-CA" sz="1300" baseline="0" dirty="0">
                        <a:solidFill>
                          <a:schemeClr val="tx1"/>
                        </a:solidFill>
                        <a:latin typeface="Arial" pitchFamily="34" charset="0"/>
                      </a:endParaRPr>
                    </a:p>
                  </a:txBody>
                  <a:tcPr>
                    <a:noFill/>
                  </a:tcPr>
                </a:tc>
              </a:tr>
              <a:tr h="293791">
                <a:tc>
                  <a:txBody>
                    <a:bodyPr/>
                    <a:lstStyle/>
                    <a:p>
                      <a:r>
                        <a:rPr lang="en-CA" sz="1400" b="0" i="0" baseline="0" dirty="0" smtClean="0">
                          <a:solidFill>
                            <a:schemeClr val="tx1"/>
                          </a:solidFill>
                          <a:latin typeface="Arial" pitchFamily="34" charset="0"/>
                          <a:cs typeface="Arial" pitchFamily="34" charset="0"/>
                          <a:hlinkClick r:id="rId4" action="ppaction://hlinksldjump"/>
                        </a:rPr>
                        <a:t>Polynomial Functions</a:t>
                      </a:r>
                      <a:endParaRPr lang="en-CA" sz="1400" b="0" i="0" baseline="0" dirty="0">
                        <a:solidFill>
                          <a:schemeClr val="tx1"/>
                        </a:solidFill>
                        <a:latin typeface="Arial" pitchFamily="34" charset="0"/>
                        <a:cs typeface="Arial" pitchFamily="34" charset="0"/>
                      </a:endParaRPr>
                    </a:p>
                  </a:txBody>
                  <a:tcPr>
                    <a:noFill/>
                  </a:tcPr>
                </a:tc>
              </a:tr>
              <a:tr h="445799">
                <a:tc>
                  <a:txBody>
                    <a:bodyPr/>
                    <a:lstStyle/>
                    <a:p>
                      <a:pPr>
                        <a:buFont typeface="Arial" pitchFamily="34" charset="0"/>
                        <a:buChar char="•"/>
                      </a:pPr>
                      <a:r>
                        <a:rPr kumimoji="0" lang="en-CA" sz="1300" kern="1200" baseline="0" dirty="0" smtClean="0">
                          <a:solidFill>
                            <a:schemeClr val="dk1"/>
                          </a:solidFill>
                          <a:latin typeface="Arial" pitchFamily="34" charset="0"/>
                          <a:ea typeface="+mn-ea"/>
                          <a:cs typeface="Arial" pitchFamily="34" charset="0"/>
                        </a:rPr>
                        <a:t> solve polynomial equations by factoring, make connections between functions and formulas, and</a:t>
                      </a:r>
                    </a:p>
                    <a:p>
                      <a:pPr>
                        <a:buFont typeface="Arial" pitchFamily="34" charset="0"/>
                        <a:buNone/>
                      </a:pPr>
                      <a:r>
                        <a:rPr kumimoji="0" lang="en-CA" sz="1300" kern="1200" baseline="0" dirty="0" smtClean="0">
                          <a:solidFill>
                            <a:schemeClr val="dk1"/>
                          </a:solidFill>
                          <a:latin typeface="Arial" pitchFamily="34" charset="0"/>
                          <a:ea typeface="+mn-ea"/>
                          <a:cs typeface="Arial" pitchFamily="34" charset="0"/>
                        </a:rPr>
                        <a:t>solve problems involving polynomial expressions arising from a variety of applications</a:t>
                      </a:r>
                      <a:endParaRPr kumimoji="0" lang="en-CA" sz="1300" kern="1200" dirty="0">
                        <a:solidFill>
                          <a:schemeClr val="dk1"/>
                        </a:solidFill>
                        <a:latin typeface="Arial" pitchFamily="34" charset="0"/>
                        <a:ea typeface="+mn-ea"/>
                        <a:cs typeface="Arial" pitchFamily="34" charset="0"/>
                      </a:endParaRPr>
                    </a:p>
                  </a:txBody>
                  <a:tcPr>
                    <a:noFill/>
                  </a:tcPr>
                </a:tc>
              </a:tr>
            </a:tbl>
          </a:graphicData>
        </a:graphic>
      </p:graphicFrame>
      <p:sp>
        <p:nvSpPr>
          <p:cNvPr id="11" name="Slide Number Placeholder 10"/>
          <p:cNvSpPr>
            <a:spLocks noGrp="1"/>
          </p:cNvSpPr>
          <p:nvPr>
            <p:ph type="sldNum" sz="quarter" idx="12"/>
          </p:nvPr>
        </p:nvSpPr>
        <p:spPr/>
        <p:txBody>
          <a:bodyPr/>
          <a:lstStyle/>
          <a:p>
            <a:fld id="{86DB97E2-CCFF-465E-8C64-E0FA0BF2FEDD}" type="slidenum">
              <a:rPr lang="en-CA" smtClean="0"/>
              <a:pPr/>
              <a:t>77</a:t>
            </a:fld>
            <a:endParaRPr lang="en-CA"/>
          </a:p>
        </p:txBody>
      </p:sp>
      <p:sp>
        <p:nvSpPr>
          <p:cNvPr id="9" name="TextBox 8"/>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
        <p:nvSpPr>
          <p:cNvPr id="13" name="TextBox 12"/>
          <p:cNvSpPr txBox="1"/>
          <p:nvPr/>
        </p:nvSpPr>
        <p:spPr>
          <a:xfrm>
            <a:off x="4211960" y="1135777"/>
            <a:ext cx="2736304"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Specific Expectations</a:t>
            </a:r>
            <a:endParaRPr lang="en-CA" sz="1200" dirty="0">
              <a:solidFill>
                <a:srgbClr val="7030A0"/>
              </a:solidFill>
              <a:latin typeface="Arial" pitchFamily="34" charset="0"/>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11760" y="260648"/>
            <a:ext cx="6732240" cy="800219"/>
          </a:xfrm>
          <a:prstGeom prst="rect">
            <a:avLst/>
          </a:prstGeom>
          <a:noFill/>
        </p:spPr>
        <p:txBody>
          <a:bodyPr wrap="square" rtlCol="0">
            <a:spAutoFit/>
          </a:bodyPr>
          <a:lstStyle/>
          <a:p>
            <a:pPr algn="ctr"/>
            <a:r>
              <a:rPr lang="en-CA" dirty="0" smtClean="0"/>
              <a:t>Polynomial Functions – Specific Expectations</a:t>
            </a:r>
          </a:p>
          <a:p>
            <a:pPr algn="ctr"/>
            <a:r>
              <a:rPr lang="en-CA" sz="1400" dirty="0" smtClean="0"/>
              <a:t>Grade 12, Mathematics for College Technology, College Preparation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2499360"/>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12 College , Mathematics for College Technology</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Solving</a:t>
                      </a:r>
                      <a:r>
                        <a:rPr kumimoji="0" lang="en-CA" sz="1200" b="1" kern="1200" baseline="0" dirty="0" smtClean="0">
                          <a:solidFill>
                            <a:schemeClr val="dk1"/>
                          </a:solidFill>
                          <a:latin typeface="Arial" pitchFamily="34" charset="0"/>
                          <a:ea typeface="+mn-ea"/>
                          <a:cs typeface="Arial" pitchFamily="34" charset="0"/>
                        </a:rPr>
                        <a:t> Problems Involving Polynomial Functions</a:t>
                      </a:r>
                      <a:endParaRPr kumimoji="0" lang="en-CA" sz="1200" kern="1200" dirty="0">
                        <a:solidFill>
                          <a:schemeClr val="dk1"/>
                        </a:solidFill>
                        <a:latin typeface="Arial" pitchFamily="34" charset="0"/>
                        <a:ea typeface="+mn-ea"/>
                        <a:cs typeface="Arial" pitchFamily="34" charset="0"/>
                      </a:endParaRPr>
                    </a:p>
                  </a:txBody>
                  <a:tcPr>
                    <a:noFill/>
                  </a:tcPr>
                </a:tc>
              </a:tr>
              <a:tr h="774223">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make connections between formulas and linear, quadratic, and exponential functions [e.g., recognize that the compound interest formula, </a:t>
                      </a:r>
                      <a:r>
                        <a:rPr kumimoji="0" lang="en-CA" sz="1200" i="1" kern="1200" dirty="0" smtClean="0">
                          <a:solidFill>
                            <a:schemeClr val="dk1"/>
                          </a:solidFill>
                          <a:latin typeface="Arial" pitchFamily="34" charset="0"/>
                          <a:ea typeface="+mn-ea"/>
                          <a:cs typeface="Arial" pitchFamily="34" charset="0"/>
                        </a:rPr>
                        <a:t>A</a:t>
                      </a:r>
                      <a:r>
                        <a:rPr kumimoji="0" lang="en-CA" sz="1200" kern="1200" dirty="0" smtClean="0">
                          <a:solidFill>
                            <a:schemeClr val="dk1"/>
                          </a:solidFill>
                          <a:latin typeface="Arial" pitchFamily="34" charset="0"/>
                          <a:ea typeface="+mn-ea"/>
                          <a:cs typeface="Arial" pitchFamily="34" charset="0"/>
                        </a:rPr>
                        <a:t> = </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(1 + </a:t>
                      </a:r>
                      <a:r>
                        <a:rPr kumimoji="0" lang="en-CA" sz="1200" i="1" kern="1200" dirty="0" err="1" smtClean="0">
                          <a:solidFill>
                            <a:schemeClr val="dk1"/>
                          </a:solidFill>
                          <a:latin typeface="Arial" pitchFamily="34" charset="0"/>
                          <a:ea typeface="+mn-ea"/>
                          <a:cs typeface="Arial" pitchFamily="34" charset="0"/>
                        </a:rPr>
                        <a:t>i</a:t>
                      </a:r>
                      <a:r>
                        <a:rPr kumimoji="0" lang="en-CA" sz="1200" kern="1200" dirty="0" smtClean="0">
                          <a:solidFill>
                            <a:schemeClr val="dk1"/>
                          </a:solidFill>
                          <a:latin typeface="Arial" pitchFamily="34" charset="0"/>
                          <a:ea typeface="+mn-ea"/>
                          <a:cs typeface="Arial" pitchFamily="34" charset="0"/>
                        </a:rPr>
                        <a:t>)</a:t>
                      </a:r>
                      <a:r>
                        <a:rPr kumimoji="0" lang="en-CA" sz="1200" i="1" kern="1200" baseline="300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 is an example of an exponential function </a:t>
                      </a:r>
                      <a:r>
                        <a:rPr kumimoji="0" lang="en-CA" sz="1200" i="1" kern="1200" dirty="0" smtClean="0">
                          <a:solidFill>
                            <a:schemeClr val="dk1"/>
                          </a:solidFill>
                          <a:latin typeface="Arial" pitchFamily="34" charset="0"/>
                          <a:ea typeface="+mn-ea"/>
                          <a:cs typeface="Arial" pitchFamily="34" charset="0"/>
                        </a:rPr>
                        <a:t>A</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when </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 and </a:t>
                      </a:r>
                      <a:r>
                        <a:rPr kumimoji="0" lang="en-CA" sz="1200" i="1" kern="1200" dirty="0" err="1" smtClean="0">
                          <a:solidFill>
                            <a:schemeClr val="dk1"/>
                          </a:solidFill>
                          <a:latin typeface="Arial" pitchFamily="34" charset="0"/>
                          <a:ea typeface="+mn-ea"/>
                          <a:cs typeface="Arial" pitchFamily="34" charset="0"/>
                        </a:rPr>
                        <a:t>i</a:t>
                      </a:r>
                      <a:r>
                        <a:rPr kumimoji="0" lang="en-CA" sz="1200" kern="1200" dirty="0" smtClean="0">
                          <a:solidFill>
                            <a:schemeClr val="dk1"/>
                          </a:solidFill>
                          <a:latin typeface="Arial" pitchFamily="34" charset="0"/>
                          <a:ea typeface="+mn-ea"/>
                          <a:cs typeface="Arial" pitchFamily="34" charset="0"/>
                        </a:rPr>
                        <a:t> are constant, and of a linear function </a:t>
                      </a:r>
                      <a:r>
                        <a:rPr kumimoji="0" lang="en-CA" sz="1200" i="1" kern="1200" dirty="0" smtClean="0">
                          <a:solidFill>
                            <a:schemeClr val="dk1"/>
                          </a:solidFill>
                          <a:latin typeface="Arial" pitchFamily="34" charset="0"/>
                          <a:ea typeface="+mn-ea"/>
                          <a:cs typeface="Arial" pitchFamily="34" charset="0"/>
                        </a:rPr>
                        <a:t>A</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 when </a:t>
                      </a:r>
                      <a:r>
                        <a:rPr kumimoji="0" lang="en-CA" sz="1200" i="1" kern="1200" dirty="0" err="1" smtClean="0">
                          <a:solidFill>
                            <a:schemeClr val="dk1"/>
                          </a:solidFill>
                          <a:latin typeface="Arial" pitchFamily="34" charset="0"/>
                          <a:ea typeface="+mn-ea"/>
                          <a:cs typeface="Arial" pitchFamily="34" charset="0"/>
                        </a:rPr>
                        <a:t>i</a:t>
                      </a:r>
                      <a:r>
                        <a:rPr kumimoji="0" lang="en-CA" sz="1200" kern="1200" dirty="0" smtClean="0">
                          <a:solidFill>
                            <a:schemeClr val="dk1"/>
                          </a:solidFill>
                          <a:latin typeface="Arial" pitchFamily="34" charset="0"/>
                          <a:ea typeface="+mn-ea"/>
                          <a:cs typeface="Arial" pitchFamily="34" charset="0"/>
                        </a:rPr>
                        <a:t> and </a:t>
                      </a:r>
                      <a:r>
                        <a:rPr kumimoji="0" lang="en-CA" sz="1200" i="1" kern="1200" dirty="0" smtClean="0">
                          <a:solidFill>
                            <a:schemeClr val="dk1"/>
                          </a:solidFill>
                          <a:latin typeface="Arial" pitchFamily="34" charset="0"/>
                          <a:ea typeface="+mn-ea"/>
                          <a:cs typeface="Arial" pitchFamily="34" charset="0"/>
                        </a:rPr>
                        <a:t>n </a:t>
                      </a:r>
                      <a:r>
                        <a:rPr kumimoji="0" lang="en-CA" sz="1200" kern="1200" dirty="0" smtClean="0">
                          <a:solidFill>
                            <a:schemeClr val="dk1"/>
                          </a:solidFill>
                          <a:latin typeface="Arial" pitchFamily="34" charset="0"/>
                          <a:ea typeface="+mn-ea"/>
                          <a:cs typeface="Arial" pitchFamily="34" charset="0"/>
                        </a:rPr>
                        <a:t>are constant], using a variety of tools and strategies (e.g., comparing the graphs generated with technology when different variables in a formula are set as constants)</a:t>
                      </a:r>
                    </a:p>
                    <a:p>
                      <a:pPr>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multi‑step problems requiring formulas arising from </a:t>
                      </a:r>
                      <a:r>
                        <a:rPr kumimoji="0" lang="en-CA" sz="1200" kern="1200" dirty="0" err="1" smtClean="0">
                          <a:solidFill>
                            <a:schemeClr val="dk1"/>
                          </a:solidFill>
                          <a:latin typeface="Arial" pitchFamily="34" charset="0"/>
                          <a:ea typeface="+mn-ea"/>
                          <a:cs typeface="Arial" pitchFamily="34" charset="0"/>
                        </a:rPr>
                        <a:t>real‑world</a:t>
                      </a:r>
                      <a:r>
                        <a:rPr kumimoji="0" lang="en-CA" sz="1200" kern="1200" dirty="0" smtClean="0">
                          <a:solidFill>
                            <a:schemeClr val="dk1"/>
                          </a:solidFill>
                          <a:latin typeface="Arial" pitchFamily="34" charset="0"/>
                          <a:ea typeface="+mn-ea"/>
                          <a:cs typeface="Arial" pitchFamily="34" charset="0"/>
                        </a:rPr>
                        <a:t> applications (e.g., determining the cost of two coats of paint for a large cylindrical tank)</a:t>
                      </a:r>
                    </a:p>
                    <a:p>
                      <a:pPr>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gather, interpret, and describe information about applications of mathematical modelling in occupations, and about college programs that explore these applications</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11" name="TextBox 10"/>
          <p:cNvSpPr txBox="1"/>
          <p:nvPr/>
        </p:nvSpPr>
        <p:spPr>
          <a:xfrm>
            <a:off x="6228184" y="6525344"/>
            <a:ext cx="2304256"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12 MCT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78</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188640"/>
            <a:ext cx="6336704" cy="800219"/>
          </a:xfrm>
          <a:prstGeom prst="rect">
            <a:avLst/>
          </a:prstGeom>
          <a:noFill/>
        </p:spPr>
        <p:txBody>
          <a:bodyPr wrap="square" rtlCol="0">
            <a:spAutoFit/>
          </a:bodyPr>
          <a:lstStyle/>
          <a:p>
            <a:pPr algn="ctr"/>
            <a:r>
              <a:rPr lang="en-CA" dirty="0" smtClean="0"/>
              <a:t>Overall Expectations</a:t>
            </a:r>
          </a:p>
          <a:p>
            <a:pPr algn="ctr"/>
            <a:r>
              <a:rPr lang="en-CA" sz="1400" dirty="0" smtClean="0"/>
              <a:t>Grade 12, Foundations for College Mathematics – College Preparation</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397105"/>
          <a:ext cx="7992888" cy="4065631"/>
        </p:xfrm>
        <a:graphic>
          <a:graphicData uri="http://schemas.openxmlformats.org/drawingml/2006/table">
            <a:tbl>
              <a:tblPr firstRow="1" bandRow="1">
                <a:tableStyleId>{073A0DAA-6AF3-43AB-8588-CEC1D06C72B9}</a:tableStyleId>
              </a:tblPr>
              <a:tblGrid>
                <a:gridCol w="7992888"/>
              </a:tblGrid>
              <a:tr h="279101">
                <a:tc>
                  <a:txBody>
                    <a:bodyPr/>
                    <a:lstStyle/>
                    <a:p>
                      <a:r>
                        <a:rPr lang="en-CA" sz="1300" baseline="0" dirty="0" smtClean="0">
                          <a:solidFill>
                            <a:schemeClr val="tx1"/>
                          </a:solidFill>
                          <a:latin typeface="Arial" pitchFamily="34" charset="0"/>
                        </a:rPr>
                        <a:t>MAP4C – Foundations for College Mathematics– College </a:t>
                      </a:r>
                      <a:endParaRPr lang="en-CA" sz="1300" baseline="0" dirty="0">
                        <a:solidFill>
                          <a:schemeClr val="tx1"/>
                        </a:solidFill>
                        <a:latin typeface="Arial" pitchFamily="34" charset="0"/>
                      </a:endParaRPr>
                    </a:p>
                  </a:txBody>
                  <a:tcPr>
                    <a:noFill/>
                  </a:tcPr>
                </a:tc>
              </a:tr>
              <a:tr h="293791">
                <a:tc>
                  <a:txBody>
                    <a:bodyPr/>
                    <a:lstStyle/>
                    <a:p>
                      <a:r>
                        <a:rPr lang="en-CA" sz="1400" b="0" i="0" baseline="0" dirty="0" smtClean="0">
                          <a:solidFill>
                            <a:schemeClr val="tx1"/>
                          </a:solidFill>
                          <a:latin typeface="Arial" pitchFamily="34" charset="0"/>
                          <a:cs typeface="Arial" pitchFamily="34" charset="0"/>
                          <a:hlinkClick r:id="rId4" action="ppaction://hlinksldjump"/>
                        </a:rPr>
                        <a:t>Mathematical Models</a:t>
                      </a:r>
                      <a:endParaRPr lang="en-CA" sz="1400" b="0" i="0" baseline="0" dirty="0">
                        <a:solidFill>
                          <a:schemeClr val="tx1"/>
                        </a:solidFill>
                        <a:latin typeface="Arial" pitchFamily="34" charset="0"/>
                        <a:cs typeface="Arial" pitchFamily="34" charset="0"/>
                      </a:endParaRPr>
                    </a:p>
                  </a:txBody>
                  <a:tcPr>
                    <a:noFill/>
                  </a:tcPr>
                </a:tc>
              </a:tr>
              <a:tr h="445799">
                <a:tc>
                  <a:txBody>
                    <a:bodyPr/>
                    <a:lstStyle/>
                    <a:p>
                      <a:pPr>
                        <a:buFont typeface="Arial" pitchFamily="34" charset="0"/>
                        <a:buChar char="•"/>
                      </a:pPr>
                      <a:r>
                        <a:rPr kumimoji="0" lang="en-CA" sz="1300" b="0" kern="1200" baseline="0" dirty="0" smtClean="0">
                          <a:solidFill>
                            <a:schemeClr val="dk1"/>
                          </a:solidFill>
                          <a:latin typeface="Arial" pitchFamily="34" charset="0"/>
                          <a:ea typeface="+mn-ea"/>
                          <a:cs typeface="Arial" pitchFamily="34" charset="0"/>
                        </a:rPr>
                        <a:t> describe trends based on the interpretation of graphs, compare graphs using initial conditions and</a:t>
                      </a:r>
                    </a:p>
                    <a:p>
                      <a:pPr>
                        <a:buFont typeface="Arial" pitchFamily="34" charset="0"/>
                        <a:buNone/>
                      </a:pPr>
                      <a:r>
                        <a:rPr kumimoji="0" lang="en-CA" sz="1300" b="0" kern="1200" baseline="0" dirty="0" smtClean="0">
                          <a:solidFill>
                            <a:schemeClr val="dk1"/>
                          </a:solidFill>
                          <a:latin typeface="Arial" pitchFamily="34" charset="0"/>
                          <a:ea typeface="+mn-ea"/>
                          <a:cs typeface="Arial" pitchFamily="34" charset="0"/>
                        </a:rPr>
                        <a:t>rates of change, and solve problems by modelling relationships graphically and algebraically</a:t>
                      </a:r>
                    </a:p>
                    <a:p>
                      <a:pPr>
                        <a:buFont typeface="Arial" pitchFamily="34" charset="0"/>
                        <a:buChar char="•"/>
                      </a:pPr>
                      <a:r>
                        <a:rPr kumimoji="0" lang="en-CA" sz="1300" b="0" kern="1200" baseline="0" dirty="0" smtClean="0">
                          <a:solidFill>
                            <a:schemeClr val="dk1"/>
                          </a:solidFill>
                          <a:latin typeface="Arial" pitchFamily="34" charset="0"/>
                          <a:ea typeface="+mn-ea"/>
                          <a:cs typeface="Arial" pitchFamily="34" charset="0"/>
                        </a:rPr>
                        <a:t> make connections between formulas and linear, quadratic, and exponential relations, solve problems using formulas arising from real-world applications, and describe applications of mathematical modelling in various occupations</a:t>
                      </a:r>
                      <a:endParaRPr kumimoji="0" lang="en-CA" sz="1300" b="0" kern="1200" dirty="0">
                        <a:solidFill>
                          <a:schemeClr val="dk1"/>
                        </a:solidFill>
                        <a:latin typeface="Arial" pitchFamily="34" charset="0"/>
                        <a:ea typeface="+mn-ea"/>
                        <a:cs typeface="Arial" pitchFamily="34" charset="0"/>
                      </a:endParaRPr>
                    </a:p>
                  </a:txBody>
                  <a:tcPr>
                    <a:noFill/>
                  </a:tcPr>
                </a:tc>
              </a:tr>
              <a:tr h="317767">
                <a:tc>
                  <a:txBody>
                    <a:bodyPr/>
                    <a:lstStyle/>
                    <a:p>
                      <a:pPr>
                        <a:buFont typeface="Arial" pitchFamily="34" charset="0"/>
                        <a:buNone/>
                      </a:pPr>
                      <a:r>
                        <a:rPr kumimoji="0" lang="en-CA" sz="1400" b="0" kern="1200" dirty="0" smtClean="0">
                          <a:solidFill>
                            <a:schemeClr val="dk1"/>
                          </a:solidFill>
                          <a:latin typeface="Arial" pitchFamily="34" charset="0"/>
                          <a:ea typeface="+mn-ea"/>
                          <a:cs typeface="Arial" pitchFamily="34" charset="0"/>
                          <a:hlinkClick r:id="rId5" action="ppaction://hlinksldjump"/>
                        </a:rPr>
                        <a:t>Personal</a:t>
                      </a:r>
                      <a:r>
                        <a:rPr kumimoji="0" lang="en-CA" sz="1400" b="0" kern="1200" baseline="0" dirty="0" smtClean="0">
                          <a:solidFill>
                            <a:schemeClr val="dk1"/>
                          </a:solidFill>
                          <a:latin typeface="Arial" pitchFamily="34" charset="0"/>
                          <a:ea typeface="+mn-ea"/>
                          <a:cs typeface="Arial" pitchFamily="34" charset="0"/>
                          <a:hlinkClick r:id="rId5" action="ppaction://hlinksldjump"/>
                        </a:rPr>
                        <a:t> Finance</a:t>
                      </a:r>
                      <a:endParaRPr kumimoji="0" lang="en-CA" sz="1400" b="0" kern="1200" dirty="0">
                        <a:solidFill>
                          <a:schemeClr val="dk1"/>
                        </a:solidFill>
                        <a:latin typeface="Arial" pitchFamily="34" charset="0"/>
                        <a:ea typeface="+mn-ea"/>
                        <a:cs typeface="Arial" pitchFamily="34" charset="0"/>
                      </a:endParaRPr>
                    </a:p>
                  </a:txBody>
                  <a:tcPr>
                    <a:noFill/>
                  </a:tcPr>
                </a:tc>
              </a:tr>
              <a:tr h="445799">
                <a:tc>
                  <a:txBody>
                    <a:bodyPr/>
                    <a:lstStyle/>
                    <a:p>
                      <a:pPr>
                        <a:buFont typeface="Arial" pitchFamily="34" charset="0"/>
                        <a:buChar char="•"/>
                      </a:pPr>
                      <a:r>
                        <a:rPr kumimoji="0" lang="en-CA" sz="1300" kern="1200" dirty="0" smtClean="0">
                          <a:solidFill>
                            <a:schemeClr val="dk1"/>
                          </a:solidFill>
                          <a:latin typeface="Arial" pitchFamily="34" charset="0"/>
                          <a:ea typeface="+mn-ea"/>
                          <a:cs typeface="Arial" pitchFamily="34" charset="0"/>
                        </a:rPr>
                        <a:t> demonstrate an understanding of annuities, including mortgages, and solve related problems using technology</a:t>
                      </a:r>
                    </a:p>
                    <a:p>
                      <a:pPr>
                        <a:buFont typeface="Arial" pitchFamily="34" charset="0"/>
                        <a:buChar char="•"/>
                      </a:pPr>
                      <a:r>
                        <a:rPr kumimoji="0" lang="en-CA" sz="1300" kern="1200" dirty="0" smtClean="0">
                          <a:solidFill>
                            <a:schemeClr val="dk1"/>
                          </a:solidFill>
                          <a:latin typeface="Arial" pitchFamily="34" charset="0"/>
                          <a:ea typeface="+mn-ea"/>
                          <a:cs typeface="Arial" pitchFamily="34" charset="0"/>
                        </a:rPr>
                        <a:t> gather, interpret, and compare information about owning or renting accommodation, and solve problems involving the associated costs</a:t>
                      </a:r>
                    </a:p>
                    <a:p>
                      <a:pPr>
                        <a:buFont typeface="Arial" pitchFamily="34" charset="0"/>
                        <a:buChar char="•"/>
                      </a:pPr>
                      <a:r>
                        <a:rPr kumimoji="0" lang="en-CA" sz="1300" kern="1200" dirty="0" smtClean="0">
                          <a:solidFill>
                            <a:schemeClr val="dk1"/>
                          </a:solidFill>
                          <a:latin typeface="Arial" pitchFamily="34" charset="0"/>
                          <a:ea typeface="+mn-ea"/>
                          <a:cs typeface="Arial" pitchFamily="34" charset="0"/>
                        </a:rPr>
                        <a:t> design, justify, and adjust budgets for individuals and families described in case studies, and describe applications of the mathematics of personal finance</a:t>
                      </a:r>
                      <a:endParaRPr kumimoji="0" lang="en-CA" sz="1300" b="0" kern="1200" dirty="0">
                        <a:solidFill>
                          <a:schemeClr val="dk1"/>
                        </a:solidFill>
                        <a:latin typeface="Arial" pitchFamily="34" charset="0"/>
                        <a:ea typeface="+mn-ea"/>
                        <a:cs typeface="Arial" pitchFamily="34" charset="0"/>
                      </a:endParaRPr>
                    </a:p>
                  </a:txBody>
                  <a:tcPr>
                    <a:noFill/>
                  </a:tcPr>
                </a:tc>
              </a:tr>
              <a:tr h="303624">
                <a:tc>
                  <a:txBody>
                    <a:bodyPr/>
                    <a:lstStyle/>
                    <a:p>
                      <a:pPr>
                        <a:buFont typeface="Arial" pitchFamily="34" charset="0"/>
                        <a:buNone/>
                      </a:pPr>
                      <a:r>
                        <a:rPr kumimoji="0" lang="en-CA" sz="1300" b="0" kern="1200" dirty="0" smtClean="0">
                          <a:solidFill>
                            <a:schemeClr val="dk1"/>
                          </a:solidFill>
                          <a:latin typeface="Arial" pitchFamily="34" charset="0"/>
                          <a:ea typeface="+mn-ea"/>
                          <a:cs typeface="Arial" pitchFamily="34" charset="0"/>
                          <a:hlinkClick r:id="rId6" action="ppaction://hlinksldjump"/>
                        </a:rPr>
                        <a:t>Data Management</a:t>
                      </a:r>
                      <a:endParaRPr kumimoji="0" lang="en-CA" sz="1300" b="0" kern="1200" dirty="0">
                        <a:solidFill>
                          <a:schemeClr val="dk1"/>
                        </a:solidFill>
                        <a:latin typeface="Arial" pitchFamily="34" charset="0"/>
                        <a:ea typeface="+mn-ea"/>
                        <a:cs typeface="Arial" pitchFamily="34" charset="0"/>
                      </a:endParaRPr>
                    </a:p>
                  </a:txBody>
                  <a:tcPr>
                    <a:noFill/>
                  </a:tcPr>
                </a:tc>
              </a:tr>
              <a:tr h="445799">
                <a:tc>
                  <a:txBody>
                    <a:bodyPr/>
                    <a:lstStyle/>
                    <a:p>
                      <a:r>
                        <a:rPr kumimoji="0" lang="en-CA" sz="1300" kern="1200" baseline="0" dirty="0" smtClean="0">
                          <a:solidFill>
                            <a:schemeClr val="dk1"/>
                          </a:solidFill>
                          <a:latin typeface="Arial" pitchFamily="34" charset="0"/>
                          <a:ea typeface="+mn-ea"/>
                          <a:cs typeface="Arial" pitchFamily="34" charset="0"/>
                        </a:rPr>
                        <a:t>demonstrate an understanding of the applications of data management used by the media and the</a:t>
                      </a:r>
                    </a:p>
                    <a:p>
                      <a:r>
                        <a:rPr kumimoji="0" lang="en-CA" sz="1300" kern="1200" baseline="0" dirty="0" smtClean="0">
                          <a:solidFill>
                            <a:schemeClr val="dk1"/>
                          </a:solidFill>
                          <a:latin typeface="Arial" pitchFamily="34" charset="0"/>
                          <a:ea typeface="+mn-ea"/>
                          <a:cs typeface="Arial" pitchFamily="34" charset="0"/>
                        </a:rPr>
                        <a:t>advertising industry and in various occupations</a:t>
                      </a:r>
                      <a:endParaRPr kumimoji="0" lang="en-CA" sz="1300" b="0" kern="1200" dirty="0">
                        <a:solidFill>
                          <a:schemeClr val="dk1"/>
                        </a:solidFill>
                        <a:latin typeface="Arial" pitchFamily="34" charset="0"/>
                        <a:ea typeface="+mn-ea"/>
                        <a:cs typeface="Arial" pitchFamily="34" charset="0"/>
                      </a:endParaRPr>
                    </a:p>
                  </a:txBody>
                  <a:tcPr>
                    <a:noFill/>
                  </a:tcPr>
                </a:tc>
              </a:tr>
            </a:tbl>
          </a:graphicData>
        </a:graphic>
      </p:graphicFrame>
      <p:sp>
        <p:nvSpPr>
          <p:cNvPr id="11" name="Slide Number Placeholder 10"/>
          <p:cNvSpPr>
            <a:spLocks noGrp="1"/>
          </p:cNvSpPr>
          <p:nvPr>
            <p:ph type="sldNum" sz="quarter" idx="12"/>
          </p:nvPr>
        </p:nvSpPr>
        <p:spPr/>
        <p:txBody>
          <a:bodyPr/>
          <a:lstStyle/>
          <a:p>
            <a:fld id="{86DB97E2-CCFF-465E-8C64-E0FA0BF2FEDD}" type="slidenum">
              <a:rPr lang="en-CA" smtClean="0"/>
              <a:pPr/>
              <a:t>79</a:t>
            </a:fld>
            <a:endParaRPr lang="en-CA"/>
          </a:p>
        </p:txBody>
      </p:sp>
      <p:sp>
        <p:nvSpPr>
          <p:cNvPr id="13" name="TextBox 12"/>
          <p:cNvSpPr txBox="1"/>
          <p:nvPr/>
        </p:nvSpPr>
        <p:spPr>
          <a:xfrm>
            <a:off x="7164288" y="6495147"/>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7" action="ppaction://hlinksldjump"/>
              </a:rPr>
              <a:t>Return to Main Menu</a:t>
            </a:r>
            <a:endParaRPr lang="en-CA" sz="1000" dirty="0">
              <a:latin typeface="Arial" pitchFamily="34" charset="0"/>
            </a:endParaRPr>
          </a:p>
        </p:txBody>
      </p:sp>
      <p:sp>
        <p:nvSpPr>
          <p:cNvPr id="14" name="TextBox 13"/>
          <p:cNvSpPr txBox="1"/>
          <p:nvPr/>
        </p:nvSpPr>
        <p:spPr>
          <a:xfrm>
            <a:off x="3923928" y="980728"/>
            <a:ext cx="2736304"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Specific Expectations</a:t>
            </a:r>
            <a:endParaRPr lang="en-CA" sz="1200" dirty="0">
              <a:solidFill>
                <a:srgbClr val="7030A0"/>
              </a:solidFill>
              <a:latin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369332"/>
          </a:xfrm>
          <a:prstGeom prst="rect">
            <a:avLst/>
          </a:prstGeom>
          <a:noFill/>
        </p:spPr>
        <p:txBody>
          <a:bodyPr wrap="square" rtlCol="0">
            <a:spAutoFit/>
          </a:bodyPr>
          <a:lstStyle/>
          <a:p>
            <a:pPr algn="ctr"/>
            <a:r>
              <a:rPr lang="en-CA" dirty="0" smtClean="0"/>
              <a:t>Grade 4/5/6 Home Page</a:t>
            </a:r>
            <a:endParaRPr lang="en-CA" sz="1400" dirty="0"/>
          </a:p>
        </p:txBody>
      </p:sp>
      <p:graphicFrame>
        <p:nvGraphicFramePr>
          <p:cNvPr id="12" name="Table 11"/>
          <p:cNvGraphicFramePr>
            <a:graphicFrameLocks noGrp="1"/>
          </p:cNvGraphicFramePr>
          <p:nvPr/>
        </p:nvGraphicFramePr>
        <p:xfrm>
          <a:off x="539552" y="1452736"/>
          <a:ext cx="7992888" cy="1524000"/>
        </p:xfrm>
        <a:graphic>
          <a:graphicData uri="http://schemas.openxmlformats.org/drawingml/2006/table">
            <a:tbl>
              <a:tblPr firstRow="1" bandRow="1">
                <a:tableStyleId>{073A0DAA-6AF3-43AB-8588-CEC1D06C72B9}</a:tableStyleId>
              </a:tblPr>
              <a:tblGrid>
                <a:gridCol w="7992888"/>
              </a:tblGrid>
              <a:tr h="174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400" b="1" i="0" baseline="0" dirty="0" smtClean="0">
                          <a:solidFill>
                            <a:schemeClr val="tx1"/>
                          </a:solidFill>
                          <a:latin typeface="Arial" pitchFamily="34" charset="0"/>
                          <a:cs typeface="Arial" pitchFamily="34" charset="0"/>
                        </a:rPr>
                        <a:t>Number Sense and Numeration</a:t>
                      </a:r>
                      <a:endParaRPr lang="en-CA" sz="1400" b="1" i="0" baseline="0" dirty="0">
                        <a:solidFill>
                          <a:schemeClr val="tx1"/>
                        </a:solidFill>
                        <a:latin typeface="Arial" pitchFamily="34" charset="0"/>
                        <a:cs typeface="Arial" pitchFamily="34" charset="0"/>
                      </a:endParaRPr>
                    </a:p>
                  </a:txBody>
                  <a:tcPr>
                    <a:noFill/>
                  </a:tcPr>
                </a:tc>
              </a:tr>
              <a:tr h="174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400" b="1" i="0" kern="1200" baseline="0" dirty="0" smtClean="0">
                          <a:solidFill>
                            <a:srgbClr val="7030A0"/>
                          </a:solidFill>
                          <a:latin typeface="Arial" pitchFamily="34" charset="0"/>
                          <a:ea typeface="+mn-ea"/>
                          <a:cs typeface="Arial" pitchFamily="34" charset="0"/>
                          <a:hlinkClick r:id="rId4" action="ppaction://hlinksldjump"/>
                        </a:rPr>
                        <a:t>Quantity Relationships</a:t>
                      </a:r>
                      <a:endParaRPr lang="en-CA" sz="1400" b="1" i="0" baseline="0" dirty="0">
                        <a:solidFill>
                          <a:srgbClr val="7030A0"/>
                        </a:solidFill>
                        <a:latin typeface="Arial" pitchFamily="34" charset="0"/>
                        <a:cs typeface="Arial" pitchFamily="34" charset="0"/>
                      </a:endParaRPr>
                    </a:p>
                  </a:txBody>
                  <a:tcPr>
                    <a:noFill/>
                  </a:tcPr>
                </a:tc>
              </a:tr>
              <a:tr h="174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400" b="1" i="0" kern="1200" baseline="0" dirty="0" smtClean="0">
                          <a:solidFill>
                            <a:srgbClr val="7030A0"/>
                          </a:solidFill>
                          <a:uFillTx/>
                          <a:latin typeface="Arial" pitchFamily="34" charset="0"/>
                          <a:ea typeface="+mn-ea"/>
                          <a:cs typeface="+mn-cs"/>
                          <a:hlinkClick r:id="rId5" action="ppaction://hlinksldjump"/>
                        </a:rPr>
                        <a:t>Operational Sense</a:t>
                      </a:r>
                      <a:endParaRPr lang="en-CA" sz="1400" b="1" i="0" baseline="0" dirty="0">
                        <a:solidFill>
                          <a:srgbClr val="7030A0"/>
                        </a:solidFill>
                        <a:latin typeface="Arial" pitchFamily="34" charset="0"/>
                        <a:cs typeface="Arial" pitchFamily="34" charset="0"/>
                      </a:endParaRPr>
                    </a:p>
                  </a:txBody>
                  <a:tcPr>
                    <a:noFill/>
                  </a:tcPr>
                </a:tc>
              </a:tr>
              <a:tr h="174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400" b="1" i="0" kern="1200" baseline="0" dirty="0" smtClean="0">
                          <a:solidFill>
                            <a:srgbClr val="7030A0"/>
                          </a:solidFill>
                          <a:uFillTx/>
                          <a:latin typeface="Arial" pitchFamily="34" charset="0"/>
                          <a:ea typeface="+mn-ea"/>
                          <a:cs typeface="+mn-cs"/>
                          <a:hlinkClick r:id="rId6" action="ppaction://hlinksldjump"/>
                        </a:rPr>
                        <a:t>Proportional Relationships</a:t>
                      </a:r>
                      <a:endParaRPr lang="en-CA" sz="1400" b="1" i="0" baseline="0" dirty="0">
                        <a:solidFill>
                          <a:srgbClr val="7030A0"/>
                        </a:solidFill>
                        <a:latin typeface="Arial" pitchFamily="34" charset="0"/>
                        <a:cs typeface="Arial" pitchFamily="34" charset="0"/>
                      </a:endParaRPr>
                    </a:p>
                  </a:txBody>
                  <a:tcPr>
                    <a:noFill/>
                  </a:tcPr>
                </a:tc>
              </a:tr>
              <a:tr h="174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400" b="1" i="0" kern="1200" baseline="0" dirty="0" smtClean="0">
                          <a:solidFill>
                            <a:srgbClr val="7030A0"/>
                          </a:solidFill>
                          <a:uFillTx/>
                          <a:latin typeface="Arial" pitchFamily="34" charset="0"/>
                          <a:ea typeface="+mn-ea"/>
                          <a:cs typeface="+mn-cs"/>
                          <a:hlinkClick r:id="rId7" action="ppaction://hlinksldjump"/>
                        </a:rPr>
                        <a:t>Patterning and Algebra</a:t>
                      </a:r>
                      <a:endParaRPr lang="en-CA" sz="1400" b="1" i="0" baseline="0" dirty="0">
                        <a:solidFill>
                          <a:srgbClr val="7030A0"/>
                        </a:solidFill>
                        <a:latin typeface="Arial" pitchFamily="34" charset="0"/>
                        <a:cs typeface="Arial" pitchFamily="34" charset="0"/>
                      </a:endParaRPr>
                    </a:p>
                  </a:txBody>
                  <a:tcPr>
                    <a:noFill/>
                  </a:tcPr>
                </a:tc>
              </a:tr>
            </a:tbl>
          </a:graphicData>
        </a:graphic>
      </p:graphicFrame>
      <p:sp>
        <p:nvSpPr>
          <p:cNvPr id="13" name="TextBox 12"/>
          <p:cNvSpPr txBox="1"/>
          <p:nvPr/>
        </p:nvSpPr>
        <p:spPr>
          <a:xfrm>
            <a:off x="3923928" y="980728"/>
            <a:ext cx="2736304"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Overall Expectations</a:t>
            </a:r>
            <a:endParaRPr lang="en-CA" sz="1200" dirty="0">
              <a:solidFill>
                <a:srgbClr val="7030A0"/>
              </a:solidFill>
              <a:latin typeface="Arial" pitchFamily="34" charset="0"/>
            </a:endParaRPr>
          </a:p>
        </p:txBody>
      </p:sp>
      <p:sp>
        <p:nvSpPr>
          <p:cNvPr id="8" name="Slide Number Placeholder 7"/>
          <p:cNvSpPr>
            <a:spLocks noGrp="1"/>
          </p:cNvSpPr>
          <p:nvPr>
            <p:ph type="sldNum" sz="quarter" idx="12"/>
          </p:nvPr>
        </p:nvSpPr>
        <p:spPr/>
        <p:txBody>
          <a:bodyPr/>
          <a:lstStyle/>
          <a:p>
            <a:fld id="{86DB97E2-CCFF-465E-8C64-E0FA0BF2FEDD}" type="slidenum">
              <a:rPr lang="en-CA" smtClean="0"/>
              <a:pPr/>
              <a:t>8</a:t>
            </a:fld>
            <a:endParaRPr lang="en-CA"/>
          </a:p>
        </p:txBody>
      </p:sp>
      <p:sp>
        <p:nvSpPr>
          <p:cNvPr id="9" name="TextBox 8"/>
          <p:cNvSpPr txBox="1"/>
          <p:nvPr/>
        </p:nvSpPr>
        <p:spPr>
          <a:xfrm>
            <a:off x="7236296"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8"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800219"/>
          </a:xfrm>
          <a:prstGeom prst="rect">
            <a:avLst/>
          </a:prstGeom>
          <a:noFill/>
        </p:spPr>
        <p:txBody>
          <a:bodyPr wrap="square" rtlCol="0">
            <a:spAutoFit/>
          </a:bodyPr>
          <a:lstStyle/>
          <a:p>
            <a:pPr algn="ctr"/>
            <a:r>
              <a:rPr lang="en-CA" dirty="0" smtClean="0"/>
              <a:t>Mathematical Models – Specific Expectations</a:t>
            </a:r>
          </a:p>
          <a:p>
            <a:pPr algn="ctr"/>
            <a:r>
              <a:rPr lang="en-CA" sz="1400" dirty="0" smtClean="0"/>
              <a:t>Grade 12, Foundations for College Mathematics, College Preparation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4876800"/>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12 College, Foundations for College Mathematics</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Modelling Graphically</a:t>
                      </a:r>
                      <a:endParaRPr kumimoji="0" lang="en-CA" sz="1200" kern="1200" dirty="0">
                        <a:solidFill>
                          <a:schemeClr val="dk1"/>
                        </a:solidFill>
                        <a:latin typeface="Arial" pitchFamily="34" charset="0"/>
                        <a:ea typeface="+mn-ea"/>
                        <a:cs typeface="Arial" pitchFamily="34" charset="0"/>
                      </a:endParaRPr>
                    </a:p>
                  </a:txBody>
                  <a:tcPr>
                    <a:noFill/>
                  </a:tcPr>
                </a:tc>
              </a:tr>
              <a:tr h="774223">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recognize that graphs and tables of values communicate information about rate of change, and use a given graph or table of values for a relation to identify the units used to measure rate of change (e.g., … for a table showing earnings over time, the units of rate of change are dollars per hour)</a:t>
                      </a:r>
                    </a:p>
                    <a:p>
                      <a:pPr>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compare, through investigation with technology, the graphs of pairs of relations (i.e., linear, quadratic, exponential) by describing the initial conditions and the behaviour of the rates of change (e.g., compare the graphs of amount versus time for equal initial deposits in simple interest and compound interest accounts) </a:t>
                      </a:r>
                      <a:endParaRPr kumimoji="0" lang="en-CA" sz="1200" kern="1200" dirty="0">
                        <a:solidFill>
                          <a:schemeClr val="dk1"/>
                        </a:solidFill>
                        <a:latin typeface="Arial" pitchFamily="34" charset="0"/>
                        <a:ea typeface="+mn-ea"/>
                        <a:cs typeface="Arial" pitchFamily="34" charset="0"/>
                      </a:endParaRPr>
                    </a:p>
                  </a:txBody>
                  <a:tcPr>
                    <a:noFill/>
                  </a:tcPr>
                </a:tc>
              </a:tr>
              <a:tr h="266719">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CA" sz="1200" b="1" kern="1200" dirty="0" smtClean="0">
                          <a:solidFill>
                            <a:schemeClr val="dk1"/>
                          </a:solidFill>
                          <a:latin typeface="Arial" pitchFamily="34" charset="0"/>
                          <a:ea typeface="+mn-ea"/>
                          <a:cs typeface="Arial" pitchFamily="34" charset="0"/>
                        </a:rPr>
                        <a:t>Modelling Algebraically</a:t>
                      </a:r>
                      <a:endParaRPr kumimoji="0" lang="en-CA" sz="1200" kern="1200" dirty="0">
                        <a:solidFill>
                          <a:schemeClr val="dk1"/>
                        </a:solidFill>
                        <a:latin typeface="Arial" pitchFamily="34" charset="0"/>
                        <a:ea typeface="+mn-ea"/>
                        <a:cs typeface="Arial" pitchFamily="34" charset="0"/>
                      </a:endParaRPr>
                    </a:p>
                  </a:txBody>
                  <a:tcPr>
                    <a:noFill/>
                  </a:tcPr>
                </a:tc>
              </a:tr>
              <a:tr h="774223">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make connections between formulas and linear, quadratic, and exponential relations, solve problems using formulas arising from </a:t>
                      </a:r>
                      <a:r>
                        <a:rPr kumimoji="0" lang="en-CA" sz="1200" kern="1200" dirty="0" err="1" smtClean="0">
                          <a:solidFill>
                            <a:schemeClr val="dk1"/>
                          </a:solidFill>
                          <a:latin typeface="Arial" pitchFamily="34" charset="0"/>
                          <a:ea typeface="+mn-ea"/>
                          <a:cs typeface="Arial" pitchFamily="34" charset="0"/>
                        </a:rPr>
                        <a:t>real‑world</a:t>
                      </a:r>
                      <a:r>
                        <a:rPr kumimoji="0" lang="en-CA" sz="1200" kern="1200" dirty="0" smtClean="0">
                          <a:solidFill>
                            <a:schemeClr val="dk1"/>
                          </a:solidFill>
                          <a:latin typeface="Arial" pitchFamily="34" charset="0"/>
                          <a:ea typeface="+mn-ea"/>
                          <a:cs typeface="Arial" pitchFamily="34" charset="0"/>
                        </a:rPr>
                        <a:t> applications, and describe applications of mathematical modelling in various occupations</a:t>
                      </a:r>
                    </a:p>
                    <a:p>
                      <a:pPr>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make connections between formulas and linear, quadratic, and exponential functions [e.g., recognize that the compound interest formula, </a:t>
                      </a:r>
                      <a:r>
                        <a:rPr kumimoji="0" lang="en-CA" sz="1200" i="1" kern="1200" dirty="0" smtClean="0">
                          <a:solidFill>
                            <a:schemeClr val="dk1"/>
                          </a:solidFill>
                          <a:latin typeface="Arial" pitchFamily="34" charset="0"/>
                          <a:ea typeface="+mn-ea"/>
                          <a:cs typeface="Arial" pitchFamily="34" charset="0"/>
                        </a:rPr>
                        <a:t>A</a:t>
                      </a:r>
                      <a:r>
                        <a:rPr kumimoji="0" lang="en-CA" sz="1200" kern="1200" dirty="0" smtClean="0">
                          <a:solidFill>
                            <a:schemeClr val="dk1"/>
                          </a:solidFill>
                          <a:latin typeface="Arial" pitchFamily="34" charset="0"/>
                          <a:ea typeface="+mn-ea"/>
                          <a:cs typeface="Arial" pitchFamily="34" charset="0"/>
                        </a:rPr>
                        <a:t> = </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(1 + </a:t>
                      </a:r>
                      <a:r>
                        <a:rPr kumimoji="0" lang="en-CA" sz="1200" i="1" kern="1200" dirty="0" err="1" smtClean="0">
                          <a:solidFill>
                            <a:schemeClr val="dk1"/>
                          </a:solidFill>
                          <a:latin typeface="Arial" pitchFamily="34" charset="0"/>
                          <a:ea typeface="+mn-ea"/>
                          <a:cs typeface="Arial" pitchFamily="34" charset="0"/>
                        </a:rPr>
                        <a:t>i</a:t>
                      </a:r>
                      <a:r>
                        <a:rPr kumimoji="0" lang="en-CA" sz="1200" kern="1200" dirty="0" smtClean="0">
                          <a:solidFill>
                            <a:schemeClr val="dk1"/>
                          </a:solidFill>
                          <a:latin typeface="Arial" pitchFamily="34" charset="0"/>
                          <a:ea typeface="+mn-ea"/>
                          <a:cs typeface="Arial" pitchFamily="34" charset="0"/>
                        </a:rPr>
                        <a:t>)</a:t>
                      </a:r>
                      <a:r>
                        <a:rPr kumimoji="0" lang="en-CA" sz="1200" i="1" kern="1200" baseline="300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 is an example of an exponential function </a:t>
                      </a:r>
                      <a:r>
                        <a:rPr kumimoji="0" lang="en-CA" sz="1200" i="1" kern="1200" dirty="0" smtClean="0">
                          <a:solidFill>
                            <a:schemeClr val="dk1"/>
                          </a:solidFill>
                          <a:latin typeface="Arial" pitchFamily="34" charset="0"/>
                          <a:ea typeface="+mn-ea"/>
                          <a:cs typeface="Arial" pitchFamily="34" charset="0"/>
                        </a:rPr>
                        <a:t>A</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n</a:t>
                      </a:r>
                      <a:r>
                        <a:rPr kumimoji="0" lang="en-CA" sz="1200" kern="1200" dirty="0" smtClean="0">
                          <a:solidFill>
                            <a:schemeClr val="dk1"/>
                          </a:solidFill>
                          <a:latin typeface="Arial" pitchFamily="34" charset="0"/>
                          <a:ea typeface="+mn-ea"/>
                          <a:cs typeface="Arial" pitchFamily="34" charset="0"/>
                        </a:rPr>
                        <a:t>) when </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 and </a:t>
                      </a:r>
                      <a:r>
                        <a:rPr kumimoji="0" lang="en-CA" sz="1200" i="1" kern="1200" dirty="0" err="1" smtClean="0">
                          <a:solidFill>
                            <a:schemeClr val="dk1"/>
                          </a:solidFill>
                          <a:latin typeface="Arial" pitchFamily="34" charset="0"/>
                          <a:ea typeface="+mn-ea"/>
                          <a:cs typeface="Arial" pitchFamily="34" charset="0"/>
                        </a:rPr>
                        <a:t>i</a:t>
                      </a:r>
                      <a:r>
                        <a:rPr kumimoji="0" lang="en-CA" sz="1200" kern="1200" dirty="0" smtClean="0">
                          <a:solidFill>
                            <a:schemeClr val="dk1"/>
                          </a:solidFill>
                          <a:latin typeface="Arial" pitchFamily="34" charset="0"/>
                          <a:ea typeface="+mn-ea"/>
                          <a:cs typeface="Arial" pitchFamily="34" charset="0"/>
                        </a:rPr>
                        <a:t> are constant, and of a linear function </a:t>
                      </a:r>
                      <a:r>
                        <a:rPr kumimoji="0" lang="en-CA" sz="1200" i="1" kern="1200" dirty="0" smtClean="0">
                          <a:solidFill>
                            <a:schemeClr val="dk1"/>
                          </a:solidFill>
                          <a:latin typeface="Arial" pitchFamily="34" charset="0"/>
                          <a:ea typeface="+mn-ea"/>
                          <a:cs typeface="Arial" pitchFamily="34" charset="0"/>
                        </a:rPr>
                        <a:t>A</a:t>
                      </a:r>
                      <a:r>
                        <a:rPr kumimoji="0" lang="en-CA" sz="1200" kern="1200" dirty="0" smtClean="0">
                          <a:solidFill>
                            <a:schemeClr val="dk1"/>
                          </a:solidFill>
                          <a:latin typeface="Arial" pitchFamily="34" charset="0"/>
                          <a:ea typeface="+mn-ea"/>
                          <a:cs typeface="Arial" pitchFamily="34" charset="0"/>
                        </a:rPr>
                        <a:t>(</a:t>
                      </a:r>
                      <a:r>
                        <a:rPr kumimoji="0" lang="en-CA" sz="1200" i="1" kern="1200" dirty="0" smtClean="0">
                          <a:solidFill>
                            <a:schemeClr val="dk1"/>
                          </a:solidFill>
                          <a:latin typeface="Arial" pitchFamily="34" charset="0"/>
                          <a:ea typeface="+mn-ea"/>
                          <a:cs typeface="Arial" pitchFamily="34" charset="0"/>
                        </a:rPr>
                        <a:t>P</a:t>
                      </a:r>
                      <a:r>
                        <a:rPr kumimoji="0" lang="en-CA" sz="1200" kern="1200" dirty="0" smtClean="0">
                          <a:solidFill>
                            <a:schemeClr val="dk1"/>
                          </a:solidFill>
                          <a:latin typeface="Arial" pitchFamily="34" charset="0"/>
                          <a:ea typeface="+mn-ea"/>
                          <a:cs typeface="Arial" pitchFamily="34" charset="0"/>
                        </a:rPr>
                        <a:t>) when </a:t>
                      </a:r>
                      <a:r>
                        <a:rPr kumimoji="0" lang="en-CA" sz="1200" i="1" kern="1200" dirty="0" err="1" smtClean="0">
                          <a:solidFill>
                            <a:schemeClr val="dk1"/>
                          </a:solidFill>
                          <a:latin typeface="Arial" pitchFamily="34" charset="0"/>
                          <a:ea typeface="+mn-ea"/>
                          <a:cs typeface="Arial" pitchFamily="34" charset="0"/>
                        </a:rPr>
                        <a:t>i</a:t>
                      </a:r>
                      <a:r>
                        <a:rPr kumimoji="0" lang="en-CA" sz="1200" kern="1200" dirty="0" smtClean="0">
                          <a:solidFill>
                            <a:schemeClr val="dk1"/>
                          </a:solidFill>
                          <a:latin typeface="Arial" pitchFamily="34" charset="0"/>
                          <a:ea typeface="+mn-ea"/>
                          <a:cs typeface="Arial" pitchFamily="34" charset="0"/>
                        </a:rPr>
                        <a:t> and </a:t>
                      </a:r>
                      <a:r>
                        <a:rPr kumimoji="0" lang="en-CA" sz="1200" i="1" kern="1200" dirty="0" smtClean="0">
                          <a:solidFill>
                            <a:schemeClr val="dk1"/>
                          </a:solidFill>
                          <a:latin typeface="Arial" pitchFamily="34" charset="0"/>
                          <a:ea typeface="+mn-ea"/>
                          <a:cs typeface="Arial" pitchFamily="34" charset="0"/>
                        </a:rPr>
                        <a:t>n </a:t>
                      </a:r>
                      <a:r>
                        <a:rPr kumimoji="0" lang="en-CA" sz="1200" kern="1200" dirty="0" smtClean="0">
                          <a:solidFill>
                            <a:schemeClr val="dk1"/>
                          </a:solidFill>
                          <a:latin typeface="Arial" pitchFamily="34" charset="0"/>
                          <a:ea typeface="+mn-ea"/>
                          <a:cs typeface="Arial" pitchFamily="34" charset="0"/>
                        </a:rPr>
                        <a:t>are constant], using a variety of tools and strategies (e.g., comparing the graphs generated with technology when different variables in a formula are set as constants)</a:t>
                      </a:r>
                    </a:p>
                    <a:p>
                      <a:pPr>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multi‑step problems requiring formulas arising from </a:t>
                      </a:r>
                      <a:r>
                        <a:rPr kumimoji="0" lang="en-CA" sz="1200" kern="1200" dirty="0" err="1" smtClean="0">
                          <a:solidFill>
                            <a:schemeClr val="dk1"/>
                          </a:solidFill>
                          <a:latin typeface="Arial" pitchFamily="34" charset="0"/>
                          <a:ea typeface="+mn-ea"/>
                          <a:cs typeface="Arial" pitchFamily="34" charset="0"/>
                        </a:rPr>
                        <a:t>real‑world</a:t>
                      </a:r>
                      <a:r>
                        <a:rPr kumimoji="0" lang="en-CA" sz="1200" kern="1200" dirty="0" smtClean="0">
                          <a:solidFill>
                            <a:schemeClr val="dk1"/>
                          </a:solidFill>
                          <a:latin typeface="Arial" pitchFamily="34" charset="0"/>
                          <a:ea typeface="+mn-ea"/>
                          <a:cs typeface="Arial" pitchFamily="34" charset="0"/>
                        </a:rPr>
                        <a:t> applications (e.g., determining the cost of two coats of paint for a large cylindrical tank)</a:t>
                      </a:r>
                    </a:p>
                    <a:p>
                      <a:pPr>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gather, interpret, and describe information about applications of mathematical modelling in occupations, and about college programs that explore these applications</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11" name="TextBox 10"/>
          <p:cNvSpPr txBox="1"/>
          <p:nvPr/>
        </p:nvSpPr>
        <p:spPr>
          <a:xfrm>
            <a:off x="6156176" y="6525344"/>
            <a:ext cx="237626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12 MAP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80</a:t>
            </a:fld>
            <a:endParaRPr lang="en-CA"/>
          </a:p>
        </p:txBody>
      </p:sp>
      <p:sp>
        <p:nvSpPr>
          <p:cNvPr id="10" name="TextBox 9"/>
          <p:cNvSpPr txBox="1"/>
          <p:nvPr/>
        </p:nvSpPr>
        <p:spPr>
          <a:xfrm>
            <a:off x="7164288" y="6207115"/>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800219"/>
          </a:xfrm>
          <a:prstGeom prst="rect">
            <a:avLst/>
          </a:prstGeom>
          <a:noFill/>
        </p:spPr>
        <p:txBody>
          <a:bodyPr wrap="square" rtlCol="0">
            <a:spAutoFit/>
          </a:bodyPr>
          <a:lstStyle/>
          <a:p>
            <a:pPr algn="ctr"/>
            <a:r>
              <a:rPr lang="en-CA" dirty="0" smtClean="0"/>
              <a:t>Personal Finance – Specific Expectations</a:t>
            </a:r>
          </a:p>
          <a:p>
            <a:pPr algn="ctr"/>
            <a:r>
              <a:rPr lang="en-CA" sz="1400" dirty="0" smtClean="0"/>
              <a:t>Grade 12, Foundations for College Mathematics, College Preparation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1079023"/>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12 College, Foundations for College Mathematics</a:t>
                      </a:r>
                      <a:endParaRPr lang="en-CA" sz="1400" baseline="0" dirty="0">
                        <a:solidFill>
                          <a:schemeClr val="tx1"/>
                        </a:solidFill>
                        <a:latin typeface="Arial" pitchFamily="34" charset="0"/>
                      </a:endParaRPr>
                    </a:p>
                  </a:txBody>
                  <a:tcPr>
                    <a:noFill/>
                  </a:tcPr>
                </a:tc>
              </a:tr>
              <a:tr h="774223">
                <a:tc>
                  <a:txBody>
                    <a:bodyPr/>
                    <a:lstStyle/>
                    <a:p>
                      <a:pPr>
                        <a:buFont typeface="Arial" pitchFamily="34" charset="0"/>
                        <a:buChar char="−"/>
                      </a:pP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9" name="TextBox 8"/>
          <p:cNvSpPr txBox="1"/>
          <p:nvPr/>
        </p:nvSpPr>
        <p:spPr>
          <a:xfrm>
            <a:off x="539552" y="1772816"/>
            <a:ext cx="7992888" cy="646331"/>
          </a:xfrm>
          <a:prstGeom prst="rect">
            <a:avLst/>
          </a:prstGeom>
          <a:solidFill>
            <a:srgbClr val="FFFF00"/>
          </a:solidFill>
        </p:spPr>
        <p:txBody>
          <a:bodyPr wrap="square" rtlCol="0">
            <a:spAutoFit/>
          </a:bodyPr>
          <a:lstStyle/>
          <a:p>
            <a:r>
              <a:rPr lang="en-CA" sz="1200" i="1" dirty="0" smtClean="0">
                <a:latin typeface="Arial" pitchFamily="34" charset="0"/>
                <a:cs typeface="Arial" pitchFamily="34" charset="0"/>
              </a:rPr>
              <a:t>Note: </a:t>
            </a:r>
            <a:r>
              <a:rPr lang="en-CA" sz="1200" dirty="0" smtClean="0">
                <a:latin typeface="Arial" pitchFamily="34" charset="0"/>
                <a:cs typeface="Arial" pitchFamily="34" charset="0"/>
              </a:rPr>
              <a:t>Since all expectations in this strand relate directly to financial literacy, only the strand title and has been listed in the Overall Expectation.  For Specific Expectations in this strand, go to </a:t>
            </a:r>
            <a:r>
              <a:rPr lang="en-CA" sz="1200" dirty="0" smtClean="0">
                <a:latin typeface="Arial" pitchFamily="34" charset="0"/>
                <a:cs typeface="Arial" pitchFamily="34" charset="0"/>
                <a:hlinkClick r:id="rId4"/>
              </a:rPr>
              <a:t>www.edu.gov.on.ca/eng/curriculum/secondary/math1112currb.pdf.</a:t>
            </a:r>
            <a:endParaRPr lang="en-CA" sz="1200" dirty="0"/>
          </a:p>
        </p:txBody>
      </p:sp>
      <p:sp>
        <p:nvSpPr>
          <p:cNvPr id="13" name="TextBox 12"/>
          <p:cNvSpPr txBox="1"/>
          <p:nvPr/>
        </p:nvSpPr>
        <p:spPr>
          <a:xfrm>
            <a:off x="6156176" y="6525344"/>
            <a:ext cx="237626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12 MAP Home Page</a:t>
            </a:r>
            <a:endParaRPr lang="en-CA" sz="1000" dirty="0">
              <a:latin typeface="Arial" pitchFamily="34" charset="0"/>
            </a:endParaRPr>
          </a:p>
        </p:txBody>
      </p:sp>
      <p:sp>
        <p:nvSpPr>
          <p:cNvPr id="10" name="Slide Number Placeholder 9"/>
          <p:cNvSpPr>
            <a:spLocks noGrp="1"/>
          </p:cNvSpPr>
          <p:nvPr>
            <p:ph type="sldNum" sz="quarter" idx="12"/>
          </p:nvPr>
        </p:nvSpPr>
        <p:spPr/>
        <p:txBody>
          <a:bodyPr/>
          <a:lstStyle/>
          <a:p>
            <a:fld id="{86DB97E2-CCFF-465E-8C64-E0FA0BF2FEDD}" type="slidenum">
              <a:rPr lang="en-CA" smtClean="0"/>
              <a:pPr/>
              <a:t>81</a:t>
            </a:fld>
            <a:endParaRPr lang="en-CA"/>
          </a:p>
        </p:txBody>
      </p:sp>
      <p:sp>
        <p:nvSpPr>
          <p:cNvPr id="11" name="TextBox 10"/>
          <p:cNvSpPr txBox="1"/>
          <p:nvPr/>
        </p:nvSpPr>
        <p:spPr>
          <a:xfrm>
            <a:off x="7164288" y="6135107"/>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6"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800219"/>
          </a:xfrm>
          <a:prstGeom prst="rect">
            <a:avLst/>
          </a:prstGeom>
          <a:noFill/>
        </p:spPr>
        <p:txBody>
          <a:bodyPr wrap="square" rtlCol="0">
            <a:spAutoFit/>
          </a:bodyPr>
          <a:lstStyle/>
          <a:p>
            <a:pPr algn="ctr"/>
            <a:r>
              <a:rPr lang="en-CA" dirty="0" smtClean="0"/>
              <a:t>Data Management – Specific Expectations</a:t>
            </a:r>
          </a:p>
          <a:p>
            <a:pPr algn="ctr"/>
            <a:r>
              <a:rPr lang="en-CA" sz="1400" dirty="0" smtClean="0"/>
              <a:t>Grade 12, Foundations for College Mathematics, College Preparation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4186881"/>
        </p:xfrm>
        <a:graphic>
          <a:graphicData uri="http://schemas.openxmlformats.org/drawingml/2006/table">
            <a:tbl>
              <a:tblPr firstRow="1" bandRow="1">
                <a:tableStyleId>{073A0DAA-6AF3-43AB-8588-CEC1D06C72B9}</a:tableStyleId>
              </a:tblPr>
              <a:tblGrid>
                <a:gridCol w="7992888"/>
              </a:tblGrid>
              <a:tr h="291151">
                <a:tc>
                  <a:txBody>
                    <a:bodyPr/>
                    <a:lstStyle/>
                    <a:p>
                      <a:r>
                        <a:rPr lang="en-CA" sz="1400" baseline="0" dirty="0" smtClean="0">
                          <a:solidFill>
                            <a:schemeClr val="tx1"/>
                          </a:solidFill>
                          <a:latin typeface="Arial" pitchFamily="34" charset="0"/>
                        </a:rPr>
                        <a:t>Grade 12 College, Foundations for College Mathematics</a:t>
                      </a:r>
                      <a:endParaRPr lang="en-CA" sz="1400" baseline="0" dirty="0">
                        <a:solidFill>
                          <a:schemeClr val="tx1"/>
                        </a:solidFill>
                        <a:latin typeface="Arial" pitchFamily="34" charset="0"/>
                      </a:endParaRPr>
                    </a:p>
                  </a:txBody>
                  <a:tcPr>
                    <a:noFill/>
                  </a:tcPr>
                </a:tc>
              </a:tr>
              <a:tr h="262036">
                <a:tc>
                  <a:txBody>
                    <a:bodyPr/>
                    <a:lstStyle/>
                    <a:p>
                      <a:r>
                        <a:rPr kumimoji="0" lang="en-CA" sz="1200" b="1" kern="1200" dirty="0" smtClean="0">
                          <a:solidFill>
                            <a:schemeClr val="dk1"/>
                          </a:solidFill>
                          <a:latin typeface="Arial" pitchFamily="34" charset="0"/>
                          <a:ea typeface="+mn-ea"/>
                          <a:cs typeface="Arial" pitchFamily="34" charset="0"/>
                        </a:rPr>
                        <a:t>Applying</a:t>
                      </a:r>
                      <a:r>
                        <a:rPr kumimoji="0" lang="en-CA" sz="1200" b="1" kern="1200" baseline="0" dirty="0" smtClean="0">
                          <a:solidFill>
                            <a:schemeClr val="dk1"/>
                          </a:solidFill>
                          <a:latin typeface="Arial" pitchFamily="34" charset="0"/>
                          <a:ea typeface="+mn-ea"/>
                          <a:cs typeface="Arial" pitchFamily="34" charset="0"/>
                        </a:rPr>
                        <a:t> Data Management</a:t>
                      </a:r>
                      <a:endParaRPr kumimoji="0" lang="en-CA" sz="1200" kern="1200" dirty="0">
                        <a:solidFill>
                          <a:schemeClr val="dk1"/>
                        </a:solidFill>
                        <a:latin typeface="Arial" pitchFamily="34" charset="0"/>
                        <a:ea typeface="+mn-ea"/>
                        <a:cs typeface="Arial" pitchFamily="34" charset="0"/>
                      </a:endParaRPr>
                    </a:p>
                  </a:txBody>
                  <a:tcPr>
                    <a:noFill/>
                  </a:tcPr>
                </a:tc>
              </a:tr>
              <a:tr h="3057090">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recognize and interpret common statistical terms (e.g., percentile, quartile) and expressions (e.g., accurate 19 times out of 20) used in the media (e.g., television, Internet, radio, newspapers)</a:t>
                      </a:r>
                    </a:p>
                    <a:p>
                      <a:pPr>
                        <a:buFont typeface="Arial" pitchFamily="34" charset="0"/>
                        <a:buChar char="−"/>
                      </a:pPr>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describe examples of indices used by the media (e.g., consumer price index, S&amp;P/TSX composite index, new housing price index) and solve problems by interpreting and using indices (e.g., by using the consumer price index to calculate the annual inflation rate)</a:t>
                      </a:r>
                    </a:p>
                    <a:p>
                      <a:endParaRPr kumimoji="0" lang="en-CA" sz="1200" kern="1200" dirty="0" smtClean="0">
                        <a:solidFill>
                          <a:schemeClr val="dk1"/>
                        </a:solidFill>
                        <a:latin typeface="Arial" pitchFamily="34" charset="0"/>
                        <a:ea typeface="+mn-ea"/>
                        <a:cs typeface="Arial" pitchFamily="34" charset="0"/>
                      </a:endParaRPr>
                    </a:p>
                    <a:p>
                      <a:r>
                        <a:rPr kumimoji="0" lang="en-CA" sz="1200" b="1" i="0" kern="1200" dirty="0" smtClean="0">
                          <a:solidFill>
                            <a:schemeClr val="dk1"/>
                          </a:solidFill>
                          <a:latin typeface="Arial" pitchFamily="34" charset="0"/>
                          <a:ea typeface="+mn-ea"/>
                          <a:cs typeface="Arial" pitchFamily="34" charset="0"/>
                        </a:rPr>
                        <a:t>Sample problem</a:t>
                      </a:r>
                      <a:r>
                        <a:rPr kumimoji="0" lang="en-CA" sz="1200" b="1" i="1" kern="1200" dirty="0" smtClean="0">
                          <a:solidFill>
                            <a:schemeClr val="dk1"/>
                          </a:solidFill>
                          <a:latin typeface="Arial" pitchFamily="34" charset="0"/>
                          <a:ea typeface="+mn-ea"/>
                          <a:cs typeface="Arial" pitchFamily="34" charset="0"/>
                        </a:rPr>
                        <a:t>:</a:t>
                      </a:r>
                      <a:r>
                        <a:rPr kumimoji="0" lang="en-CA" sz="1200" kern="1200" dirty="0" smtClean="0">
                          <a:solidFill>
                            <a:schemeClr val="dk1"/>
                          </a:solidFill>
                          <a:latin typeface="Arial" pitchFamily="34" charset="0"/>
                          <a:ea typeface="+mn-ea"/>
                          <a:cs typeface="Arial" pitchFamily="34" charset="0"/>
                        </a:rPr>
                        <a:t> Use the new housing price index on E‑STAT to track the cost of purchasing a new home over the past 10 years in the Toronto area, and compare with the cost in Calgary, Charlottetown, and Vancouver over the same period. Predict how much a new home that today costs $200 000 in each of these cities will cost in 5 years.</a:t>
                      </a:r>
                    </a:p>
                    <a:p>
                      <a:r>
                        <a:rPr kumimoji="0" lang="en-CA" sz="1200" kern="1200" dirty="0" smtClean="0">
                          <a:solidFill>
                            <a:schemeClr val="dk1"/>
                          </a:solidFill>
                          <a:latin typeface="Arial" pitchFamily="34" charset="0"/>
                          <a:ea typeface="+mn-ea"/>
                          <a:cs typeface="Arial" pitchFamily="34" charset="0"/>
                        </a:rPr>
                        <a:t>interpret statistics presented in the media (e.g., the UN’s finding that 2% of the world’s population has more than half the world’s wealth, whereas half the world’s population has only 1% of the world’s wealth), and explain how the media, the advertising industry, and others (e.g., marketers, pollsters) use and misuse statistics (e.g., as represented in graphs) to promote a certain point of view (e.g., by making a general statement based on a weak correlation or an assumed </a:t>
                      </a:r>
                      <a:r>
                        <a:rPr kumimoji="0" lang="en-CA" sz="1200" kern="1200" dirty="0" err="1" smtClean="0">
                          <a:solidFill>
                            <a:schemeClr val="dk1"/>
                          </a:solidFill>
                          <a:latin typeface="Arial" pitchFamily="34" charset="0"/>
                          <a:ea typeface="+mn-ea"/>
                          <a:cs typeface="Arial" pitchFamily="34" charset="0"/>
                        </a:rPr>
                        <a:t>cause‑and‑effect</a:t>
                      </a:r>
                      <a:r>
                        <a:rPr kumimoji="0" lang="en-CA" sz="1200" kern="1200" dirty="0" smtClean="0">
                          <a:solidFill>
                            <a:schemeClr val="dk1"/>
                          </a:solidFill>
                          <a:latin typeface="Arial" pitchFamily="34" charset="0"/>
                          <a:ea typeface="+mn-ea"/>
                          <a:cs typeface="Arial" pitchFamily="34" charset="0"/>
                        </a:rPr>
                        <a:t> relationship; by starting the vertical scale on a graph at a value other than zero; by making statements using general population statistics without reference to data specific to minority groups)</a:t>
                      </a:r>
                    </a:p>
                  </a:txBody>
                  <a:tcPr>
                    <a:noFill/>
                  </a:tcPr>
                </a:tc>
              </a:tr>
              <a:tr h="407361">
                <a:tc>
                  <a:txBody>
                    <a:bodyPr/>
                    <a:lstStyle/>
                    <a:p>
                      <a:endParaRPr kumimoji="0" lang="en-CA" sz="1200" kern="1200" dirty="0" smtClean="0">
                        <a:solidFill>
                          <a:schemeClr val="dk1"/>
                        </a:solidFill>
                        <a:latin typeface="Arial" pitchFamily="34" charset="0"/>
                        <a:ea typeface="+mn-ea"/>
                        <a:cs typeface="Arial" pitchFamily="34" charset="0"/>
                      </a:endParaRPr>
                    </a:p>
                  </a:txBody>
                  <a:tcPr>
                    <a:noFill/>
                  </a:tcPr>
                </a:tc>
              </a:tr>
            </a:tbl>
          </a:graphicData>
        </a:graphic>
      </p:graphicFrame>
      <p:sp>
        <p:nvSpPr>
          <p:cNvPr id="9" name="TextBox 8"/>
          <p:cNvSpPr txBox="1"/>
          <p:nvPr/>
        </p:nvSpPr>
        <p:spPr>
          <a:xfrm>
            <a:off x="539552" y="5240233"/>
            <a:ext cx="5184576" cy="276999"/>
          </a:xfrm>
          <a:prstGeom prst="rect">
            <a:avLst/>
          </a:prstGeom>
          <a:solidFill>
            <a:srgbClr val="FFFF00"/>
          </a:solidFill>
        </p:spPr>
        <p:txBody>
          <a:bodyPr wrap="square" rtlCol="0">
            <a:spAutoFit/>
          </a:bodyPr>
          <a:lstStyle/>
          <a:p>
            <a:pPr algn="ctr"/>
            <a:r>
              <a:rPr lang="en-CA" sz="1200" u="sng" dirty="0" smtClean="0">
                <a:latin typeface="Arial" pitchFamily="34" charset="0"/>
                <a:hlinkClick r:id="rId4" action="ppaction://hlinksldjump"/>
              </a:rPr>
              <a:t>Click to </a:t>
            </a:r>
            <a:r>
              <a:rPr lang="en-CA" sz="1200" b="1" u="sng" dirty="0" smtClean="0">
                <a:latin typeface="Arial" pitchFamily="34" charset="0"/>
                <a:hlinkClick r:id="rId4" action="ppaction://hlinksldjump"/>
              </a:rPr>
              <a:t>here </a:t>
            </a:r>
            <a:r>
              <a:rPr lang="en-CA" sz="1200" u="sng" dirty="0" smtClean="0">
                <a:latin typeface="Arial" pitchFamily="34" charset="0"/>
                <a:hlinkClick r:id="rId4" action="ppaction://hlinksldjump"/>
              </a:rPr>
              <a:t>for more Data Management Interest Specific Expectations</a:t>
            </a:r>
            <a:endParaRPr lang="en-CA" sz="1200" u="sng" dirty="0">
              <a:latin typeface="Arial" pitchFamily="34" charset="0"/>
            </a:endParaRPr>
          </a:p>
        </p:txBody>
      </p:sp>
      <p:sp>
        <p:nvSpPr>
          <p:cNvPr id="11" name="TextBox 10"/>
          <p:cNvSpPr txBox="1"/>
          <p:nvPr/>
        </p:nvSpPr>
        <p:spPr>
          <a:xfrm>
            <a:off x="6156176" y="6525344"/>
            <a:ext cx="237626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12 MAP Home Page</a:t>
            </a:r>
            <a:endParaRPr lang="en-CA" sz="1000" dirty="0">
              <a:latin typeface="Arial" pitchFamily="34" charset="0"/>
            </a:endParaRPr>
          </a:p>
        </p:txBody>
      </p:sp>
      <p:sp>
        <p:nvSpPr>
          <p:cNvPr id="10" name="Slide Number Placeholder 9"/>
          <p:cNvSpPr>
            <a:spLocks noGrp="1"/>
          </p:cNvSpPr>
          <p:nvPr>
            <p:ph type="sldNum" sz="quarter" idx="12"/>
          </p:nvPr>
        </p:nvSpPr>
        <p:spPr/>
        <p:txBody>
          <a:bodyPr/>
          <a:lstStyle/>
          <a:p>
            <a:fld id="{86DB97E2-CCFF-465E-8C64-E0FA0BF2FEDD}" type="slidenum">
              <a:rPr lang="en-CA" smtClean="0"/>
              <a:pPr/>
              <a:t>82</a:t>
            </a:fld>
            <a:endParaRPr lang="en-CA"/>
          </a:p>
        </p:txBody>
      </p:sp>
      <p:sp>
        <p:nvSpPr>
          <p:cNvPr id="13" name="TextBox 12"/>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6"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408712" cy="800219"/>
          </a:xfrm>
          <a:prstGeom prst="rect">
            <a:avLst/>
          </a:prstGeom>
          <a:noFill/>
        </p:spPr>
        <p:txBody>
          <a:bodyPr wrap="square" rtlCol="0">
            <a:spAutoFit/>
          </a:bodyPr>
          <a:lstStyle/>
          <a:p>
            <a:pPr algn="ctr"/>
            <a:r>
              <a:rPr lang="en-CA" dirty="0" smtClean="0"/>
              <a:t>Data Management – Specific Expectations</a:t>
            </a:r>
          </a:p>
          <a:p>
            <a:pPr algn="ctr"/>
            <a:r>
              <a:rPr lang="en-CA" sz="1400" dirty="0" smtClean="0"/>
              <a:t>Grade 12, Foundations for College Mathematics, College Preparation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2865120"/>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12 College, Foundations for College Mathematics</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Applying</a:t>
                      </a:r>
                      <a:r>
                        <a:rPr kumimoji="0" lang="en-CA" sz="1200" b="1" kern="1200" baseline="0" dirty="0" smtClean="0">
                          <a:solidFill>
                            <a:schemeClr val="dk1"/>
                          </a:solidFill>
                          <a:latin typeface="Arial" pitchFamily="34" charset="0"/>
                          <a:ea typeface="+mn-ea"/>
                          <a:cs typeface="Arial" pitchFamily="34" charset="0"/>
                        </a:rPr>
                        <a:t> Data Management</a:t>
                      </a:r>
                      <a:endParaRPr kumimoji="0" lang="en-CA" sz="1200" kern="1200" dirty="0">
                        <a:solidFill>
                          <a:schemeClr val="dk1"/>
                        </a:solidFill>
                        <a:latin typeface="Arial" pitchFamily="34" charset="0"/>
                        <a:ea typeface="+mn-ea"/>
                        <a:cs typeface="Arial" pitchFamily="34" charset="0"/>
                      </a:endParaRPr>
                    </a:p>
                  </a:txBody>
                  <a:tcPr>
                    <a:noFill/>
                  </a:tcPr>
                </a:tc>
              </a:tr>
              <a:tr h="774223">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assess the validity of conclusions presented in the media by examining sources of data, including Internet sources (i.e., to determine whether they are authoritative, reliable, unbiased, and current), methods of data collection, and possible sources of bias (e.g., sampling bias, non-response bias, cultural bias in a survey question), and by questioning the analysis of the data (e.g., whether there is any indication of the sample size in the analysis) and conclusions drawn from the data (e.g., whether any assumptions are made about cause and effect)</a:t>
                      </a:r>
                    </a:p>
                    <a:p>
                      <a:endParaRPr kumimoji="0" lang="en-CA" sz="1200" kern="1200" dirty="0" smtClean="0">
                        <a:solidFill>
                          <a:schemeClr val="dk1"/>
                        </a:solidFill>
                        <a:latin typeface="Arial" pitchFamily="34" charset="0"/>
                        <a:ea typeface="+mn-ea"/>
                        <a:cs typeface="Arial" pitchFamily="34" charset="0"/>
                      </a:endParaRPr>
                    </a:p>
                    <a:p>
                      <a:r>
                        <a:rPr kumimoji="0" lang="en-CA" sz="1200" b="1" i="0" kern="1200" dirty="0" smtClean="0">
                          <a:solidFill>
                            <a:schemeClr val="dk1"/>
                          </a:solidFill>
                          <a:latin typeface="Arial" pitchFamily="34" charset="0"/>
                          <a:ea typeface="+mn-ea"/>
                          <a:cs typeface="Arial" pitchFamily="34" charset="0"/>
                        </a:rPr>
                        <a:t>Sample problem</a:t>
                      </a:r>
                      <a:r>
                        <a:rPr kumimoji="0" lang="en-CA" sz="1200" b="1" i="1" kern="1200" dirty="0" smtClean="0">
                          <a:solidFill>
                            <a:schemeClr val="dk1"/>
                          </a:solidFill>
                          <a:latin typeface="Arial" pitchFamily="34" charset="0"/>
                          <a:ea typeface="+mn-ea"/>
                          <a:cs typeface="Arial" pitchFamily="34" charset="0"/>
                        </a:rPr>
                        <a:t>:</a:t>
                      </a:r>
                      <a:r>
                        <a:rPr kumimoji="0" lang="en-CA" sz="1200" kern="1200" dirty="0" smtClean="0">
                          <a:solidFill>
                            <a:schemeClr val="dk1"/>
                          </a:solidFill>
                          <a:latin typeface="Arial" pitchFamily="34" charset="0"/>
                          <a:ea typeface="+mn-ea"/>
                          <a:cs typeface="Arial" pitchFamily="34" charset="0"/>
                        </a:rPr>
                        <a:t> The headline that accompanies the following graph says “Big Increase in Profits”. Suggest reasons why this headline may or may not be true. [Graph omitted from page 145</a:t>
                      </a:r>
                      <a:r>
                        <a:rPr kumimoji="0" lang="en-CA" sz="1200" kern="1200" baseline="0" dirty="0" smtClean="0">
                          <a:solidFill>
                            <a:schemeClr val="dk1"/>
                          </a:solidFill>
                          <a:latin typeface="Arial" pitchFamily="34" charset="0"/>
                          <a:ea typeface="+mn-ea"/>
                          <a:cs typeface="Arial" pitchFamily="34" charset="0"/>
                        </a:rPr>
                        <a:t> of The Ontario Curriculum Grades 11 and 12</a:t>
                      </a:r>
                      <a:r>
                        <a:rPr kumimoji="0" lang="en-CA" sz="1200" kern="1200" dirty="0" smtClean="0">
                          <a:solidFill>
                            <a:schemeClr val="dk1"/>
                          </a:solidFill>
                          <a:latin typeface="Arial" pitchFamily="34" charset="0"/>
                          <a:ea typeface="+mn-ea"/>
                          <a:cs typeface="Arial" pitchFamily="34" charset="0"/>
                        </a:rPr>
                        <a:t>]</a:t>
                      </a:r>
                    </a:p>
                    <a:p>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gather, interpret, and describe information about applications of data management in occupations, and about college programs that explore these applications</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11" name="TextBox 10"/>
          <p:cNvSpPr txBox="1"/>
          <p:nvPr/>
        </p:nvSpPr>
        <p:spPr>
          <a:xfrm>
            <a:off x="6156176" y="6525344"/>
            <a:ext cx="237626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12 MAP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83</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52517"/>
            <a:ext cx="6696744" cy="800219"/>
          </a:xfrm>
          <a:prstGeom prst="rect">
            <a:avLst/>
          </a:prstGeom>
          <a:noFill/>
        </p:spPr>
        <p:txBody>
          <a:bodyPr wrap="square" rtlCol="0">
            <a:spAutoFit/>
          </a:bodyPr>
          <a:lstStyle/>
          <a:p>
            <a:pPr algn="ctr"/>
            <a:r>
              <a:rPr lang="en-CA" dirty="0" smtClean="0"/>
              <a:t>Overall Expectations</a:t>
            </a:r>
          </a:p>
          <a:p>
            <a:pPr algn="ctr"/>
            <a:r>
              <a:rPr lang="en-CA" sz="1400" dirty="0" smtClean="0"/>
              <a:t>Grade 12, Mathematics for Work and Everyday Life – Workplace Preparation</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397105"/>
          <a:ext cx="7992888" cy="5029200"/>
        </p:xfrm>
        <a:graphic>
          <a:graphicData uri="http://schemas.openxmlformats.org/drawingml/2006/table">
            <a:tbl>
              <a:tblPr firstRow="1" bandRow="1">
                <a:tableStyleId>{073A0DAA-6AF3-43AB-8588-CEC1D06C72B9}</a:tableStyleId>
              </a:tblPr>
              <a:tblGrid>
                <a:gridCol w="7992888"/>
              </a:tblGrid>
              <a:tr h="279101">
                <a:tc>
                  <a:txBody>
                    <a:bodyPr/>
                    <a:lstStyle/>
                    <a:p>
                      <a:r>
                        <a:rPr lang="en-CA" sz="1300" baseline="0" dirty="0" smtClean="0">
                          <a:solidFill>
                            <a:schemeClr val="tx1"/>
                          </a:solidFill>
                          <a:latin typeface="Arial" pitchFamily="34" charset="0"/>
                        </a:rPr>
                        <a:t>MEL4E – Mathematics for Work and Everyday Life – Workplace </a:t>
                      </a:r>
                      <a:endParaRPr lang="en-CA" sz="1300" baseline="0" dirty="0">
                        <a:solidFill>
                          <a:schemeClr val="tx1"/>
                        </a:solidFill>
                        <a:latin typeface="Arial" pitchFamily="34" charset="0"/>
                      </a:endParaRPr>
                    </a:p>
                  </a:txBody>
                  <a:tcPr>
                    <a:noFill/>
                  </a:tcPr>
                </a:tc>
              </a:tr>
              <a:tr h="293791">
                <a:tc>
                  <a:txBody>
                    <a:bodyPr/>
                    <a:lstStyle/>
                    <a:p>
                      <a:r>
                        <a:rPr lang="en-CA" sz="1400" b="0" i="0" baseline="0" dirty="0" smtClean="0">
                          <a:solidFill>
                            <a:schemeClr val="tx1"/>
                          </a:solidFill>
                          <a:latin typeface="Arial" pitchFamily="34" charset="0"/>
                          <a:cs typeface="Arial" pitchFamily="34" charset="0"/>
                          <a:hlinkClick r:id="rId4" action="ppaction://hlinksldjump"/>
                        </a:rPr>
                        <a:t>Reasoning With Data</a:t>
                      </a:r>
                      <a:endParaRPr lang="en-CA" sz="1400" b="0" i="0" baseline="0" dirty="0">
                        <a:solidFill>
                          <a:schemeClr val="tx1"/>
                        </a:solidFill>
                        <a:latin typeface="Arial" pitchFamily="34" charset="0"/>
                        <a:cs typeface="Arial" pitchFamily="34" charset="0"/>
                      </a:endParaRPr>
                    </a:p>
                  </a:txBody>
                  <a:tcPr>
                    <a:noFill/>
                  </a:tcPr>
                </a:tc>
              </a:tr>
              <a:tr h="445799">
                <a:tc>
                  <a:txBody>
                    <a:bodyPr/>
                    <a:lstStyle/>
                    <a:p>
                      <a:pPr>
                        <a:buFont typeface="Arial" pitchFamily="34" charset="0"/>
                        <a:buChar char="•"/>
                      </a:pPr>
                      <a:r>
                        <a:rPr kumimoji="0" lang="en-CA" sz="1300" kern="1200" baseline="0" dirty="0" smtClean="0">
                          <a:solidFill>
                            <a:schemeClr val="dk1"/>
                          </a:solidFill>
                          <a:latin typeface="Arial" pitchFamily="34" charset="0"/>
                          <a:ea typeface="+mn-ea"/>
                          <a:cs typeface="Arial" pitchFamily="34" charset="0"/>
                        </a:rPr>
                        <a:t> collect, organize, represent, and make inferences from data using a variety of tools and strategies,</a:t>
                      </a:r>
                    </a:p>
                    <a:p>
                      <a:pPr>
                        <a:buFont typeface="Arial" pitchFamily="34" charset="0"/>
                        <a:buNone/>
                      </a:pPr>
                      <a:r>
                        <a:rPr kumimoji="0" lang="en-CA" sz="1300" kern="1200" baseline="0" dirty="0" smtClean="0">
                          <a:solidFill>
                            <a:schemeClr val="dk1"/>
                          </a:solidFill>
                          <a:latin typeface="Arial" pitchFamily="34" charset="0"/>
                          <a:ea typeface="+mn-ea"/>
                          <a:cs typeface="Arial" pitchFamily="34" charset="0"/>
                        </a:rPr>
                        <a:t>and describe related applications</a:t>
                      </a:r>
                      <a:endParaRPr kumimoji="0" lang="en-CA" sz="1300" b="0" kern="1200" dirty="0">
                        <a:solidFill>
                          <a:schemeClr val="dk1"/>
                        </a:solidFill>
                        <a:latin typeface="Arial" pitchFamily="34" charset="0"/>
                        <a:ea typeface="+mn-ea"/>
                        <a:cs typeface="Arial" pitchFamily="34" charset="0"/>
                      </a:endParaRPr>
                    </a:p>
                  </a:txBody>
                  <a:tcPr>
                    <a:noFill/>
                  </a:tcPr>
                </a:tc>
              </a:tr>
              <a:tr h="211087">
                <a:tc>
                  <a:txBody>
                    <a:bodyPr/>
                    <a:lstStyle/>
                    <a:p>
                      <a:pPr>
                        <a:buFont typeface="Arial" pitchFamily="34" charset="0"/>
                        <a:buNone/>
                      </a:pPr>
                      <a:r>
                        <a:rPr kumimoji="0" lang="en-CA" sz="1300" b="0" kern="1200" dirty="0" smtClean="0">
                          <a:solidFill>
                            <a:schemeClr val="dk1"/>
                          </a:solidFill>
                          <a:latin typeface="Arial" pitchFamily="34" charset="0"/>
                          <a:ea typeface="+mn-ea"/>
                          <a:cs typeface="Arial" pitchFamily="34" charset="0"/>
                        </a:rPr>
                        <a:t>Applications of Measurement </a:t>
                      </a:r>
                      <a:endParaRPr kumimoji="0" lang="en-CA" sz="1300" b="0" kern="1200" dirty="0">
                        <a:solidFill>
                          <a:schemeClr val="dk1"/>
                        </a:solidFill>
                        <a:latin typeface="Arial" pitchFamily="34" charset="0"/>
                        <a:ea typeface="+mn-ea"/>
                        <a:cs typeface="Arial" pitchFamily="34" charset="0"/>
                      </a:endParaRPr>
                    </a:p>
                  </a:txBody>
                  <a:tcPr>
                    <a:noFill/>
                  </a:tcPr>
                </a:tc>
              </a:tr>
              <a:tr h="445799">
                <a:tc>
                  <a:txBody>
                    <a:bodyPr/>
                    <a:lstStyle/>
                    <a:p>
                      <a:pPr>
                        <a:buFont typeface="Arial" pitchFamily="34" charset="0"/>
                        <a:buChar char="•"/>
                      </a:pPr>
                      <a:r>
                        <a:rPr kumimoji="0" lang="en-CA" sz="1300" b="0" kern="1200" baseline="0" dirty="0" smtClean="0">
                          <a:solidFill>
                            <a:schemeClr val="dk1"/>
                          </a:solidFill>
                          <a:latin typeface="Arial" pitchFamily="34" charset="0"/>
                          <a:ea typeface="+mn-ea"/>
                          <a:cs typeface="Arial" pitchFamily="34" charset="0"/>
                          <a:hlinkClick r:id="rId5" action="ppaction://hlinksldjump"/>
                        </a:rPr>
                        <a:t> determine and estimate measurements using the metric and imperial systems, and convert measures within and between systems</a:t>
                      </a:r>
                      <a:endParaRPr kumimoji="0" lang="en-CA" sz="1300" b="0" kern="1200" baseline="0" dirty="0" smtClean="0">
                        <a:solidFill>
                          <a:schemeClr val="dk1"/>
                        </a:solidFill>
                        <a:latin typeface="Arial" pitchFamily="34" charset="0"/>
                        <a:ea typeface="+mn-ea"/>
                        <a:cs typeface="Arial" pitchFamily="34" charset="0"/>
                      </a:endParaRPr>
                    </a:p>
                    <a:p>
                      <a:pPr>
                        <a:buFont typeface="Arial" pitchFamily="34" charset="0"/>
                        <a:buChar char="•"/>
                      </a:pPr>
                      <a:endParaRPr kumimoji="0" lang="en-CA" sz="1300" b="0" kern="1200" baseline="0" dirty="0" smtClean="0">
                        <a:solidFill>
                          <a:schemeClr val="dk1"/>
                        </a:solidFill>
                        <a:latin typeface="Arial" pitchFamily="34" charset="0"/>
                        <a:ea typeface="+mn-ea"/>
                        <a:cs typeface="Arial" pitchFamily="34" charset="0"/>
                      </a:endParaRPr>
                    </a:p>
                    <a:p>
                      <a:pPr>
                        <a:buFont typeface="Arial" pitchFamily="34" charset="0"/>
                        <a:buChar char="•"/>
                      </a:pPr>
                      <a:r>
                        <a:rPr kumimoji="0" lang="en-CA" sz="1300" b="0" kern="1200" baseline="0" dirty="0" smtClean="0">
                          <a:solidFill>
                            <a:schemeClr val="dk1"/>
                          </a:solidFill>
                          <a:latin typeface="Arial" pitchFamily="34" charset="0"/>
                          <a:ea typeface="+mn-ea"/>
                          <a:cs typeface="Arial" pitchFamily="34" charset="0"/>
                          <a:hlinkClick r:id="rId6" action="ppaction://hlinksldjump"/>
                        </a:rPr>
                        <a:t> apply measurement concepts and skills to solve problems in measurement and design, to construct</a:t>
                      </a:r>
                    </a:p>
                    <a:p>
                      <a:pPr>
                        <a:buFont typeface="Arial" pitchFamily="34" charset="0"/>
                        <a:buNone/>
                      </a:pPr>
                      <a:r>
                        <a:rPr kumimoji="0" lang="en-CA" sz="1300" b="0" kern="1200" baseline="0" dirty="0" smtClean="0">
                          <a:solidFill>
                            <a:schemeClr val="dk1"/>
                          </a:solidFill>
                          <a:latin typeface="Arial" pitchFamily="34" charset="0"/>
                          <a:ea typeface="+mn-ea"/>
                          <a:cs typeface="Arial" pitchFamily="34" charset="0"/>
                          <a:hlinkClick r:id="rId6" action="ppaction://hlinksldjump"/>
                        </a:rPr>
                        <a:t>scale drawings and scale models, and to budget for a household improvement</a:t>
                      </a:r>
                      <a:endParaRPr kumimoji="0" lang="en-CA" sz="1300" b="0" kern="1200" baseline="0" dirty="0" smtClean="0">
                        <a:solidFill>
                          <a:schemeClr val="dk1"/>
                        </a:solidFill>
                        <a:latin typeface="Arial" pitchFamily="34" charset="0"/>
                        <a:ea typeface="+mn-ea"/>
                        <a:cs typeface="Arial" pitchFamily="34" charset="0"/>
                      </a:endParaRPr>
                    </a:p>
                    <a:p>
                      <a:pPr>
                        <a:buFont typeface="Arial" pitchFamily="34" charset="0"/>
                        <a:buChar char="•"/>
                      </a:pPr>
                      <a:endParaRPr kumimoji="0" lang="en-CA" sz="1300" kern="1200" baseline="0" dirty="0" smtClean="0">
                        <a:solidFill>
                          <a:schemeClr val="dk1"/>
                        </a:solidFill>
                        <a:latin typeface="Arial" pitchFamily="34" charset="0"/>
                        <a:ea typeface="+mn-ea"/>
                        <a:cs typeface="Arial" pitchFamily="34" charset="0"/>
                      </a:endParaRPr>
                    </a:p>
                    <a:p>
                      <a:pPr>
                        <a:buFont typeface="Arial" pitchFamily="34" charset="0"/>
                        <a:buChar char="•"/>
                      </a:pPr>
                      <a:r>
                        <a:rPr kumimoji="0" lang="en-CA" sz="1300" kern="1200" baseline="0" dirty="0" smtClean="0">
                          <a:solidFill>
                            <a:schemeClr val="dk1"/>
                          </a:solidFill>
                          <a:latin typeface="Arial" pitchFamily="34" charset="0"/>
                          <a:ea typeface="+mn-ea"/>
                          <a:cs typeface="Arial" pitchFamily="34" charset="0"/>
                          <a:hlinkClick r:id="rId7" action="ppaction://hlinksldjump"/>
                        </a:rPr>
                        <a:t> identify and describe situations that involve proportional relationships and the possible consequences of errors in proportional reasoning, and solve problems involving proportional reasoning, arising in applications from work and everyday life.</a:t>
                      </a:r>
                      <a:endParaRPr kumimoji="0" lang="en-CA" sz="1300" b="0" kern="1200" dirty="0">
                        <a:solidFill>
                          <a:schemeClr val="dk1"/>
                        </a:solidFill>
                        <a:latin typeface="Arial" pitchFamily="34" charset="0"/>
                        <a:ea typeface="+mn-ea"/>
                        <a:cs typeface="Arial" pitchFamily="34" charset="0"/>
                      </a:endParaRPr>
                    </a:p>
                  </a:txBody>
                  <a:tcPr>
                    <a:noFill/>
                  </a:tcPr>
                </a:tc>
              </a:tr>
              <a:tr h="225935">
                <a:tc>
                  <a:txBody>
                    <a:bodyPr/>
                    <a:lstStyle/>
                    <a:p>
                      <a:pPr>
                        <a:buFont typeface="Arial" pitchFamily="34" charset="0"/>
                        <a:buNone/>
                      </a:pPr>
                      <a:r>
                        <a:rPr kumimoji="0" lang="en-CA" sz="1400" b="0" kern="1200" dirty="0" smtClean="0">
                          <a:solidFill>
                            <a:schemeClr val="dk1"/>
                          </a:solidFill>
                          <a:latin typeface="Arial" pitchFamily="34" charset="0"/>
                          <a:ea typeface="+mn-ea"/>
                          <a:cs typeface="Arial" pitchFamily="34" charset="0"/>
                          <a:hlinkClick r:id="rId8" action="ppaction://hlinksldjump"/>
                        </a:rPr>
                        <a:t>Personal Finance</a:t>
                      </a:r>
                      <a:endParaRPr kumimoji="0" lang="en-CA" sz="1400" b="0" kern="1200" dirty="0">
                        <a:solidFill>
                          <a:schemeClr val="dk1"/>
                        </a:solidFill>
                        <a:latin typeface="Arial" pitchFamily="34" charset="0"/>
                        <a:ea typeface="+mn-ea"/>
                        <a:cs typeface="Arial" pitchFamily="34" charset="0"/>
                      </a:endParaRPr>
                    </a:p>
                  </a:txBody>
                  <a:tcPr>
                    <a:noFill/>
                  </a:tcPr>
                </a:tc>
              </a:tr>
              <a:tr h="445799">
                <a:tc>
                  <a:txBody>
                    <a:bodyPr/>
                    <a:lstStyle/>
                    <a:p>
                      <a:pPr>
                        <a:buFont typeface="Arial" pitchFamily="34" charset="0"/>
                        <a:buChar char="•"/>
                      </a:pPr>
                      <a:r>
                        <a:rPr kumimoji="0" lang="en-CA" sz="1300" b="0" kern="1200" baseline="0" dirty="0" smtClean="0">
                          <a:solidFill>
                            <a:schemeClr val="dk1"/>
                          </a:solidFill>
                          <a:latin typeface="Arial" pitchFamily="34" charset="0"/>
                          <a:ea typeface="+mn-ea"/>
                          <a:cs typeface="Arial" pitchFamily="34" charset="0"/>
                        </a:rPr>
                        <a:t> gather, interpret, and compare information about owning or renting accommodation and about</a:t>
                      </a:r>
                    </a:p>
                    <a:p>
                      <a:pPr>
                        <a:buFont typeface="Arial" pitchFamily="34" charset="0"/>
                        <a:buNone/>
                      </a:pPr>
                      <a:r>
                        <a:rPr kumimoji="0" lang="en-CA" sz="1300" b="0" kern="1200" baseline="0" dirty="0" smtClean="0">
                          <a:solidFill>
                            <a:schemeClr val="dk1"/>
                          </a:solidFill>
                          <a:latin typeface="Arial" pitchFamily="34" charset="0"/>
                          <a:ea typeface="+mn-ea"/>
                          <a:cs typeface="Arial" pitchFamily="34" charset="0"/>
                        </a:rPr>
                        <a:t>the associated costs</a:t>
                      </a:r>
                    </a:p>
                    <a:p>
                      <a:pPr>
                        <a:buFont typeface="Arial" pitchFamily="34" charset="0"/>
                        <a:buChar char="•"/>
                      </a:pPr>
                      <a:endParaRPr kumimoji="0" lang="en-CA" sz="1300" b="0" kern="1200" baseline="0" dirty="0" smtClean="0">
                        <a:solidFill>
                          <a:schemeClr val="dk1"/>
                        </a:solidFill>
                        <a:latin typeface="Arial" pitchFamily="34" charset="0"/>
                        <a:ea typeface="+mn-ea"/>
                        <a:cs typeface="Arial" pitchFamily="34" charset="0"/>
                      </a:endParaRPr>
                    </a:p>
                    <a:p>
                      <a:pPr>
                        <a:buFont typeface="Arial" pitchFamily="34" charset="0"/>
                        <a:buChar char="•"/>
                      </a:pPr>
                      <a:r>
                        <a:rPr kumimoji="0" lang="en-CA" sz="1300" b="0" kern="1200" baseline="0" dirty="0" smtClean="0">
                          <a:solidFill>
                            <a:schemeClr val="dk1"/>
                          </a:solidFill>
                          <a:latin typeface="Arial" pitchFamily="34" charset="0"/>
                          <a:ea typeface="+mn-ea"/>
                          <a:cs typeface="Arial" pitchFamily="34" charset="0"/>
                        </a:rPr>
                        <a:t> interpret, design, and adjust budgets for individuals and families described in case studies</a:t>
                      </a:r>
                    </a:p>
                    <a:p>
                      <a:pPr>
                        <a:buFont typeface="Arial" pitchFamily="34" charset="0"/>
                        <a:buChar char="•"/>
                      </a:pPr>
                      <a:endParaRPr kumimoji="0" lang="en-CA" sz="1300" b="0" kern="1200" baseline="0" dirty="0" smtClean="0">
                        <a:solidFill>
                          <a:schemeClr val="dk1"/>
                        </a:solidFill>
                        <a:latin typeface="Arial" pitchFamily="34" charset="0"/>
                        <a:ea typeface="+mn-ea"/>
                        <a:cs typeface="Arial" pitchFamily="34" charset="0"/>
                      </a:endParaRPr>
                    </a:p>
                    <a:p>
                      <a:pPr>
                        <a:buFont typeface="Arial" pitchFamily="34" charset="0"/>
                        <a:buChar char="•"/>
                      </a:pPr>
                      <a:r>
                        <a:rPr kumimoji="0" lang="en-CA" sz="1300" b="0" kern="1200" baseline="0" dirty="0" smtClean="0">
                          <a:solidFill>
                            <a:schemeClr val="dk1"/>
                          </a:solidFill>
                          <a:latin typeface="Arial" pitchFamily="34" charset="0"/>
                          <a:ea typeface="+mn-ea"/>
                          <a:cs typeface="Arial" pitchFamily="34" charset="0"/>
                        </a:rPr>
                        <a:t> demonstrate an understanding of the process of filing a personal income tax return, and describe</a:t>
                      </a:r>
                    </a:p>
                    <a:p>
                      <a:pPr>
                        <a:buFont typeface="Arial" pitchFamily="34" charset="0"/>
                        <a:buNone/>
                      </a:pPr>
                      <a:r>
                        <a:rPr kumimoji="0" lang="en-CA" sz="1300" b="0" kern="1200" baseline="0" dirty="0" smtClean="0">
                          <a:solidFill>
                            <a:schemeClr val="dk1"/>
                          </a:solidFill>
                          <a:latin typeface="Arial" pitchFamily="34" charset="0"/>
                          <a:ea typeface="+mn-ea"/>
                          <a:cs typeface="Arial" pitchFamily="34" charset="0"/>
                        </a:rPr>
                        <a:t>applications of the mathematics of personal finance</a:t>
                      </a:r>
                      <a:endParaRPr kumimoji="0" lang="en-CA" sz="1300" b="0" kern="1200" dirty="0">
                        <a:solidFill>
                          <a:schemeClr val="dk1"/>
                        </a:solidFill>
                        <a:latin typeface="Arial" pitchFamily="34" charset="0"/>
                        <a:ea typeface="+mn-ea"/>
                        <a:cs typeface="Arial" pitchFamily="34" charset="0"/>
                      </a:endParaRPr>
                    </a:p>
                  </a:txBody>
                  <a:tcPr>
                    <a:noFill/>
                  </a:tcPr>
                </a:tc>
              </a:tr>
            </a:tbl>
          </a:graphicData>
        </a:graphic>
      </p:graphicFrame>
      <p:sp>
        <p:nvSpPr>
          <p:cNvPr id="11" name="Slide Number Placeholder 10"/>
          <p:cNvSpPr>
            <a:spLocks noGrp="1"/>
          </p:cNvSpPr>
          <p:nvPr>
            <p:ph type="sldNum" sz="quarter" idx="12"/>
          </p:nvPr>
        </p:nvSpPr>
        <p:spPr/>
        <p:txBody>
          <a:bodyPr/>
          <a:lstStyle/>
          <a:p>
            <a:fld id="{86DB97E2-CCFF-465E-8C64-E0FA0BF2FEDD}" type="slidenum">
              <a:rPr lang="en-CA" smtClean="0"/>
              <a:pPr/>
              <a:t>84</a:t>
            </a:fld>
            <a:endParaRPr lang="en-CA"/>
          </a:p>
        </p:txBody>
      </p:sp>
      <p:sp>
        <p:nvSpPr>
          <p:cNvPr id="13" name="TextBox 12"/>
          <p:cNvSpPr txBox="1"/>
          <p:nvPr/>
        </p:nvSpPr>
        <p:spPr>
          <a:xfrm>
            <a:off x="7164288" y="652534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9" action="ppaction://hlinksldjump"/>
              </a:rPr>
              <a:t>Return to Main Menu</a:t>
            </a:r>
            <a:endParaRPr lang="en-CA" sz="1000" dirty="0">
              <a:latin typeface="Arial" pitchFamily="34" charset="0"/>
            </a:endParaRPr>
          </a:p>
        </p:txBody>
      </p:sp>
      <p:sp>
        <p:nvSpPr>
          <p:cNvPr id="14" name="TextBox 13"/>
          <p:cNvSpPr txBox="1"/>
          <p:nvPr/>
        </p:nvSpPr>
        <p:spPr>
          <a:xfrm>
            <a:off x="4067944" y="1063769"/>
            <a:ext cx="2736304"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Specific Expectations</a:t>
            </a:r>
            <a:endParaRPr lang="en-CA" sz="1200" dirty="0">
              <a:solidFill>
                <a:srgbClr val="7030A0"/>
              </a:solidFill>
              <a:latin typeface="Arial" pitchFamily="34" charset="0"/>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768752" cy="800219"/>
          </a:xfrm>
          <a:prstGeom prst="rect">
            <a:avLst/>
          </a:prstGeom>
          <a:noFill/>
        </p:spPr>
        <p:txBody>
          <a:bodyPr wrap="square" rtlCol="0">
            <a:spAutoFit/>
          </a:bodyPr>
          <a:lstStyle/>
          <a:p>
            <a:pPr algn="ctr"/>
            <a:r>
              <a:rPr lang="en-CA" dirty="0" smtClean="0"/>
              <a:t>Reasoning with Data – Specific Expectations</a:t>
            </a:r>
          </a:p>
          <a:p>
            <a:pPr algn="ctr"/>
            <a:r>
              <a:rPr lang="en-CA" sz="1400" dirty="0" smtClean="0"/>
              <a:t>Grade 12, Mathematics for Work and Everyday Life, Workplace Preparation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27585"/>
          <a:ext cx="7992888" cy="5059680"/>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12 Workplace, Mathematics for Work and Everyday Life</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Interpreting and Displaying Data</a:t>
                      </a:r>
                      <a:endParaRPr kumimoji="0" lang="en-CA" sz="1200" kern="1200" dirty="0">
                        <a:solidFill>
                          <a:schemeClr val="dk1"/>
                        </a:solidFill>
                        <a:latin typeface="Arial" pitchFamily="34" charset="0"/>
                        <a:ea typeface="+mn-ea"/>
                        <a:cs typeface="Arial" pitchFamily="34" charset="0"/>
                      </a:endParaRPr>
                    </a:p>
                  </a:txBody>
                  <a:tcPr>
                    <a:noFill/>
                  </a:tcPr>
                </a:tc>
              </a:tr>
              <a:tr h="774223">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explain the distinction between the terms </a:t>
                      </a:r>
                      <a:r>
                        <a:rPr kumimoji="0" lang="en-CA" sz="1200" i="1" kern="1200" dirty="0" smtClean="0">
                          <a:solidFill>
                            <a:schemeClr val="dk1"/>
                          </a:solidFill>
                          <a:latin typeface="Arial" pitchFamily="34" charset="0"/>
                          <a:ea typeface="+mn-ea"/>
                          <a:cs typeface="Arial" pitchFamily="34" charset="0"/>
                        </a:rPr>
                        <a:t>population</a:t>
                      </a:r>
                      <a:r>
                        <a:rPr kumimoji="0" lang="en-CA" sz="1200" kern="1200" dirty="0" smtClean="0">
                          <a:solidFill>
                            <a:schemeClr val="dk1"/>
                          </a:solidFill>
                          <a:latin typeface="Arial" pitchFamily="34" charset="0"/>
                          <a:ea typeface="+mn-ea"/>
                          <a:cs typeface="Arial" pitchFamily="34" charset="0"/>
                        </a:rPr>
                        <a:t> and </a:t>
                      </a:r>
                      <a:r>
                        <a:rPr kumimoji="0" lang="en-CA" sz="1200" i="1" kern="1200" dirty="0" smtClean="0">
                          <a:solidFill>
                            <a:schemeClr val="dk1"/>
                          </a:solidFill>
                          <a:latin typeface="Arial" pitchFamily="34" charset="0"/>
                          <a:ea typeface="+mn-ea"/>
                          <a:cs typeface="Arial" pitchFamily="34" charset="0"/>
                        </a:rPr>
                        <a:t>sample</a:t>
                      </a:r>
                      <a:r>
                        <a:rPr kumimoji="0" lang="en-CA" sz="1200" kern="1200" dirty="0" smtClean="0">
                          <a:solidFill>
                            <a:schemeClr val="dk1"/>
                          </a:solidFill>
                          <a:latin typeface="Arial" pitchFamily="34" charset="0"/>
                          <a:ea typeface="+mn-ea"/>
                          <a:cs typeface="Arial" pitchFamily="34" charset="0"/>
                        </a:rPr>
                        <a:t>, describe the characteristics of a good sample, and explain why sampling is necessary (e.g., time, cost, or physical constraints) </a:t>
                      </a:r>
                    </a:p>
                    <a:p>
                      <a:endParaRPr kumimoji="0" lang="en-CA" sz="1200" b="0" i="0" kern="1200" dirty="0" smtClean="0">
                        <a:solidFill>
                          <a:schemeClr val="dk1"/>
                        </a:solidFill>
                        <a:latin typeface="Arial" pitchFamily="34" charset="0"/>
                        <a:ea typeface="+mn-ea"/>
                        <a:cs typeface="Arial" pitchFamily="34" charset="0"/>
                      </a:endParaRPr>
                    </a:p>
                    <a:p>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What are some factors that a manufacturer should consider when determining whether to test a sample or the entire population to ensure the quality of a product?</a:t>
                      </a:r>
                    </a:p>
                    <a:p>
                      <a:endParaRPr kumimoji="0" lang="en-CA" sz="1200" b="1"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explain how the media, the advertising industry, and others (e.g., marketers, pollsters) use and misuse statistics (e.g., as represented in graphs) to promote a certain point of view (e.g., by making general statements based on small samples; by making statements using general population statistics without reference to data specific to minority groups)</a:t>
                      </a:r>
                    </a:p>
                    <a:p>
                      <a:endParaRPr kumimoji="0" lang="en-CA" sz="1200" b="1" i="1" kern="1200" dirty="0" smtClean="0">
                        <a:solidFill>
                          <a:schemeClr val="dk1"/>
                        </a:solidFill>
                        <a:latin typeface="Arial" pitchFamily="34" charset="0"/>
                        <a:ea typeface="+mn-ea"/>
                        <a:cs typeface="Arial" pitchFamily="34" charset="0"/>
                      </a:endParaRPr>
                    </a:p>
                    <a:p>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The headline that accompanies the following graph says “Big Increase in Profits”. Suggest reasons why this headline may or may not be true. [Graph omitted from page 149 </a:t>
                      </a:r>
                      <a:r>
                        <a:rPr kumimoji="0" lang="en-CA" sz="1200" kern="1200" baseline="0" dirty="0" smtClean="0">
                          <a:solidFill>
                            <a:schemeClr val="dk1"/>
                          </a:solidFill>
                          <a:latin typeface="Arial" pitchFamily="34" charset="0"/>
                          <a:ea typeface="+mn-ea"/>
                          <a:cs typeface="Arial" pitchFamily="34" charset="0"/>
                        </a:rPr>
                        <a:t>of The Ontario Curriculum Grades 11 and 12</a:t>
                      </a:r>
                      <a:r>
                        <a:rPr kumimoji="0" lang="en-CA" sz="1200" kern="1200" dirty="0" smtClean="0">
                          <a:solidFill>
                            <a:schemeClr val="dk1"/>
                          </a:solidFill>
                          <a:latin typeface="Arial" pitchFamily="34" charset="0"/>
                          <a:ea typeface="+mn-ea"/>
                          <a:cs typeface="Arial" pitchFamily="34" charset="0"/>
                        </a:rPr>
                        <a:t>]</a:t>
                      </a:r>
                      <a:endParaRPr kumimoji="0" lang="en-CA" sz="1200" kern="1200" dirty="0">
                        <a:solidFill>
                          <a:schemeClr val="dk1"/>
                        </a:solidFill>
                        <a:latin typeface="Arial" pitchFamily="34" charset="0"/>
                        <a:ea typeface="+mn-ea"/>
                        <a:cs typeface="Arial" pitchFamily="34" charset="0"/>
                      </a:endParaRPr>
                    </a:p>
                  </a:txBody>
                  <a:tcPr>
                    <a:noFill/>
                  </a:tcPr>
                </a:tc>
              </a:tr>
              <a:tr h="210695">
                <a:tc>
                  <a:txBody>
                    <a:bodyPr/>
                    <a:lstStyle/>
                    <a:p>
                      <a:r>
                        <a:rPr kumimoji="0" lang="en-CA" sz="1200" b="1" kern="1200" dirty="0" smtClean="0">
                          <a:solidFill>
                            <a:schemeClr val="dk1"/>
                          </a:solidFill>
                          <a:latin typeface="Arial" pitchFamily="34" charset="0"/>
                          <a:ea typeface="+mn-ea"/>
                          <a:cs typeface="Arial" pitchFamily="34" charset="0"/>
                        </a:rPr>
                        <a:t>Investigating Probability</a:t>
                      </a:r>
                      <a:endParaRPr kumimoji="0" lang="en-CA" sz="1200" b="1" kern="1200" dirty="0">
                        <a:solidFill>
                          <a:schemeClr val="dk1"/>
                        </a:solidFill>
                        <a:latin typeface="Arial" pitchFamily="34" charset="0"/>
                        <a:ea typeface="+mn-ea"/>
                        <a:cs typeface="Arial" pitchFamily="34" charset="0"/>
                      </a:endParaRPr>
                    </a:p>
                  </a:txBody>
                  <a:tcPr>
                    <a:noFill/>
                  </a:tcPr>
                </a:tc>
              </a:tr>
              <a:tr h="774223">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interpret information involving the use of probability and statistics in the media, and describe how probability and statistics can help in making informed decisions in a variety of situations (e.g., … using sales data to stock a clothing store with appropriate styles and sizes) </a:t>
                      </a:r>
                    </a:p>
                    <a:p>
                      <a:endParaRPr kumimoji="0" lang="en-CA" sz="1200" kern="1200" dirty="0" smtClean="0">
                        <a:solidFill>
                          <a:schemeClr val="dk1"/>
                        </a:solidFill>
                        <a:latin typeface="Arial" pitchFamily="34" charset="0"/>
                        <a:ea typeface="+mn-ea"/>
                        <a:cs typeface="Arial" pitchFamily="34" charset="0"/>
                      </a:endParaRPr>
                    </a:p>
                    <a:p>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A recent study on youth gambling suggests that approximately 30% of adolescents gamble on a weekly basis. Investigate and describe the assumptions that people make about the probability of winning when they gamble. Describe other factors that encourage gambling and problems experienced by people with a gambling addiction.</a:t>
                      </a: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8" name="Slide Number Placeholder 7"/>
          <p:cNvSpPr>
            <a:spLocks noGrp="1"/>
          </p:cNvSpPr>
          <p:nvPr>
            <p:ph type="sldNum" sz="quarter" idx="12"/>
          </p:nvPr>
        </p:nvSpPr>
        <p:spPr/>
        <p:txBody>
          <a:bodyPr/>
          <a:lstStyle/>
          <a:p>
            <a:fld id="{86DB97E2-CCFF-465E-8C64-E0FA0BF2FEDD}" type="slidenum">
              <a:rPr lang="en-CA" smtClean="0"/>
              <a:pPr/>
              <a:t>85</a:t>
            </a:fld>
            <a:endParaRPr lang="en-CA"/>
          </a:p>
        </p:txBody>
      </p:sp>
      <p:sp>
        <p:nvSpPr>
          <p:cNvPr id="9" name="TextBox 8"/>
          <p:cNvSpPr txBox="1"/>
          <p:nvPr/>
        </p:nvSpPr>
        <p:spPr>
          <a:xfrm>
            <a:off x="4572000" y="6495147"/>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Main Menu</a:t>
            </a:r>
            <a:endParaRPr lang="en-CA" sz="1000" dirty="0">
              <a:latin typeface="Arial" pitchFamily="34" charset="0"/>
            </a:endParaRPr>
          </a:p>
        </p:txBody>
      </p:sp>
      <p:sp>
        <p:nvSpPr>
          <p:cNvPr id="10" name="TextBox 9"/>
          <p:cNvSpPr txBox="1"/>
          <p:nvPr/>
        </p:nvSpPr>
        <p:spPr>
          <a:xfrm>
            <a:off x="6156176" y="6495147"/>
            <a:ext cx="237626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12 W Home Page</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768752" cy="1077218"/>
          </a:xfrm>
          <a:prstGeom prst="rect">
            <a:avLst/>
          </a:prstGeom>
          <a:noFill/>
        </p:spPr>
        <p:txBody>
          <a:bodyPr wrap="square" rtlCol="0">
            <a:spAutoFit/>
          </a:bodyPr>
          <a:lstStyle/>
          <a:p>
            <a:pPr algn="ctr"/>
            <a:r>
              <a:rPr lang="en-CA" dirty="0" smtClean="0"/>
              <a:t>Applications of Measurement – Measuring and Estimating</a:t>
            </a:r>
          </a:p>
          <a:p>
            <a:pPr algn="ctr"/>
            <a:r>
              <a:rPr lang="en-CA" dirty="0" smtClean="0"/>
              <a:t>– Specific Expectations</a:t>
            </a:r>
          </a:p>
          <a:p>
            <a:pPr algn="ctr"/>
            <a:r>
              <a:rPr lang="en-CA" sz="1400" dirty="0" smtClean="0"/>
              <a:t>Grade 12, Mathematics for Work and Everyday Life, Workplace Preparation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556792"/>
          <a:ext cx="7992888" cy="3048000"/>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12 Workplace, Mathematics for Work and Everyday Life</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Measuring and Estimating</a:t>
                      </a:r>
                      <a:endParaRPr kumimoji="0" lang="en-CA" sz="1200" kern="1200" dirty="0">
                        <a:solidFill>
                          <a:schemeClr val="dk1"/>
                        </a:solidFill>
                        <a:latin typeface="Arial" pitchFamily="34" charset="0"/>
                        <a:ea typeface="+mn-ea"/>
                        <a:cs typeface="Arial" pitchFamily="34" charset="0"/>
                      </a:endParaRPr>
                    </a:p>
                  </a:txBody>
                  <a:tcPr>
                    <a:noFill/>
                  </a:tcPr>
                </a:tc>
              </a:tr>
              <a:tr h="774223">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estimate quantities (e.g., bricks in a pile, time to complete a job, people in a crowd), and describe the strategies used </a:t>
                      </a:r>
                    </a:p>
                    <a:p>
                      <a:endParaRPr kumimoji="0" lang="en-CA" sz="1200" kern="1200" dirty="0" smtClean="0">
                        <a:solidFill>
                          <a:schemeClr val="dk1"/>
                        </a:solidFill>
                        <a:latin typeface="Arial" pitchFamily="34" charset="0"/>
                        <a:ea typeface="+mn-ea"/>
                        <a:cs typeface="Arial" pitchFamily="34" charset="0"/>
                      </a:endParaRPr>
                    </a:p>
                    <a:p>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Look at digital photos that show large quantities of items, and estimate the numbers of items in the photos.</a:t>
                      </a:r>
                    </a:p>
                    <a:p>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convert measures between systems (e.g., centimetres and inches, pounds and kilograms, square feet and square metres, litres and U.S. gallons, kilometres and miles, cups and millilitres, millilitres and teaspoons, degrees Celsius and degrees Fahrenheit), as required within applications that arise from familiar contexts</a:t>
                      </a:r>
                    </a:p>
                    <a:p>
                      <a:endParaRPr kumimoji="0" lang="en-CA" sz="1200" kern="1200" dirty="0" smtClean="0">
                        <a:solidFill>
                          <a:schemeClr val="dk1"/>
                        </a:solidFill>
                        <a:latin typeface="Arial" pitchFamily="34" charset="0"/>
                        <a:ea typeface="+mn-ea"/>
                        <a:cs typeface="Arial" pitchFamily="34" charset="0"/>
                      </a:endParaRPr>
                    </a:p>
                    <a:p>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Compare the price of gasoline in your community with the price of gasoline in a community in the United States.</a:t>
                      </a:r>
                    </a:p>
                    <a:p>
                      <a:pPr>
                        <a:buFont typeface="Arial" pitchFamily="34" charset="0"/>
                        <a:buChar char="−"/>
                      </a:pP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11" name="TextBox 10"/>
          <p:cNvSpPr txBox="1"/>
          <p:nvPr/>
        </p:nvSpPr>
        <p:spPr>
          <a:xfrm>
            <a:off x="6156176" y="6525344"/>
            <a:ext cx="237626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4" action="ppaction://hlinksldjump"/>
              </a:rPr>
              <a:t>Return to Grade 12 W Home Page</a:t>
            </a:r>
            <a:endParaRPr lang="en-CA" sz="1000" dirty="0">
              <a:latin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86</a:t>
            </a:fld>
            <a:endParaRPr lang="en-CA"/>
          </a:p>
        </p:txBody>
      </p:sp>
      <p:sp>
        <p:nvSpPr>
          <p:cNvPr id="13" name="TextBox 12"/>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768752" cy="1077218"/>
          </a:xfrm>
          <a:prstGeom prst="rect">
            <a:avLst/>
          </a:prstGeom>
          <a:noFill/>
        </p:spPr>
        <p:txBody>
          <a:bodyPr wrap="square" rtlCol="0">
            <a:spAutoFit/>
          </a:bodyPr>
          <a:lstStyle/>
          <a:p>
            <a:pPr algn="ctr"/>
            <a:r>
              <a:rPr lang="en-CA" dirty="0" smtClean="0"/>
              <a:t>Applications of Measurement – Applying Measurement </a:t>
            </a:r>
          </a:p>
          <a:p>
            <a:pPr algn="ctr"/>
            <a:r>
              <a:rPr lang="en-CA" dirty="0" smtClean="0"/>
              <a:t>– Specific Expectations</a:t>
            </a:r>
          </a:p>
          <a:p>
            <a:pPr algn="ctr"/>
            <a:r>
              <a:rPr lang="en-CA" sz="1400" dirty="0" smtClean="0"/>
              <a:t>Grade 12, Mathematics for Work and Everyday Life, Workplace Preparation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84784"/>
          <a:ext cx="8136904" cy="2133600"/>
        </p:xfrm>
        <a:graphic>
          <a:graphicData uri="http://schemas.openxmlformats.org/drawingml/2006/table">
            <a:tbl>
              <a:tblPr firstRow="1" bandRow="1">
                <a:tableStyleId>{073A0DAA-6AF3-43AB-8588-CEC1D06C72B9}</a:tableStyleId>
              </a:tblPr>
              <a:tblGrid>
                <a:gridCol w="8136904"/>
              </a:tblGrid>
              <a:tr h="292597">
                <a:tc>
                  <a:txBody>
                    <a:bodyPr/>
                    <a:lstStyle/>
                    <a:p>
                      <a:r>
                        <a:rPr lang="en-CA" sz="1400" baseline="0" dirty="0" smtClean="0">
                          <a:solidFill>
                            <a:schemeClr val="tx1"/>
                          </a:solidFill>
                          <a:latin typeface="Arial" pitchFamily="34" charset="0"/>
                        </a:rPr>
                        <a:t>Grade 12 Workplace, Mathematics for Work and Everyday Life</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Applying Measurement and</a:t>
                      </a:r>
                      <a:r>
                        <a:rPr kumimoji="0" lang="en-CA" sz="1200" b="1" kern="1200" baseline="0" dirty="0" smtClean="0">
                          <a:solidFill>
                            <a:schemeClr val="dk1"/>
                          </a:solidFill>
                          <a:latin typeface="Arial" pitchFamily="34" charset="0"/>
                          <a:ea typeface="+mn-ea"/>
                          <a:cs typeface="Arial" pitchFamily="34" charset="0"/>
                        </a:rPr>
                        <a:t> Design</a:t>
                      </a:r>
                      <a:endParaRPr kumimoji="0" lang="en-CA" sz="1200" kern="1200" dirty="0">
                        <a:solidFill>
                          <a:schemeClr val="dk1"/>
                        </a:solidFill>
                        <a:latin typeface="Arial" pitchFamily="34" charset="0"/>
                        <a:ea typeface="+mn-ea"/>
                        <a:cs typeface="Arial" pitchFamily="34" charset="0"/>
                      </a:endParaRPr>
                    </a:p>
                  </a:txBody>
                  <a:tcPr>
                    <a:noFill/>
                  </a:tcPr>
                </a:tc>
              </a:tr>
              <a:tr h="774223">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investigate, plan, design, and prepare a budget for a household improvement (e.g., landscaping a property; renovating a room), using appropriate technologies (e.g., design or decorating websites, design or drawing software, spreadsheet) </a:t>
                      </a:r>
                    </a:p>
                    <a:p>
                      <a:r>
                        <a:rPr kumimoji="0" lang="en-CA" sz="1200" kern="1200" dirty="0" smtClean="0">
                          <a:solidFill>
                            <a:schemeClr val="dk1"/>
                          </a:solidFill>
                          <a:latin typeface="Arial" pitchFamily="34" charset="0"/>
                          <a:ea typeface="+mn-ea"/>
                          <a:cs typeface="Arial" pitchFamily="34" charset="0"/>
                        </a:rPr>
                        <a:t>	</a:t>
                      </a:r>
                    </a:p>
                    <a:p>
                      <a:r>
                        <a:rPr kumimoji="0" lang="en-CA" sz="1200" b="1" i="0" kern="1200" dirty="0" smtClean="0">
                          <a:solidFill>
                            <a:schemeClr val="dk1"/>
                          </a:solidFill>
                          <a:latin typeface="Arial" pitchFamily="34" charset="0"/>
                          <a:ea typeface="+mn-ea"/>
                          <a:cs typeface="Arial" pitchFamily="34" charset="0"/>
                        </a:rPr>
                        <a:t>Sample problem</a:t>
                      </a:r>
                      <a:r>
                        <a:rPr kumimoji="0" lang="en-CA" sz="1200" b="1" i="1" kern="1200" dirty="0" smtClean="0">
                          <a:solidFill>
                            <a:schemeClr val="dk1"/>
                          </a:solidFill>
                          <a:latin typeface="Arial" pitchFamily="34" charset="0"/>
                          <a:ea typeface="+mn-ea"/>
                          <a:cs typeface="Arial" pitchFamily="34" charset="0"/>
                        </a:rPr>
                        <a:t>:</a:t>
                      </a:r>
                      <a:r>
                        <a:rPr kumimoji="0" lang="en-CA" sz="1200" kern="1200" dirty="0" smtClean="0">
                          <a:solidFill>
                            <a:schemeClr val="dk1"/>
                          </a:solidFill>
                          <a:latin typeface="Arial" pitchFamily="34" charset="0"/>
                          <a:ea typeface="+mn-ea"/>
                          <a:cs typeface="Arial" pitchFamily="34" charset="0"/>
                        </a:rPr>
                        <a:t> Plan, design, and prepare a budget for the renovation of a 12‑ft by 12‑ft bedroom for under $2000. The renovations could include repainting the walls, replacing the carpet with hardwood flooring, and refurnishing the room.</a:t>
                      </a:r>
                    </a:p>
                    <a:p>
                      <a:pPr>
                        <a:buFont typeface="Arial" pitchFamily="34" charset="0"/>
                        <a:buChar char="−"/>
                      </a:pP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9" name="Slide Number Placeholder 8"/>
          <p:cNvSpPr>
            <a:spLocks noGrp="1"/>
          </p:cNvSpPr>
          <p:nvPr>
            <p:ph type="sldNum" sz="quarter" idx="12"/>
          </p:nvPr>
        </p:nvSpPr>
        <p:spPr/>
        <p:txBody>
          <a:bodyPr/>
          <a:lstStyle/>
          <a:p>
            <a:fld id="{86DB97E2-CCFF-465E-8C64-E0FA0BF2FEDD}" type="slidenum">
              <a:rPr lang="en-CA" smtClean="0"/>
              <a:pPr/>
              <a:t>87</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Main Menu</a:t>
            </a:r>
            <a:endParaRPr lang="en-CA" sz="1000" dirty="0">
              <a:latin typeface="Arial" pitchFamily="34" charset="0"/>
            </a:endParaRPr>
          </a:p>
        </p:txBody>
      </p:sp>
      <p:sp>
        <p:nvSpPr>
          <p:cNvPr id="13" name="TextBox 12"/>
          <p:cNvSpPr txBox="1"/>
          <p:nvPr/>
        </p:nvSpPr>
        <p:spPr>
          <a:xfrm>
            <a:off x="6156176" y="6525344"/>
            <a:ext cx="237626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12 W Home Page</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768752" cy="1077218"/>
          </a:xfrm>
          <a:prstGeom prst="rect">
            <a:avLst/>
          </a:prstGeom>
          <a:noFill/>
        </p:spPr>
        <p:txBody>
          <a:bodyPr wrap="square" rtlCol="0">
            <a:spAutoFit/>
          </a:bodyPr>
          <a:lstStyle/>
          <a:p>
            <a:pPr algn="ctr"/>
            <a:r>
              <a:rPr lang="en-CA" dirty="0" smtClean="0"/>
              <a:t>Applications of Measurement – Solving Measurement </a:t>
            </a:r>
          </a:p>
          <a:p>
            <a:pPr algn="ctr"/>
            <a:r>
              <a:rPr lang="en-CA" dirty="0" smtClean="0"/>
              <a:t>– Specific Expectations</a:t>
            </a:r>
          </a:p>
          <a:p>
            <a:pPr algn="ctr"/>
            <a:r>
              <a:rPr lang="en-CA" sz="1400" dirty="0" smtClean="0"/>
              <a:t>Grade 12, Mathematics for Work and Everyday Life, Workplace Preparation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556792"/>
          <a:ext cx="7992888" cy="3962400"/>
        </p:xfrm>
        <a:graphic>
          <a:graphicData uri="http://schemas.openxmlformats.org/drawingml/2006/table">
            <a:tbl>
              <a:tblPr firstRow="1" bandRow="1">
                <a:tableStyleId>{073A0DAA-6AF3-43AB-8588-CEC1D06C72B9}</a:tableStyleId>
              </a:tblPr>
              <a:tblGrid>
                <a:gridCol w="7992888"/>
              </a:tblGrid>
              <a:tr h="292597">
                <a:tc>
                  <a:txBody>
                    <a:bodyPr/>
                    <a:lstStyle/>
                    <a:p>
                      <a:r>
                        <a:rPr lang="en-CA" sz="1400" baseline="0" dirty="0" smtClean="0">
                          <a:solidFill>
                            <a:schemeClr val="tx1"/>
                          </a:solidFill>
                          <a:latin typeface="Arial" pitchFamily="34" charset="0"/>
                        </a:rPr>
                        <a:t>Grade 12 Workplace, Mathematics for Work and Everyday Life</a:t>
                      </a:r>
                      <a:endParaRPr lang="en-CA" sz="1400" baseline="0" dirty="0">
                        <a:solidFill>
                          <a:schemeClr val="tx1"/>
                        </a:solidFill>
                        <a:latin typeface="Arial" pitchFamily="34" charset="0"/>
                      </a:endParaRPr>
                    </a:p>
                  </a:txBody>
                  <a:tcPr>
                    <a:noFill/>
                  </a:tcPr>
                </a:tc>
              </a:tr>
              <a:tr h="263337">
                <a:tc>
                  <a:txBody>
                    <a:bodyPr/>
                    <a:lstStyle/>
                    <a:p>
                      <a:r>
                        <a:rPr kumimoji="0" lang="en-CA" sz="1200" b="1" kern="1200" dirty="0" smtClean="0">
                          <a:solidFill>
                            <a:schemeClr val="dk1"/>
                          </a:solidFill>
                          <a:latin typeface="Arial" pitchFamily="34" charset="0"/>
                          <a:ea typeface="+mn-ea"/>
                          <a:cs typeface="Arial" pitchFamily="34" charset="0"/>
                        </a:rPr>
                        <a:t>Solving Measurement Problems Using Proportional Reasoning</a:t>
                      </a:r>
                      <a:endParaRPr kumimoji="0" lang="en-CA" sz="1200" kern="1200" dirty="0">
                        <a:solidFill>
                          <a:schemeClr val="dk1"/>
                        </a:solidFill>
                        <a:latin typeface="Arial" pitchFamily="34" charset="0"/>
                        <a:ea typeface="+mn-ea"/>
                        <a:cs typeface="Arial" pitchFamily="34" charset="0"/>
                      </a:endParaRPr>
                    </a:p>
                  </a:txBody>
                  <a:tcPr>
                    <a:noFill/>
                  </a:tcPr>
                </a:tc>
              </a:tr>
              <a:tr h="774223">
                <a:tc>
                  <a:txBody>
                    <a:bodyPr/>
                    <a:lstStyle/>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identify situations in which it is useful to make comparisons using unit rates, and solve problems that involve comparisons of unit rates </a:t>
                      </a:r>
                    </a:p>
                    <a:p>
                      <a:endParaRPr kumimoji="0" lang="en-CA" sz="1200" kern="1200" dirty="0" smtClean="0">
                        <a:solidFill>
                          <a:schemeClr val="dk1"/>
                        </a:solidFill>
                        <a:latin typeface="Arial" pitchFamily="34" charset="0"/>
                        <a:ea typeface="+mn-ea"/>
                        <a:cs typeface="Arial" pitchFamily="34" charset="0"/>
                      </a:endParaRPr>
                    </a:p>
                    <a:p>
                      <a:r>
                        <a:rPr kumimoji="0" lang="en-CA" sz="1200" b="1" i="0" kern="1200" dirty="0" smtClean="0">
                          <a:solidFill>
                            <a:schemeClr val="dk1"/>
                          </a:solidFill>
                          <a:latin typeface="Arial" pitchFamily="34" charset="0"/>
                          <a:ea typeface="+mn-ea"/>
                          <a:cs typeface="Arial" pitchFamily="34" charset="0"/>
                        </a:rPr>
                        <a:t>Sample problem:</a:t>
                      </a:r>
                      <a:r>
                        <a:rPr kumimoji="0" lang="en-CA" sz="1200" i="0" kern="1200" dirty="0" smtClean="0">
                          <a:solidFill>
                            <a:schemeClr val="dk1"/>
                          </a:solidFill>
                          <a:latin typeface="Arial" pitchFamily="34" charset="0"/>
                          <a:ea typeface="+mn-ea"/>
                          <a:cs typeface="Arial" pitchFamily="34" charset="0"/>
                        </a:rPr>
                        <a:t> </a:t>
                      </a:r>
                      <a:r>
                        <a:rPr kumimoji="0" lang="en-CA" sz="1200" kern="1200" dirty="0" smtClean="0">
                          <a:solidFill>
                            <a:schemeClr val="dk1"/>
                          </a:solidFill>
                          <a:latin typeface="Arial" pitchFamily="34" charset="0"/>
                          <a:ea typeface="+mn-ea"/>
                          <a:cs typeface="Arial" pitchFamily="34" charset="0"/>
                        </a:rPr>
                        <a:t>If 500 </a:t>
                      </a:r>
                      <a:r>
                        <a:rPr kumimoji="0" lang="en-CA" sz="1200" kern="1200" dirty="0" err="1" smtClean="0">
                          <a:solidFill>
                            <a:schemeClr val="dk1"/>
                          </a:solidFill>
                          <a:latin typeface="Arial" pitchFamily="34" charset="0"/>
                          <a:ea typeface="+mn-ea"/>
                          <a:cs typeface="Arial" pitchFamily="34" charset="0"/>
                        </a:rPr>
                        <a:t>mL</a:t>
                      </a:r>
                      <a:r>
                        <a:rPr kumimoji="0" lang="en-CA" sz="1200" kern="1200" dirty="0" smtClean="0">
                          <a:solidFill>
                            <a:schemeClr val="dk1"/>
                          </a:solidFill>
                          <a:latin typeface="Arial" pitchFamily="34" charset="0"/>
                          <a:ea typeface="+mn-ea"/>
                          <a:cs typeface="Arial" pitchFamily="34" charset="0"/>
                        </a:rPr>
                        <a:t> of juice costs $2.29 and 750 </a:t>
                      </a:r>
                      <a:r>
                        <a:rPr kumimoji="0" lang="en-CA" sz="1200" kern="1200" dirty="0" err="1" smtClean="0">
                          <a:solidFill>
                            <a:schemeClr val="dk1"/>
                          </a:solidFill>
                          <a:latin typeface="Arial" pitchFamily="34" charset="0"/>
                          <a:ea typeface="+mn-ea"/>
                          <a:cs typeface="Arial" pitchFamily="34" charset="0"/>
                        </a:rPr>
                        <a:t>mL</a:t>
                      </a:r>
                      <a:r>
                        <a:rPr kumimoji="0" lang="en-CA" sz="1200" kern="1200" dirty="0" smtClean="0">
                          <a:solidFill>
                            <a:schemeClr val="dk1"/>
                          </a:solidFill>
                          <a:latin typeface="Arial" pitchFamily="34" charset="0"/>
                          <a:ea typeface="+mn-ea"/>
                          <a:cs typeface="Arial" pitchFamily="34" charset="0"/>
                        </a:rPr>
                        <a:t> of the same juice costs $3.59, which size is the better buy? Explain your reasoning.</a:t>
                      </a:r>
                    </a:p>
                    <a:p>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identify and describe </a:t>
                      </a:r>
                      <a:r>
                        <a:rPr kumimoji="0" lang="en-CA" sz="1200" kern="1200" dirty="0" err="1" smtClean="0">
                          <a:solidFill>
                            <a:schemeClr val="dk1"/>
                          </a:solidFill>
                          <a:latin typeface="Arial" pitchFamily="34" charset="0"/>
                          <a:ea typeface="+mn-ea"/>
                          <a:cs typeface="Arial" pitchFamily="34" charset="0"/>
                        </a:rPr>
                        <a:t>real‑world</a:t>
                      </a:r>
                      <a:r>
                        <a:rPr kumimoji="0" lang="en-CA" sz="1200" kern="1200" dirty="0" smtClean="0">
                          <a:solidFill>
                            <a:schemeClr val="dk1"/>
                          </a:solidFill>
                          <a:latin typeface="Arial" pitchFamily="34" charset="0"/>
                          <a:ea typeface="+mn-ea"/>
                          <a:cs typeface="Arial" pitchFamily="34" charset="0"/>
                        </a:rPr>
                        <a:t> applications of proportional reasoning (e.g., mixing concrete; calculating dosages; converting units; painting walls; calculating fuel consumption; calculating pay; enlarging patterns), distinguish between a situation involving a proportional relationship (e.g., … </a:t>
                      </a:r>
                      <a:r>
                        <a:rPr kumimoji="0" lang="en-CA" sz="1200" kern="1200" dirty="0" err="1" smtClean="0">
                          <a:solidFill>
                            <a:schemeClr val="dk1"/>
                          </a:solidFill>
                          <a:latin typeface="Arial" pitchFamily="34" charset="0"/>
                          <a:ea typeface="+mn-ea"/>
                          <a:cs typeface="Arial" pitchFamily="34" charset="0"/>
                        </a:rPr>
                        <a:t>long‑distance</a:t>
                      </a:r>
                      <a:r>
                        <a:rPr kumimoji="0" lang="en-CA" sz="1200" kern="1200" dirty="0" smtClean="0">
                          <a:solidFill>
                            <a:schemeClr val="dk1"/>
                          </a:solidFill>
                          <a:latin typeface="Arial" pitchFamily="34" charset="0"/>
                          <a:ea typeface="+mn-ea"/>
                          <a:cs typeface="Arial" pitchFamily="34" charset="0"/>
                        </a:rPr>
                        <a:t> phone calls billed at a fixed cost per minute, where talking for half as many minutes costs half as much) and a situation involving a </a:t>
                      </a:r>
                      <a:r>
                        <a:rPr kumimoji="0" lang="en-CA" sz="1200" kern="1200" dirty="0" err="1" smtClean="0">
                          <a:solidFill>
                            <a:schemeClr val="dk1"/>
                          </a:solidFill>
                          <a:latin typeface="Arial" pitchFamily="34" charset="0"/>
                          <a:ea typeface="+mn-ea"/>
                          <a:cs typeface="Arial" pitchFamily="34" charset="0"/>
                        </a:rPr>
                        <a:t>non‑proportional</a:t>
                      </a:r>
                      <a:r>
                        <a:rPr kumimoji="0" lang="en-CA" sz="1200" kern="1200" dirty="0" smtClean="0">
                          <a:solidFill>
                            <a:schemeClr val="dk1"/>
                          </a:solidFill>
                          <a:latin typeface="Arial" pitchFamily="34" charset="0"/>
                          <a:ea typeface="+mn-ea"/>
                          <a:cs typeface="Arial" pitchFamily="34" charset="0"/>
                        </a:rPr>
                        <a:t> relationship (e.g., cellular phone packages, where doubling the minutes purchased does not double the cost of the package; food purchases, where it can be less expensive to buy the same quantity of a product in one large package than in two or more small packages; hydro bills, where doubling consumption does not double the cost) in a personal and/or workplace context, and explain their reasoning</a:t>
                      </a:r>
                    </a:p>
                    <a:p>
                      <a:endParaRPr kumimoji="0" lang="en-CA" sz="1200" kern="1200" dirty="0" smtClean="0">
                        <a:solidFill>
                          <a:schemeClr val="dk1"/>
                        </a:solidFill>
                        <a:latin typeface="Arial" pitchFamily="34" charset="0"/>
                        <a:ea typeface="+mn-ea"/>
                        <a:cs typeface="Arial" pitchFamily="34" charset="0"/>
                      </a:endParaRPr>
                    </a:p>
                    <a:p>
                      <a:pPr>
                        <a:buFont typeface="Arial" pitchFamily="34" charset="0"/>
                        <a:buChar char="−"/>
                      </a:pPr>
                      <a:r>
                        <a:rPr kumimoji="0" lang="en-CA" sz="1200" kern="1200" dirty="0" smtClean="0">
                          <a:solidFill>
                            <a:schemeClr val="dk1"/>
                          </a:solidFill>
                          <a:latin typeface="Arial" pitchFamily="34" charset="0"/>
                          <a:ea typeface="+mn-ea"/>
                          <a:cs typeface="Arial" pitchFamily="34" charset="0"/>
                        </a:rPr>
                        <a:t> solve problems involving proportional reasoning in </a:t>
                      </a:r>
                      <a:r>
                        <a:rPr kumimoji="0" lang="en-CA" sz="1200" kern="1200" dirty="0" err="1" smtClean="0">
                          <a:solidFill>
                            <a:schemeClr val="dk1"/>
                          </a:solidFill>
                          <a:latin typeface="Arial" pitchFamily="34" charset="0"/>
                          <a:ea typeface="+mn-ea"/>
                          <a:cs typeface="Arial" pitchFamily="34" charset="0"/>
                        </a:rPr>
                        <a:t>work‑related</a:t>
                      </a:r>
                      <a:r>
                        <a:rPr kumimoji="0" lang="en-CA" sz="1200" kern="1200" dirty="0" smtClean="0">
                          <a:solidFill>
                            <a:schemeClr val="dk1"/>
                          </a:solidFill>
                          <a:latin typeface="Arial" pitchFamily="34" charset="0"/>
                          <a:ea typeface="+mn-ea"/>
                          <a:cs typeface="Arial" pitchFamily="34" charset="0"/>
                        </a:rPr>
                        <a:t> situations (e.g., calculating overtime pay; calculating pay for piecework; …) </a:t>
                      </a:r>
                    </a:p>
                    <a:p>
                      <a:pPr>
                        <a:buFont typeface="Arial" pitchFamily="34" charset="0"/>
                        <a:buChar char="−"/>
                      </a:pP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9" name="Slide Number Placeholder 8"/>
          <p:cNvSpPr>
            <a:spLocks noGrp="1"/>
          </p:cNvSpPr>
          <p:nvPr>
            <p:ph type="sldNum" sz="quarter" idx="12"/>
          </p:nvPr>
        </p:nvSpPr>
        <p:spPr/>
        <p:txBody>
          <a:bodyPr/>
          <a:lstStyle/>
          <a:p>
            <a:fld id="{86DB97E2-CCFF-465E-8C64-E0FA0BF2FEDD}" type="slidenum">
              <a:rPr lang="en-CA" smtClean="0"/>
              <a:pPr/>
              <a:t>88</a:t>
            </a:fld>
            <a:endParaRPr lang="en-CA"/>
          </a:p>
        </p:txBody>
      </p:sp>
      <p:sp>
        <p:nvSpPr>
          <p:cNvPr id="10" name="TextBox 9"/>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4" action="ppaction://hlinksldjump"/>
              </a:rPr>
              <a:t>Return to Main Menu</a:t>
            </a:r>
            <a:endParaRPr lang="en-CA" sz="1000" dirty="0">
              <a:latin typeface="Arial" pitchFamily="34" charset="0"/>
            </a:endParaRPr>
          </a:p>
        </p:txBody>
      </p:sp>
      <p:sp>
        <p:nvSpPr>
          <p:cNvPr id="13" name="TextBox 12"/>
          <p:cNvSpPr txBox="1"/>
          <p:nvPr/>
        </p:nvSpPr>
        <p:spPr>
          <a:xfrm>
            <a:off x="6156176" y="6525344"/>
            <a:ext cx="237626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5" action="ppaction://hlinksldjump"/>
              </a:rPr>
              <a:t>Return to Grade 12 W Home Page</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624736" cy="800219"/>
          </a:xfrm>
          <a:prstGeom prst="rect">
            <a:avLst/>
          </a:prstGeom>
          <a:noFill/>
        </p:spPr>
        <p:txBody>
          <a:bodyPr wrap="square" rtlCol="0">
            <a:spAutoFit/>
          </a:bodyPr>
          <a:lstStyle/>
          <a:p>
            <a:pPr algn="ctr"/>
            <a:r>
              <a:rPr lang="en-CA" dirty="0" smtClean="0"/>
              <a:t>Personal Finance – Specific Expectations</a:t>
            </a:r>
          </a:p>
          <a:p>
            <a:pPr algn="ctr"/>
            <a:r>
              <a:rPr lang="en-CA" sz="1400" dirty="0" smtClean="0"/>
              <a:t>Grade 12, Mathematics for Work and Everyday Life, Workplace Preparation </a:t>
            </a:r>
          </a:p>
          <a:p>
            <a:pPr algn="ctr"/>
            <a:r>
              <a:rPr lang="en-CA" sz="1400" dirty="0" smtClean="0"/>
              <a:t>– from Mathematics (2007) Curriculum Document</a:t>
            </a:r>
            <a:endParaRPr lang="en-CA" sz="1400" dirty="0"/>
          </a:p>
        </p:txBody>
      </p:sp>
      <p:graphicFrame>
        <p:nvGraphicFramePr>
          <p:cNvPr id="12" name="Table 11"/>
          <p:cNvGraphicFramePr>
            <a:graphicFrameLocks noGrp="1"/>
          </p:cNvGraphicFramePr>
          <p:nvPr/>
        </p:nvGraphicFramePr>
        <p:xfrm>
          <a:off x="539552" y="1499593"/>
          <a:ext cx="7992888" cy="874379"/>
        </p:xfrm>
        <a:graphic>
          <a:graphicData uri="http://schemas.openxmlformats.org/drawingml/2006/table">
            <a:tbl>
              <a:tblPr firstRow="1" bandRow="1">
                <a:tableStyleId>{073A0DAA-6AF3-43AB-8588-CEC1D06C72B9}</a:tableStyleId>
              </a:tblPr>
              <a:tblGrid>
                <a:gridCol w="7992888"/>
              </a:tblGrid>
              <a:tr h="253695">
                <a:tc>
                  <a:txBody>
                    <a:bodyPr/>
                    <a:lstStyle/>
                    <a:p>
                      <a:r>
                        <a:rPr lang="en-CA" sz="1400" baseline="0" dirty="0" smtClean="0">
                          <a:solidFill>
                            <a:schemeClr val="tx1"/>
                          </a:solidFill>
                          <a:latin typeface="Arial" pitchFamily="34" charset="0"/>
                        </a:rPr>
                        <a:t>Grade 12 Workplace, Mathematics for Work and Everyday Life</a:t>
                      </a:r>
                      <a:endParaRPr lang="en-CA" sz="1400" baseline="0" dirty="0">
                        <a:solidFill>
                          <a:schemeClr val="tx1"/>
                        </a:solidFill>
                        <a:latin typeface="Arial" pitchFamily="34" charset="0"/>
                      </a:endParaRPr>
                    </a:p>
                  </a:txBody>
                  <a:tcPr>
                    <a:noFill/>
                  </a:tcPr>
                </a:tc>
              </a:tr>
              <a:tr h="228325">
                <a:tc>
                  <a:txBody>
                    <a:bodyPr/>
                    <a:lstStyle/>
                    <a:p>
                      <a:r>
                        <a:rPr kumimoji="0" lang="en-CA" sz="1200" b="1" kern="1200" dirty="0" smtClean="0">
                          <a:solidFill>
                            <a:schemeClr val="dk1"/>
                          </a:solidFill>
                          <a:latin typeface="Arial" pitchFamily="34" charset="0"/>
                          <a:ea typeface="+mn-ea"/>
                          <a:cs typeface="Arial" pitchFamily="34" charset="0"/>
                        </a:rPr>
                        <a:t>Interpreting and Displaying Data</a:t>
                      </a:r>
                      <a:endParaRPr kumimoji="0" lang="en-CA" sz="1200" kern="1200" dirty="0">
                        <a:solidFill>
                          <a:schemeClr val="dk1"/>
                        </a:solidFill>
                        <a:latin typeface="Arial" pitchFamily="34" charset="0"/>
                        <a:ea typeface="+mn-ea"/>
                        <a:cs typeface="Arial" pitchFamily="34" charset="0"/>
                      </a:endParaRPr>
                    </a:p>
                  </a:txBody>
                  <a:tcPr>
                    <a:noFill/>
                  </a:tcPr>
                </a:tc>
              </a:tr>
              <a:tr h="295259">
                <a:tc>
                  <a:txBody>
                    <a:bodyPr/>
                    <a:lstStyle/>
                    <a:p>
                      <a:pPr>
                        <a:buFont typeface="Arial" pitchFamily="34" charset="0"/>
                        <a:buChar char="−"/>
                      </a:pPr>
                      <a:endParaRPr kumimoji="0" lang="en-CA" sz="1200" kern="1200" dirty="0">
                        <a:solidFill>
                          <a:schemeClr val="dk1"/>
                        </a:solidFill>
                        <a:latin typeface="Arial" pitchFamily="34" charset="0"/>
                        <a:ea typeface="+mn-ea"/>
                        <a:cs typeface="Arial" pitchFamily="34" charset="0"/>
                      </a:endParaRPr>
                    </a:p>
                  </a:txBody>
                  <a:tcPr>
                    <a:noFill/>
                  </a:tcPr>
                </a:tc>
              </a:tr>
            </a:tbl>
          </a:graphicData>
        </a:graphic>
      </p:graphicFrame>
      <p:sp>
        <p:nvSpPr>
          <p:cNvPr id="9" name="TextBox 8"/>
          <p:cNvSpPr txBox="1"/>
          <p:nvPr/>
        </p:nvSpPr>
        <p:spPr>
          <a:xfrm>
            <a:off x="539552" y="1887215"/>
            <a:ext cx="7992888" cy="461665"/>
          </a:xfrm>
          <a:prstGeom prst="rect">
            <a:avLst/>
          </a:prstGeom>
          <a:solidFill>
            <a:srgbClr val="FFFF00"/>
          </a:solidFill>
        </p:spPr>
        <p:txBody>
          <a:bodyPr wrap="square" rtlCol="0">
            <a:spAutoFit/>
          </a:bodyPr>
          <a:lstStyle/>
          <a:p>
            <a:r>
              <a:rPr lang="en-CA" sz="1200" i="1" dirty="0" smtClean="0">
                <a:latin typeface="Arial" pitchFamily="34" charset="0"/>
                <a:cs typeface="Arial" pitchFamily="34" charset="0"/>
              </a:rPr>
              <a:t>Note: </a:t>
            </a:r>
            <a:r>
              <a:rPr lang="en-CA" sz="1200" dirty="0" smtClean="0">
                <a:latin typeface="Arial" pitchFamily="34" charset="0"/>
                <a:cs typeface="Arial" pitchFamily="34" charset="0"/>
              </a:rPr>
              <a:t>Since all expectations in this strand relate directly to financial literacy, only the strand title has been listed. For Specific Expectations in this strand, go to </a:t>
            </a:r>
            <a:r>
              <a:rPr lang="en-CA" sz="1200" dirty="0" smtClean="0">
                <a:latin typeface="Arial" pitchFamily="34" charset="0"/>
                <a:cs typeface="Arial" pitchFamily="34" charset="0"/>
                <a:hlinkClick r:id="rId4"/>
              </a:rPr>
              <a:t>www.edu.gov.on.ca/eng/curriculum/secondary/math1112currb.pdf.</a:t>
            </a:r>
            <a:endParaRPr lang="en-CA" sz="1200" dirty="0"/>
          </a:p>
        </p:txBody>
      </p:sp>
      <p:sp>
        <p:nvSpPr>
          <p:cNvPr id="10" name="Slide Number Placeholder 9"/>
          <p:cNvSpPr>
            <a:spLocks noGrp="1"/>
          </p:cNvSpPr>
          <p:nvPr>
            <p:ph type="sldNum" sz="quarter" idx="12"/>
          </p:nvPr>
        </p:nvSpPr>
        <p:spPr/>
        <p:txBody>
          <a:bodyPr/>
          <a:lstStyle/>
          <a:p>
            <a:fld id="{86DB97E2-CCFF-465E-8C64-E0FA0BF2FEDD}" type="slidenum">
              <a:rPr lang="en-CA" smtClean="0"/>
              <a:pPr/>
              <a:t>89</a:t>
            </a:fld>
            <a:endParaRPr lang="en-CA"/>
          </a:p>
        </p:txBody>
      </p:sp>
      <p:sp>
        <p:nvSpPr>
          <p:cNvPr id="11" name="TextBox 10"/>
          <p:cNvSpPr txBox="1"/>
          <p:nvPr/>
        </p:nvSpPr>
        <p:spPr>
          <a:xfrm>
            <a:off x="7164288"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Main Menu</a:t>
            </a:r>
            <a:endParaRPr lang="en-CA" sz="1000" dirty="0">
              <a:latin typeface="Arial" pitchFamily="34" charset="0"/>
            </a:endParaRPr>
          </a:p>
        </p:txBody>
      </p:sp>
      <p:sp>
        <p:nvSpPr>
          <p:cNvPr id="14" name="TextBox 13"/>
          <p:cNvSpPr txBox="1"/>
          <p:nvPr/>
        </p:nvSpPr>
        <p:spPr>
          <a:xfrm>
            <a:off x="6156176" y="6525344"/>
            <a:ext cx="2376264" cy="246221"/>
          </a:xfrm>
          <a:prstGeom prst="rect">
            <a:avLst/>
          </a:prstGeom>
          <a:solidFill>
            <a:srgbClr val="FFFF00"/>
          </a:solidFill>
        </p:spPr>
        <p:txBody>
          <a:bodyPr wrap="square" rtlCol="0">
            <a:spAutoFit/>
          </a:bodyPr>
          <a:lstStyle/>
          <a:p>
            <a:pPr algn="ctr"/>
            <a:r>
              <a:rPr lang="en-CA" sz="1000" dirty="0" smtClean="0">
                <a:latin typeface="Arial" pitchFamily="34" charset="0"/>
                <a:hlinkClick r:id="rId6" action="ppaction://hlinksldjump"/>
              </a:rPr>
              <a:t>Return to Grade 12 W Home Page</a:t>
            </a:r>
            <a:endParaRPr lang="en-CA" sz="1000" dirty="0">
              <a:latin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195736" y="260648"/>
            <a:ext cx="6336704" cy="584775"/>
          </a:xfrm>
          <a:prstGeom prst="rect">
            <a:avLst/>
          </a:prstGeom>
          <a:noFill/>
        </p:spPr>
        <p:txBody>
          <a:bodyPr wrap="square" rtlCol="0">
            <a:spAutoFit/>
          </a:bodyPr>
          <a:lstStyle/>
          <a:p>
            <a:pPr algn="ctr"/>
            <a:r>
              <a:rPr lang="en-CA" dirty="0" smtClean="0"/>
              <a:t>Number Sense and Numeration – Overall Expectations</a:t>
            </a:r>
          </a:p>
          <a:p>
            <a:pPr algn="ctr"/>
            <a:r>
              <a:rPr lang="en-CA" sz="1400" dirty="0" smtClean="0"/>
              <a:t>Grade 4/5/6 – from Mathematics (2005) Curriculum Document</a:t>
            </a:r>
            <a:endParaRPr lang="en-CA" sz="1400" dirty="0"/>
          </a:p>
        </p:txBody>
      </p:sp>
      <p:graphicFrame>
        <p:nvGraphicFramePr>
          <p:cNvPr id="12" name="Table 11"/>
          <p:cNvGraphicFramePr>
            <a:graphicFrameLocks noGrp="1"/>
          </p:cNvGraphicFramePr>
          <p:nvPr/>
        </p:nvGraphicFramePr>
        <p:xfrm>
          <a:off x="539553" y="1452736"/>
          <a:ext cx="8064896" cy="1874520"/>
        </p:xfrm>
        <a:graphic>
          <a:graphicData uri="http://schemas.openxmlformats.org/drawingml/2006/table">
            <a:tbl>
              <a:tblPr firstRow="1" bandRow="1">
                <a:tableStyleId>{073A0DAA-6AF3-43AB-8588-CEC1D06C72B9}</a:tableStyleId>
              </a:tblPr>
              <a:tblGrid>
                <a:gridCol w="2808312"/>
                <a:gridCol w="2592288"/>
                <a:gridCol w="2664296"/>
              </a:tblGrid>
              <a:tr h="248072">
                <a:tc>
                  <a:txBody>
                    <a:bodyPr/>
                    <a:lstStyle/>
                    <a:p>
                      <a:r>
                        <a:rPr lang="en-CA" sz="1300" baseline="0" dirty="0" smtClean="0">
                          <a:solidFill>
                            <a:schemeClr val="tx1"/>
                          </a:solidFill>
                          <a:latin typeface="Arial" pitchFamily="34" charset="0"/>
                        </a:rPr>
                        <a:t>Grade 4</a:t>
                      </a:r>
                      <a:endParaRPr lang="en-CA" sz="1300" baseline="0" dirty="0">
                        <a:solidFill>
                          <a:schemeClr val="tx1"/>
                        </a:solidFill>
                        <a:latin typeface="Arial" pitchFamily="34" charset="0"/>
                      </a:endParaRPr>
                    </a:p>
                  </a:txBody>
                  <a:tcPr>
                    <a:noFill/>
                  </a:tcPr>
                </a:tc>
                <a:tc>
                  <a:txBody>
                    <a:bodyPr/>
                    <a:lstStyle/>
                    <a:p>
                      <a:r>
                        <a:rPr lang="en-CA" sz="1300" baseline="0" dirty="0" smtClean="0">
                          <a:solidFill>
                            <a:schemeClr val="tx1"/>
                          </a:solidFill>
                          <a:latin typeface="Arial" pitchFamily="34" charset="0"/>
                        </a:rPr>
                        <a:t>Grade 5</a:t>
                      </a:r>
                      <a:endParaRPr lang="en-CA" sz="1300" baseline="0" dirty="0">
                        <a:solidFill>
                          <a:schemeClr val="tx1"/>
                        </a:solidFill>
                        <a:latin typeface="Arial" pitchFamily="34" charset="0"/>
                      </a:endParaRPr>
                    </a:p>
                  </a:txBody>
                  <a:tcPr>
                    <a:noFill/>
                  </a:tcPr>
                </a:tc>
                <a:tc>
                  <a:txBody>
                    <a:bodyPr/>
                    <a:lstStyle/>
                    <a:p>
                      <a:r>
                        <a:rPr lang="en-CA" sz="1300" baseline="0" dirty="0" smtClean="0">
                          <a:solidFill>
                            <a:schemeClr val="tx1"/>
                          </a:solidFill>
                          <a:latin typeface="Arial" pitchFamily="34" charset="0"/>
                        </a:rPr>
                        <a:t>Grade 6</a:t>
                      </a:r>
                      <a:endParaRPr lang="en-CA" sz="1300" baseline="0" dirty="0">
                        <a:solidFill>
                          <a:schemeClr val="tx1"/>
                        </a:solidFill>
                        <a:latin typeface="Arial" pitchFamily="34" charset="0"/>
                      </a:endParaRPr>
                    </a:p>
                  </a:txBody>
                  <a:tcPr>
                    <a:noFill/>
                  </a:tcPr>
                </a:tc>
              </a:tr>
              <a:tr h="174536">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400" b="1" i="0" kern="1200" baseline="0" dirty="0" smtClean="0">
                          <a:solidFill>
                            <a:srgbClr val="7030A0"/>
                          </a:solidFill>
                          <a:latin typeface="Arial" pitchFamily="34" charset="0"/>
                          <a:ea typeface="+mn-ea"/>
                          <a:cs typeface="Arial" pitchFamily="34" charset="0"/>
                          <a:hlinkClick r:id="rId4" action="ppaction://hlinksldjump"/>
                        </a:rPr>
                        <a:t>Quantity Relationships</a:t>
                      </a:r>
                      <a:endParaRPr lang="en-CA" sz="1400" b="1" i="0" baseline="0" dirty="0">
                        <a:solidFill>
                          <a:srgbClr val="7030A0"/>
                        </a:solidFill>
                        <a:latin typeface="Arial" pitchFamily="34" charset="0"/>
                        <a:cs typeface="Arial" pitchFamily="34" charset="0"/>
                      </a:endParaRPr>
                    </a:p>
                  </a:txBody>
                  <a:tcPr>
                    <a:noFill/>
                  </a:tcPr>
                </a:tc>
                <a:tc hMerge="1">
                  <a:txBody>
                    <a:bodyPr/>
                    <a:lstStyle/>
                    <a:p>
                      <a:endParaRPr lang="en-CA"/>
                    </a:p>
                  </a:txBody>
                  <a:tcPr/>
                </a:tc>
                <a:tc hMerge="1">
                  <a:txBody>
                    <a:bodyPr/>
                    <a:lstStyle/>
                    <a:p>
                      <a:endParaRPr lang="en-CA"/>
                    </a:p>
                  </a:txBody>
                  <a:tcPr/>
                </a:tc>
              </a:tr>
              <a:tr h="779552">
                <a:tc>
                  <a:txBody>
                    <a:bodyPr/>
                    <a:lstStyle/>
                    <a:p>
                      <a:pPr lvl="0">
                        <a:buFont typeface="Arial" pitchFamily="34" charset="0"/>
                        <a:buChar char="•"/>
                      </a:pPr>
                      <a:r>
                        <a:rPr kumimoji="0" lang="en-CA" sz="1300" u="none" kern="1200" baseline="0" dirty="0" smtClean="0">
                          <a:solidFill>
                            <a:schemeClr val="tx1"/>
                          </a:solidFill>
                          <a:uFillTx/>
                          <a:latin typeface="Arial" pitchFamily="34" charset="0"/>
                          <a:ea typeface="+mn-ea"/>
                          <a:cs typeface="Arial" pitchFamily="34" charset="0"/>
                        </a:rPr>
                        <a:t> read, represent, compare, and order whole numbers to 10 000, decimal numbers to tenths, and simple fractions, and represent money amounts to $100</a:t>
                      </a:r>
                      <a:endParaRPr lang="en-CA" sz="1300" u="none" baseline="0" dirty="0">
                        <a:solidFill>
                          <a:schemeClr val="tx1"/>
                        </a:solidFill>
                        <a:uFillTx/>
                        <a:latin typeface="Arial" pitchFamily="34" charset="0"/>
                        <a:cs typeface="Arial" pitchFamily="34" charset="0"/>
                      </a:endParaRPr>
                    </a:p>
                  </a:txBody>
                  <a:tcPr>
                    <a:noFill/>
                  </a:tcPr>
                </a:tc>
                <a:tc>
                  <a:txBody>
                    <a:bodyPr/>
                    <a:lstStyle/>
                    <a:p>
                      <a:pPr lvl="0">
                        <a:buFont typeface="Arial" pitchFamily="34" charset="0"/>
                        <a:buChar char="•"/>
                      </a:pPr>
                      <a:r>
                        <a:rPr kumimoji="0" lang="en-CA" sz="1300" u="none" kern="1200" baseline="0" dirty="0" smtClean="0">
                          <a:solidFill>
                            <a:schemeClr val="tx1"/>
                          </a:solidFill>
                          <a:uFillTx/>
                          <a:latin typeface="Arial" pitchFamily="34" charset="0"/>
                          <a:ea typeface="+mn-ea"/>
                          <a:cs typeface="+mn-cs"/>
                        </a:rPr>
                        <a:t> read, represent, compare, and order whole numbers to </a:t>
                      </a:r>
                    </a:p>
                    <a:p>
                      <a:pPr lvl="0">
                        <a:buFont typeface="Arial" pitchFamily="34" charset="0"/>
                        <a:buChar char="•"/>
                      </a:pPr>
                      <a:r>
                        <a:rPr kumimoji="0" lang="en-CA" sz="1300" u="none" kern="1200" baseline="0" dirty="0" smtClean="0">
                          <a:solidFill>
                            <a:schemeClr val="tx1"/>
                          </a:solidFill>
                          <a:uFillTx/>
                          <a:latin typeface="Arial" pitchFamily="34" charset="0"/>
                          <a:ea typeface="+mn-ea"/>
                          <a:cs typeface="+mn-cs"/>
                        </a:rPr>
                        <a:t> 100 000, decimal numbers to hundredths, proper and improper fractions, and mixed numbers</a:t>
                      </a:r>
                      <a:endParaRPr lang="en-CA" sz="1300" u="none" baseline="0" dirty="0">
                        <a:solidFill>
                          <a:schemeClr val="tx1"/>
                        </a:solidFill>
                        <a:uFillTx/>
                        <a:latin typeface="Arial" pitchFamily="34" charset="0"/>
                      </a:endParaRPr>
                    </a:p>
                  </a:txBody>
                  <a:tcPr>
                    <a:noFill/>
                  </a:tcPr>
                </a:tc>
                <a:tc>
                  <a:txBody>
                    <a:bodyPr/>
                    <a:lstStyle/>
                    <a:p>
                      <a:pPr lvl="0">
                        <a:buFont typeface="Arial" pitchFamily="34" charset="0"/>
                        <a:buChar char="•"/>
                      </a:pPr>
                      <a:r>
                        <a:rPr kumimoji="0" lang="en-CA" sz="1300" u="none" kern="1200" baseline="0" dirty="0" smtClean="0">
                          <a:solidFill>
                            <a:schemeClr val="tx1"/>
                          </a:solidFill>
                          <a:uFillTx/>
                          <a:latin typeface="Arial" pitchFamily="34" charset="0"/>
                          <a:ea typeface="+mn-ea"/>
                          <a:cs typeface="+mn-cs"/>
                        </a:rPr>
                        <a:t> read, represent, compare, and order whole numbers to 1 000 000, decimal numbers to thousandths, proper and improper fractions, and mixed numbers </a:t>
                      </a:r>
                      <a:endParaRPr lang="en-CA" sz="1300" u="none" baseline="0" dirty="0">
                        <a:solidFill>
                          <a:schemeClr val="tx1"/>
                        </a:solidFill>
                        <a:uFillTx/>
                        <a:latin typeface="Arial" pitchFamily="34" charset="0"/>
                        <a:cs typeface="Arial" pitchFamily="34" charset="0"/>
                      </a:endParaRPr>
                    </a:p>
                  </a:txBody>
                  <a:tcPr>
                    <a:noFill/>
                  </a:tcPr>
                </a:tc>
              </a:tr>
            </a:tbl>
          </a:graphicData>
        </a:graphic>
      </p:graphicFrame>
      <p:sp>
        <p:nvSpPr>
          <p:cNvPr id="8" name="TextBox 7"/>
          <p:cNvSpPr txBox="1"/>
          <p:nvPr/>
        </p:nvSpPr>
        <p:spPr>
          <a:xfrm>
            <a:off x="6444208" y="6525344"/>
            <a:ext cx="2160240" cy="246221"/>
          </a:xfrm>
          <a:prstGeom prst="rect">
            <a:avLst/>
          </a:prstGeom>
          <a:solidFill>
            <a:srgbClr val="FFFF00"/>
          </a:solidFill>
        </p:spPr>
        <p:txBody>
          <a:bodyPr wrap="square" rtlCol="0">
            <a:spAutoFit/>
          </a:bodyPr>
          <a:lstStyle/>
          <a:p>
            <a:r>
              <a:rPr lang="en-CA" sz="1000" dirty="0" smtClean="0">
                <a:latin typeface="Arial" pitchFamily="34" charset="0"/>
                <a:hlinkClick r:id="rId5" action="ppaction://hlinksldjump"/>
              </a:rPr>
              <a:t>Return to Grade 4/5/6 Home Page</a:t>
            </a:r>
            <a:endParaRPr lang="en-CA" sz="1000" dirty="0">
              <a:latin typeface="Arial" pitchFamily="34" charset="0"/>
            </a:endParaRPr>
          </a:p>
        </p:txBody>
      </p:sp>
      <p:sp>
        <p:nvSpPr>
          <p:cNvPr id="10" name="TextBox 9"/>
          <p:cNvSpPr txBox="1"/>
          <p:nvPr/>
        </p:nvSpPr>
        <p:spPr>
          <a:xfrm>
            <a:off x="7236296" y="6165304"/>
            <a:ext cx="1368152" cy="246221"/>
          </a:xfrm>
          <a:prstGeom prst="rect">
            <a:avLst/>
          </a:prstGeom>
          <a:solidFill>
            <a:srgbClr val="FFFF00"/>
          </a:solidFill>
        </p:spPr>
        <p:txBody>
          <a:bodyPr wrap="square" rtlCol="0">
            <a:spAutoFit/>
          </a:bodyPr>
          <a:lstStyle/>
          <a:p>
            <a:r>
              <a:rPr lang="en-CA" sz="1000" dirty="0" smtClean="0">
                <a:latin typeface="Arial" pitchFamily="34" charset="0"/>
                <a:hlinkClick r:id="rId6" action="ppaction://hlinksldjump"/>
              </a:rPr>
              <a:t>Return to Main Menu</a:t>
            </a:r>
            <a:endParaRPr lang="en-CA" sz="1000" dirty="0">
              <a:latin typeface="Arial" pitchFamily="34" charset="0"/>
            </a:endParaRPr>
          </a:p>
        </p:txBody>
      </p:sp>
      <p:sp>
        <p:nvSpPr>
          <p:cNvPr id="11" name="Slide Number Placeholder 10"/>
          <p:cNvSpPr>
            <a:spLocks noGrp="1"/>
          </p:cNvSpPr>
          <p:nvPr>
            <p:ph type="sldNum" sz="quarter" idx="12"/>
          </p:nvPr>
        </p:nvSpPr>
        <p:spPr/>
        <p:txBody>
          <a:bodyPr/>
          <a:lstStyle/>
          <a:p>
            <a:fld id="{86DB97E2-CCFF-465E-8C64-E0FA0BF2FEDD}" type="slidenum">
              <a:rPr lang="en-CA" smtClean="0"/>
              <a:pPr/>
              <a:t>9</a:t>
            </a:fld>
            <a:endParaRPr lang="en-CA"/>
          </a:p>
        </p:txBody>
      </p:sp>
      <p:sp>
        <p:nvSpPr>
          <p:cNvPr id="14" name="TextBox 13"/>
          <p:cNvSpPr txBox="1"/>
          <p:nvPr/>
        </p:nvSpPr>
        <p:spPr>
          <a:xfrm>
            <a:off x="3923928" y="980728"/>
            <a:ext cx="2736304" cy="276999"/>
          </a:xfrm>
          <a:prstGeom prst="rect">
            <a:avLst/>
          </a:prstGeom>
          <a:solidFill>
            <a:srgbClr val="FFFF00"/>
          </a:solidFill>
        </p:spPr>
        <p:txBody>
          <a:bodyPr wrap="square" rtlCol="0">
            <a:spAutoFit/>
          </a:bodyPr>
          <a:lstStyle/>
          <a:p>
            <a:r>
              <a:rPr lang="en-CA" sz="1200" dirty="0" smtClean="0">
                <a:solidFill>
                  <a:srgbClr val="7030A0"/>
                </a:solidFill>
                <a:latin typeface="Arial" pitchFamily="34" charset="0"/>
              </a:rPr>
              <a:t>Click link to see Specific Expectations</a:t>
            </a:r>
            <a:endParaRPr lang="en-CA" sz="1200" dirty="0">
              <a:solidFill>
                <a:srgbClr val="7030A0"/>
              </a:solidFill>
              <a:latin typeface="Arial" pitchFamily="34" charset="0"/>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Slide Number Placeholder 8"/>
          <p:cNvSpPr>
            <a:spLocks noGrp="1"/>
          </p:cNvSpPr>
          <p:nvPr>
            <p:ph type="sldNum" sz="quarter" idx="12"/>
          </p:nvPr>
        </p:nvSpPr>
        <p:spPr/>
        <p:txBody>
          <a:bodyPr/>
          <a:lstStyle/>
          <a:p>
            <a:fld id="{86DB97E2-CCFF-465E-8C64-E0FA0BF2FEDD}" type="slidenum">
              <a:rPr lang="en-CA" smtClean="0"/>
              <a:pPr/>
              <a:t>90</a:t>
            </a:fld>
            <a:endParaRPr lang="en-CA"/>
          </a:p>
        </p:txBody>
      </p:sp>
      <p:sp>
        <p:nvSpPr>
          <p:cNvPr id="10" name="Rectangle 9"/>
          <p:cNvSpPr/>
          <p:nvPr/>
        </p:nvSpPr>
        <p:spPr>
          <a:xfrm>
            <a:off x="827584" y="2195279"/>
            <a:ext cx="7429552" cy="2169825"/>
          </a:xfrm>
          <a:prstGeom prst="rect">
            <a:avLst/>
          </a:prstGeom>
        </p:spPr>
        <p:txBody>
          <a:bodyPr wrap="square">
            <a:spAutoFit/>
          </a:bodyPr>
          <a:lstStyle/>
          <a:p>
            <a:pPr algn="ctr"/>
            <a:r>
              <a:rPr lang="en-CA" sz="2700" b="1" dirty="0" smtClean="0"/>
              <a:t>Built into the financial literacy lesson planning template are specific indicators as to where and how assessment and differentiated instruction opportunities occur in each lesson.</a:t>
            </a:r>
            <a:endParaRPr lang="en-CA" sz="2700" b="1" dirty="0"/>
          </a:p>
        </p:txBody>
      </p:sp>
      <p:sp>
        <p:nvSpPr>
          <p:cNvPr id="11" name="Rectangle 2"/>
          <p:cNvSpPr txBox="1">
            <a:spLocks noChangeArrowheads="1"/>
          </p:cNvSpPr>
          <p:nvPr/>
        </p:nvSpPr>
        <p:spPr>
          <a:xfrm>
            <a:off x="0" y="214290"/>
            <a:ext cx="9144000" cy="1785950"/>
          </a:xfrm>
          <a:prstGeom prst="rect">
            <a:avLst/>
          </a:prstGeom>
        </p:spPr>
        <p:txBody>
          <a:bodyPr vert="horz" anchor="b">
            <a:normAutofit fontScale="97500"/>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b="1" dirty="0" smtClean="0">
                <a:solidFill>
                  <a:schemeClr val="tx2"/>
                </a:solidFill>
                <a:effectLst>
                  <a:outerShdw blurRad="31750" dist="25400" dir="5400000" algn="tl" rotWithShape="0">
                    <a:srgbClr val="000000">
                      <a:alpha val="25000"/>
                    </a:srgbClr>
                  </a:outerShdw>
                </a:effectLst>
                <a:latin typeface="+mj-lt"/>
                <a:ea typeface="+mj-ea"/>
                <a:cs typeface="+mj-cs"/>
              </a:rPr>
              <a:t>Differentiated Instruction</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b="1" dirty="0" smtClean="0">
                <a:solidFill>
                  <a:schemeClr val="tx2"/>
                </a:solidFill>
                <a:effectLst>
                  <a:outerShdw blurRad="31750" dist="25400" dir="5400000" algn="tl" rotWithShape="0">
                    <a:srgbClr val="000000">
                      <a:alpha val="25000"/>
                    </a:srgbClr>
                  </a:outerShdw>
                </a:effectLst>
                <a:latin typeface="+mj-lt"/>
                <a:ea typeface="+mj-ea"/>
                <a:cs typeface="+mj-cs"/>
              </a:rPr>
              <a:t>Technology</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b="1" dirty="0" smtClean="0">
                <a:solidFill>
                  <a:schemeClr val="tx2"/>
                </a:solidFill>
                <a:effectLst>
                  <a:outerShdw blurRad="31750" dist="25400" dir="5400000" algn="tl" rotWithShape="0">
                    <a:srgbClr val="000000">
                      <a:alpha val="25000"/>
                    </a:srgbClr>
                  </a:outerShdw>
                </a:effectLst>
                <a:latin typeface="+mj-lt"/>
                <a:ea typeface="+mj-ea"/>
                <a:cs typeface="+mj-cs"/>
              </a:rPr>
              <a:t>Assessment for/as/of Learning (Growing Success)</a:t>
            </a:r>
            <a:endParaRPr kumimoji="0" lang="en-US" sz="2800" b="1" i="1"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Sp="0">
  <p:cSld>
    <p:bg>
      <p:bgPr>
        <a:gradFill>
          <a:gsLst>
            <a:gs pos="0">
              <a:srgbClr val="7030A0"/>
            </a:gs>
            <a:gs pos="53000">
              <a:srgbClr val="D4DEFF"/>
            </a:gs>
            <a:gs pos="83000">
              <a:srgbClr val="D4DEFF"/>
            </a:gs>
            <a:gs pos="100000">
              <a:srgbClr val="96AB94"/>
            </a:gs>
          </a:gsLst>
          <a:lin ang="162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8" name="Picture 5" descr="OAME-logo-e1303918460546.jpg"/>
          <p:cNvPicPr>
            <a:picLocks noChangeAspect="1"/>
          </p:cNvPicPr>
          <p:nvPr/>
        </p:nvPicPr>
        <p:blipFill>
          <a:blip r:embed="rId4" cstate="print"/>
          <a:srcRect/>
          <a:stretch>
            <a:fillRect/>
          </a:stretch>
        </p:blipFill>
        <p:spPr bwMode="auto">
          <a:xfrm>
            <a:off x="7164388" y="260350"/>
            <a:ext cx="1238250" cy="1096963"/>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fld id="{86DB97E2-CCFF-465E-8C64-E0FA0BF2FEDD}" type="slidenum">
              <a:rPr lang="en-CA" smtClean="0"/>
              <a:pPr/>
              <a:t>91</a:t>
            </a:fld>
            <a:endParaRPr lang="en-CA"/>
          </a:p>
        </p:txBody>
      </p:sp>
      <p:sp>
        <p:nvSpPr>
          <p:cNvPr id="10" name="Rectangle 9"/>
          <p:cNvSpPr/>
          <p:nvPr/>
        </p:nvSpPr>
        <p:spPr>
          <a:xfrm>
            <a:off x="827584" y="1844824"/>
            <a:ext cx="7429552" cy="3000821"/>
          </a:xfrm>
          <a:prstGeom prst="rect">
            <a:avLst/>
          </a:prstGeom>
        </p:spPr>
        <p:txBody>
          <a:bodyPr wrap="square">
            <a:spAutoFit/>
          </a:bodyPr>
          <a:lstStyle/>
          <a:p>
            <a:pPr algn="ctr"/>
            <a:r>
              <a:rPr lang="en-CA" sz="2700" b="1" dirty="0" smtClean="0"/>
              <a:t>Thank you  for attention and participation in this presentation. </a:t>
            </a:r>
          </a:p>
          <a:p>
            <a:pPr algn="ctr"/>
            <a:r>
              <a:rPr lang="en-CA" sz="2700" b="1" dirty="0" smtClean="0"/>
              <a:t/>
            </a:r>
            <a:br>
              <a:rPr lang="en-CA" sz="2700" b="1" dirty="0" smtClean="0"/>
            </a:br>
            <a:r>
              <a:rPr lang="en-CA" sz="2700" b="1" dirty="0" smtClean="0"/>
              <a:t>We hope that </a:t>
            </a:r>
            <a:r>
              <a:rPr lang="en-CA" sz="2700" b="1" dirty="0" smtClean="0"/>
              <a:t>looking </a:t>
            </a:r>
            <a:r>
              <a:rPr lang="en-CA" sz="2700" b="1" dirty="0" smtClean="0"/>
              <a:t>at curriculum expectations and the connections to the </a:t>
            </a:r>
            <a:r>
              <a:rPr lang="en-CA" sz="2700" b="1" smtClean="0"/>
              <a:t>lessons </a:t>
            </a:r>
            <a:r>
              <a:rPr lang="en-CA" sz="2700" b="1" smtClean="0"/>
              <a:t>created </a:t>
            </a:r>
            <a:r>
              <a:rPr lang="en-CA" sz="2700" b="1" dirty="0" smtClean="0"/>
              <a:t>by OAME will </a:t>
            </a:r>
            <a:r>
              <a:rPr lang="en-CA" sz="2700" b="1" dirty="0" smtClean="0"/>
              <a:t>assist </a:t>
            </a:r>
            <a:r>
              <a:rPr lang="en-CA" sz="2700" b="1" dirty="0" smtClean="0"/>
              <a:t>you in meeting financial literacy expectations.</a:t>
            </a:r>
            <a:endParaRPr lang="en-CA" sz="2700" b="1"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Financial Literacy Education in Ontario Schools&amp;quot;&quot;/&gt;&lt;property id=&quot;20307&quot; value=&quot;256&quot;/&gt;&lt;/object&gt;&lt;object type=&quot;3&quot; unique_id=&quot;10005&quot;&gt;&lt;property id=&quot;20148&quot; value=&quot;5&quot;/&gt;&lt;property id=&quot;20300&quot; value=&quot;Slide 2 - &amp;quot;A product of the Ontario Association for Mathematics Education funded by the &amp;#x0D;&amp;#x0A;Ministry of Education&amp;#x0D;&amp;#x0A;&amp;#x0D;&amp;#x0A;&amp;quot;&quot;/&gt;&lt;property id=&quot;20307&quot; value=&quot;277&quot;/&gt;&lt;/object&gt;&lt;object type=&quot;3&quot; unique_id=&quot;10006&quot;&gt;&lt;property id=&quot;20148&quot; value=&quot;5&quot;/&gt;&lt;property id=&quot;20300&quot; value=&quot;Slide 3&quot;/&gt;&lt;property id=&quot;20307&quot; value=&quot;279&quot;/&gt;&lt;/object&gt;&lt;object type=&quot;3&quot; unique_id=&quot;10007&quot;&gt;&lt;property id=&quot;20148&quot; value=&quot;5&quot;/&gt;&lt;property id=&quot;20300&quot; value=&quot;Slide 4&quot;/&gt;&lt;property id=&quot;20307&quot; value=&quot;357&quot;/&gt;&lt;/object&gt;&lt;object type=&quot;3&quot; unique_id=&quot;10008&quot;&gt;&lt;property id=&quot;20148&quot; value=&quot;5&quot;/&gt;&lt;property id=&quot;20300&quot; value=&quot;Slide 6&quot;/&gt;&lt;property id=&quot;20307&quot; value=&quot;303&quot;/&gt;&lt;/object&gt;&lt;object type=&quot;3&quot; unique_id=&quot;10009&quot;&gt;&lt;property id=&quot;20148&quot; value=&quot;5&quot;/&gt;&lt;property id=&quot;20300&quot; value=&quot;Slide 8&quot;/&gt;&lt;property id=&quot;20307&quot; value=&quot;257&quot;/&gt;&lt;/object&gt;&lt;object type=&quot;3&quot; unique_id=&quot;10010&quot;&gt;&lt;property id=&quot;20148&quot; value=&quot;5&quot;/&gt;&lt;property id=&quot;20300&quot; value=&quot;Slide 9&quot;/&gt;&lt;property id=&quot;20307&quot; value=&quot;358&quot;/&gt;&lt;/object&gt;&lt;object type=&quot;3&quot; unique_id=&quot;10011&quot;&gt;&lt;property id=&quot;20148&quot; value=&quot;5&quot;/&gt;&lt;property id=&quot;20300&quot; value=&quot;Slide 10&quot;/&gt;&lt;property id=&quot;20307&quot; value=&quot;282&quot;/&gt;&lt;/object&gt;&lt;object type=&quot;3&quot; unique_id=&quot;10012&quot;&gt;&lt;property id=&quot;20148&quot; value=&quot;5&quot;/&gt;&lt;property id=&quot;20300&quot; value=&quot;Slide 11&quot;/&gt;&lt;property id=&quot;20307&quot; value=&quot;283&quot;/&gt;&lt;/object&gt;&lt;object type=&quot;3&quot; unique_id=&quot;10013&quot;&gt;&lt;property id=&quot;20148&quot; value=&quot;5&quot;/&gt;&lt;property id=&quot;20300&quot; value=&quot;Slide 12&quot;/&gt;&lt;property id=&quot;20307&quot; value=&quot;286&quot;/&gt;&lt;/object&gt;&lt;object type=&quot;3&quot; unique_id=&quot;10014&quot;&gt;&lt;property id=&quot;20148&quot; value=&quot;5&quot;/&gt;&lt;property id=&quot;20300&quot; value=&quot;Slide 13&quot;/&gt;&lt;property id=&quot;20307&quot; value=&quot;272&quot;/&gt;&lt;/object&gt;&lt;object type=&quot;3&quot; unique_id=&quot;10015&quot;&gt;&lt;property id=&quot;20148&quot; value=&quot;5&quot;/&gt;&lt;property id=&quot;20300&quot; value=&quot;Slide 14&quot;/&gt;&lt;property id=&quot;20307&quot; value=&quot;273&quot;/&gt;&lt;/object&gt;&lt;object type=&quot;3&quot; unique_id=&quot;10016&quot;&gt;&lt;property id=&quot;20148&quot; value=&quot;5&quot;/&gt;&lt;property id=&quot;20300&quot; value=&quot;Slide 15&quot;/&gt;&lt;property id=&quot;20307&quot; value=&quot;274&quot;/&gt;&lt;/object&gt;&lt;object type=&quot;3&quot; unique_id=&quot;10017&quot;&gt;&lt;property id=&quot;20148&quot; value=&quot;5&quot;/&gt;&lt;property id=&quot;20300&quot; value=&quot;Slide 16&quot;/&gt;&lt;property id=&quot;20307&quot; value=&quot;275&quot;/&gt;&lt;/object&gt;&lt;object type=&quot;3&quot; unique_id=&quot;10018&quot;&gt;&lt;property id=&quot;20148&quot; value=&quot;5&quot;/&gt;&lt;property id=&quot;20300&quot; value=&quot;Slide 17&quot;/&gt;&lt;property id=&quot;20307&quot; value=&quot;287&quot;/&gt;&lt;/object&gt;&lt;object type=&quot;3&quot; unique_id=&quot;10019&quot;&gt;&lt;property id=&quot;20148&quot; value=&quot;5&quot;/&gt;&lt;property id=&quot;20300&quot; value=&quot;Slide 18&quot;/&gt;&lt;property id=&quot;20307&quot; value=&quot;359&quot;/&gt;&lt;/object&gt;&lt;object type=&quot;3&quot; unique_id=&quot;10020&quot;&gt;&lt;property id=&quot;20148&quot; value=&quot;5&quot;/&gt;&lt;property id=&quot;20300&quot; value=&quot;Slide 19&quot;/&gt;&lt;property id=&quot;20307&quot; value=&quot;289&quot;/&gt;&lt;/object&gt;&lt;object type=&quot;3&quot; unique_id=&quot;10021&quot;&gt;&lt;property id=&quot;20148&quot; value=&quot;5&quot;/&gt;&lt;property id=&quot;20300&quot; value=&quot;Slide 20&quot;/&gt;&lt;property id=&quot;20307&quot; value=&quot;299&quot;/&gt;&lt;/object&gt;&lt;object type=&quot;3&quot; unique_id=&quot;10022&quot;&gt;&lt;property id=&quot;20148&quot; value=&quot;5&quot;/&gt;&lt;property id=&quot;20300&quot; value=&quot;Slide 21&quot;/&gt;&lt;property id=&quot;20307&quot; value=&quot;291&quot;/&gt;&lt;/object&gt;&lt;object type=&quot;3&quot; unique_id=&quot;10023&quot;&gt;&lt;property id=&quot;20148&quot; value=&quot;5&quot;/&gt;&lt;property id=&quot;20300&quot; value=&quot;Slide 22&quot;/&gt;&lt;property id=&quot;20307&quot; value=&quot;292&quot;/&gt;&lt;/object&gt;&lt;object type=&quot;3&quot; unique_id=&quot;10024&quot;&gt;&lt;property id=&quot;20148&quot; value=&quot;5&quot;/&gt;&lt;property id=&quot;20300&quot; value=&quot;Slide 23&quot;/&gt;&lt;property id=&quot;20307&quot; value=&quot;293&quot;/&gt;&lt;/object&gt;&lt;object type=&quot;3&quot; unique_id=&quot;10025&quot;&gt;&lt;property id=&quot;20148&quot; value=&quot;5&quot;/&gt;&lt;property id=&quot;20300&quot; value=&quot;Slide 24&quot;/&gt;&lt;property id=&quot;20307&quot; value=&quot;295&quot;/&gt;&lt;/object&gt;&lt;object type=&quot;3&quot; unique_id=&quot;10026&quot;&gt;&lt;property id=&quot;20148&quot; value=&quot;5&quot;/&gt;&lt;property id=&quot;20300&quot; value=&quot;Slide 25&quot;/&gt;&lt;property id=&quot;20307&quot; value=&quot;298&quot;/&gt;&lt;/object&gt;&lt;object type=&quot;3&quot; unique_id=&quot;10027&quot;&gt;&lt;property id=&quot;20148&quot; value=&quot;5&quot;/&gt;&lt;property id=&quot;20300&quot; value=&quot;Slide 26&quot;/&gt;&lt;property id=&quot;20307&quot; value=&quot;296&quot;/&gt;&lt;/object&gt;&lt;object type=&quot;3&quot; unique_id=&quot;10028&quot;&gt;&lt;property id=&quot;20148&quot; value=&quot;5&quot;/&gt;&lt;property id=&quot;20300&quot; value=&quot;Slide 27&quot;/&gt;&lt;property id=&quot;20307&quot; value=&quot;297&quot;/&gt;&lt;/object&gt;&lt;object type=&quot;3&quot; unique_id=&quot;10029&quot;&gt;&lt;property id=&quot;20148&quot; value=&quot;5&quot;/&gt;&lt;property id=&quot;20300&quot; value=&quot;Slide 32&quot;/&gt;&lt;property id=&quot;20307&quot; value=&quot;290&quot;/&gt;&lt;/object&gt;&lt;object type=&quot;3&quot; unique_id=&quot;10030&quot;&gt;&lt;property id=&quot;20148&quot; value=&quot;5&quot;/&gt;&lt;property id=&quot;20300&quot; value=&quot;Slide 33&quot;/&gt;&lt;property id=&quot;20307&quot; value=&quot;305&quot;/&gt;&lt;/object&gt;&lt;object type=&quot;3&quot; unique_id=&quot;10031&quot;&gt;&lt;property id=&quot;20148&quot; value=&quot;5&quot;/&gt;&lt;property id=&quot;20300&quot; value=&quot;Slide 34&quot;/&gt;&lt;property id=&quot;20307&quot; value=&quot;304&quot;/&gt;&lt;/object&gt;&lt;object type=&quot;3&quot; unique_id=&quot;10032&quot;&gt;&lt;property id=&quot;20148&quot; value=&quot;5&quot;/&gt;&lt;property id=&quot;20300&quot; value=&quot;Slide 35&quot;/&gt;&lt;property id=&quot;20307&quot; value=&quot;306&quot;/&gt;&lt;/object&gt;&lt;object type=&quot;3&quot; unique_id=&quot;10033&quot;&gt;&lt;property id=&quot;20148&quot; value=&quot;5&quot;/&gt;&lt;property id=&quot;20300&quot; value=&quot;Slide 36&quot;/&gt;&lt;property id=&quot;20307&quot; value=&quot;307&quot;/&gt;&lt;/object&gt;&lt;object type=&quot;3&quot; unique_id=&quot;10034&quot;&gt;&lt;property id=&quot;20148&quot; value=&quot;5&quot;/&gt;&lt;property id=&quot;20300&quot; value=&quot;Slide 37&quot;/&gt;&lt;property id=&quot;20307&quot; value=&quot;308&quot;/&gt;&lt;/object&gt;&lt;object type=&quot;3&quot; unique_id=&quot;10035&quot;&gt;&lt;property id=&quot;20148&quot; value=&quot;5&quot;/&gt;&lt;property id=&quot;20300&quot; value=&quot;Slide 38&quot;/&gt;&lt;property id=&quot;20307&quot; value=&quot;309&quot;/&gt;&lt;/object&gt;&lt;object type=&quot;3&quot; unique_id=&quot;10036&quot;&gt;&lt;property id=&quot;20148&quot; value=&quot;5&quot;/&gt;&lt;property id=&quot;20300&quot; value=&quot;Slide 39&quot;/&gt;&lt;property id=&quot;20307&quot; value=&quot;310&quot;/&gt;&lt;/object&gt;&lt;object type=&quot;3&quot; unique_id=&quot;10037&quot;&gt;&lt;property id=&quot;20148&quot; value=&quot;5&quot;/&gt;&lt;property id=&quot;20300&quot; value=&quot;Slide 40&quot;/&gt;&lt;property id=&quot;20307&quot; value=&quot;311&quot;/&gt;&lt;/object&gt;&lt;object type=&quot;3&quot; unique_id=&quot;10038&quot;&gt;&lt;property id=&quot;20148&quot; value=&quot;5&quot;/&gt;&lt;property id=&quot;20300&quot; value=&quot;Slide 41&quot;/&gt;&lt;property id=&quot;20307&quot; value=&quot;360&quot;/&gt;&lt;/object&gt;&lt;object type=&quot;3&quot; unique_id=&quot;10039&quot;&gt;&lt;property id=&quot;20148&quot; value=&quot;5&quot;/&gt;&lt;property id=&quot;20300&quot; value=&quot;Slide 42&quot;/&gt;&lt;property id=&quot;20307&quot; value=&quot;361&quot;/&gt;&lt;/object&gt;&lt;object type=&quot;3&quot; unique_id=&quot;10040&quot;&gt;&lt;property id=&quot;20148&quot; value=&quot;5&quot;/&gt;&lt;property id=&quot;20300&quot; value=&quot;Slide 43&quot;/&gt;&lt;property id=&quot;20307&quot; value=&quot;362&quot;/&gt;&lt;/object&gt;&lt;object type=&quot;3&quot; unique_id=&quot;10041&quot;&gt;&lt;property id=&quot;20148&quot; value=&quot;5&quot;/&gt;&lt;property id=&quot;20300&quot; value=&quot;Slide 44&quot;/&gt;&lt;property id=&quot;20307&quot; value=&quot;363&quot;/&gt;&lt;/object&gt;&lt;object type=&quot;3&quot; unique_id=&quot;10042&quot;&gt;&lt;property id=&quot;20148&quot; value=&quot;5&quot;/&gt;&lt;property id=&quot;20300&quot; value=&quot;Slide 45&quot;/&gt;&lt;property id=&quot;20307&quot; value=&quot;301&quot;/&gt;&lt;/object&gt;&lt;object type=&quot;3&quot; unique_id=&quot;10043&quot;&gt;&lt;property id=&quot;20148&quot; value=&quot;5&quot;/&gt;&lt;property id=&quot;20300&quot; value=&quot;Slide 46&quot;/&gt;&lt;property id=&quot;20307&quot; value=&quot;313&quot;/&gt;&lt;/object&gt;&lt;object type=&quot;3&quot; unique_id=&quot;10044&quot;&gt;&lt;property id=&quot;20148&quot; value=&quot;5&quot;/&gt;&lt;property id=&quot;20300&quot; value=&quot;Slide 47&quot;/&gt;&lt;property id=&quot;20307&quot; value=&quot;314&quot;/&gt;&lt;/object&gt;&lt;object type=&quot;3&quot; unique_id=&quot;10045&quot;&gt;&lt;property id=&quot;20148&quot; value=&quot;5&quot;/&gt;&lt;property id=&quot;20300&quot; value=&quot;Slide 48&quot;/&gt;&lt;property id=&quot;20307&quot; value=&quot;315&quot;/&gt;&lt;/object&gt;&lt;object type=&quot;3&quot; unique_id=&quot;10046&quot;&gt;&lt;property id=&quot;20148&quot; value=&quot;5&quot;/&gt;&lt;property id=&quot;20300&quot; value=&quot;Slide 49&quot;/&gt;&lt;property id=&quot;20307&quot; value=&quot;364&quot;/&gt;&lt;/object&gt;&lt;object type=&quot;3&quot; unique_id=&quot;10047&quot;&gt;&lt;property id=&quot;20148&quot; value=&quot;5&quot;/&gt;&lt;property id=&quot;20300&quot; value=&quot;Slide 50&quot;/&gt;&lt;property id=&quot;20307&quot; value=&quot;316&quot;/&gt;&lt;/object&gt;&lt;object type=&quot;3&quot; unique_id=&quot;10048&quot;&gt;&lt;property id=&quot;20148&quot; value=&quot;5&quot;/&gt;&lt;property id=&quot;20300&quot; value=&quot;Slide 51&quot;/&gt;&lt;property id=&quot;20307&quot; value=&quot;317&quot;/&gt;&lt;/object&gt;&lt;object type=&quot;3&quot; unique_id=&quot;10049&quot;&gt;&lt;property id=&quot;20148&quot; value=&quot;5&quot;/&gt;&lt;property id=&quot;20300&quot; value=&quot;Slide 52&quot;/&gt;&lt;property id=&quot;20307&quot; value=&quot;318&quot;/&gt;&lt;/object&gt;&lt;object type=&quot;3&quot; unique_id=&quot;10050&quot;&gt;&lt;property id=&quot;20148&quot; value=&quot;5&quot;/&gt;&lt;property id=&quot;20300&quot; value=&quot;Slide 53&quot;/&gt;&lt;property id=&quot;20307&quot; value=&quot;320&quot;/&gt;&lt;/object&gt;&lt;object type=&quot;3&quot; unique_id=&quot;10051&quot;&gt;&lt;property id=&quot;20148&quot; value=&quot;5&quot;/&gt;&lt;property id=&quot;20300&quot; value=&quot;Slide 54&quot;/&gt;&lt;property id=&quot;20307&quot; value=&quot;321&quot;/&gt;&lt;/object&gt;&lt;object type=&quot;3&quot; unique_id=&quot;10052&quot;&gt;&lt;property id=&quot;20148&quot; value=&quot;5&quot;/&gt;&lt;property id=&quot;20300&quot; value=&quot;Slide 55&quot;/&gt;&lt;property id=&quot;20307&quot; value=&quot;319&quot;/&gt;&lt;/object&gt;&lt;object type=&quot;3&quot; unique_id=&quot;10053&quot;&gt;&lt;property id=&quot;20148&quot; value=&quot;5&quot;/&gt;&lt;property id=&quot;20300&quot; value=&quot;Slide 56&quot;/&gt;&lt;property id=&quot;20307&quot; value=&quot;323&quot;/&gt;&lt;/object&gt;&lt;object type=&quot;3&quot; unique_id=&quot;10054&quot;&gt;&lt;property id=&quot;20148&quot; value=&quot;5&quot;/&gt;&lt;property id=&quot;20300&quot; value=&quot;Slide 57&quot;/&gt;&lt;property id=&quot;20307&quot; value=&quot;324&quot;/&gt;&lt;/object&gt;&lt;object type=&quot;3&quot; unique_id=&quot;10055&quot;&gt;&lt;property id=&quot;20148&quot; value=&quot;5&quot;/&gt;&lt;property id=&quot;20300&quot; value=&quot;Slide 58&quot;/&gt;&lt;property id=&quot;20307&quot; value=&quot;325&quot;/&gt;&lt;/object&gt;&lt;object type=&quot;3&quot; unique_id=&quot;10056&quot;&gt;&lt;property id=&quot;20148&quot; value=&quot;5&quot;/&gt;&lt;property id=&quot;20300&quot; value=&quot;Slide 59&quot;/&gt;&lt;property id=&quot;20307&quot; value=&quot;326&quot;/&gt;&lt;/object&gt;&lt;object type=&quot;3&quot; unique_id=&quot;10057&quot;&gt;&lt;property id=&quot;20148&quot; value=&quot;5&quot;/&gt;&lt;property id=&quot;20300&quot; value=&quot;Slide 60&quot;/&gt;&lt;property id=&quot;20307&quot; value=&quot;322&quot;/&gt;&lt;/object&gt;&lt;object type=&quot;3&quot; unique_id=&quot;10058&quot;&gt;&lt;property id=&quot;20148&quot; value=&quot;5&quot;/&gt;&lt;property id=&quot;20300&quot; value=&quot;Slide 61&quot;/&gt;&lt;property id=&quot;20307&quot; value=&quot;327&quot;/&gt;&lt;/object&gt;&lt;object type=&quot;3&quot; unique_id=&quot;10059&quot;&gt;&lt;property id=&quot;20148&quot; value=&quot;5&quot;/&gt;&lt;property id=&quot;20300&quot; value=&quot;Slide 62&quot;/&gt;&lt;property id=&quot;20307&quot; value=&quot;328&quot;/&gt;&lt;/object&gt;&lt;object type=&quot;3&quot; unique_id=&quot;10060&quot;&gt;&lt;property id=&quot;20148&quot; value=&quot;5&quot;/&gt;&lt;property id=&quot;20300&quot; value=&quot;Slide 63&quot;/&gt;&lt;property id=&quot;20307&quot; value=&quot;329&quot;/&gt;&lt;/object&gt;&lt;object type=&quot;3&quot; unique_id=&quot;10061&quot;&gt;&lt;property id=&quot;20148&quot; value=&quot;5&quot;/&gt;&lt;property id=&quot;20300&quot; value=&quot;Slide 64&quot;/&gt;&lt;property id=&quot;20307&quot; value=&quot;330&quot;/&gt;&lt;/object&gt;&lt;object type=&quot;3&quot; unique_id=&quot;10062&quot;&gt;&lt;property id=&quot;20148&quot; value=&quot;5&quot;/&gt;&lt;property id=&quot;20300&quot; value=&quot;Slide 65&quot;/&gt;&lt;property id=&quot;20307&quot; value=&quot;331&quot;/&gt;&lt;/object&gt;&lt;object type=&quot;3&quot; unique_id=&quot;10063&quot;&gt;&lt;property id=&quot;20148&quot; value=&quot;5&quot;/&gt;&lt;property id=&quot;20300&quot; value=&quot;Slide 66&quot;/&gt;&lt;property id=&quot;20307&quot; value=&quot;332&quot;/&gt;&lt;/object&gt;&lt;object type=&quot;3&quot; unique_id=&quot;10064&quot;&gt;&lt;property id=&quot;20148&quot; value=&quot;5&quot;/&gt;&lt;property id=&quot;20300&quot; value=&quot;Slide 67&quot;/&gt;&lt;property id=&quot;20307&quot; value=&quot;333&quot;/&gt;&lt;/object&gt;&lt;object type=&quot;3&quot; unique_id=&quot;10065&quot;&gt;&lt;property id=&quot;20148&quot; value=&quot;5&quot;/&gt;&lt;property id=&quot;20300&quot; value=&quot;Slide 68&quot;/&gt;&lt;property id=&quot;20307&quot; value=&quot;336&quot;/&gt;&lt;/object&gt;&lt;object type=&quot;3&quot; unique_id=&quot;10066&quot;&gt;&lt;property id=&quot;20148&quot; value=&quot;5&quot;/&gt;&lt;property id=&quot;20300&quot; value=&quot;Slide 69&quot;/&gt;&lt;property id=&quot;20307&quot; value=&quot;335&quot;/&gt;&lt;/object&gt;&lt;object type=&quot;3&quot; unique_id=&quot;10067&quot;&gt;&lt;property id=&quot;20148&quot; value=&quot;5&quot;/&gt;&lt;property id=&quot;20300&quot; value=&quot;Slide 70&quot;/&gt;&lt;property id=&quot;20307&quot; value=&quot;334&quot;/&gt;&lt;/object&gt;&lt;object type=&quot;3&quot; unique_id=&quot;10068&quot;&gt;&lt;property id=&quot;20148&quot; value=&quot;5&quot;/&gt;&lt;property id=&quot;20300&quot; value=&quot;Slide 71&quot;/&gt;&lt;property id=&quot;20307&quot; value=&quot;337&quot;/&gt;&lt;/object&gt;&lt;object type=&quot;3&quot; unique_id=&quot;10069&quot;&gt;&lt;property id=&quot;20148&quot; value=&quot;5&quot;/&gt;&lt;property id=&quot;20300&quot; value=&quot;Slide 72&quot;/&gt;&lt;property id=&quot;20307&quot; value=&quot;338&quot;/&gt;&lt;/object&gt;&lt;object type=&quot;3&quot; unique_id=&quot;10070&quot;&gt;&lt;property id=&quot;20148&quot; value=&quot;5&quot;/&gt;&lt;property id=&quot;20300&quot; value=&quot;Slide 73&quot;/&gt;&lt;property id=&quot;20307&quot; value=&quot;340&quot;/&gt;&lt;/object&gt;&lt;object type=&quot;3&quot; unique_id=&quot;10071&quot;&gt;&lt;property id=&quot;20148&quot; value=&quot;5&quot;/&gt;&lt;property id=&quot;20300&quot; value=&quot;Slide 74&quot;/&gt;&lt;property id=&quot;20307&quot; value=&quot;341&quot;/&gt;&lt;/object&gt;&lt;object type=&quot;3&quot; unique_id=&quot;10072&quot;&gt;&lt;property id=&quot;20148&quot; value=&quot;5&quot;/&gt;&lt;property id=&quot;20300&quot; value=&quot;Slide 75&quot;/&gt;&lt;property id=&quot;20307&quot; value=&quot;342&quot;/&gt;&lt;/object&gt;&lt;object type=&quot;3&quot; unique_id=&quot;10073&quot;&gt;&lt;property id=&quot;20148&quot; value=&quot;5&quot;/&gt;&lt;property id=&quot;20300&quot; value=&quot;Slide 76&quot;/&gt;&lt;property id=&quot;20307&quot; value=&quot;339&quot;/&gt;&lt;/object&gt;&lt;object type=&quot;3&quot; unique_id=&quot;10074&quot;&gt;&lt;property id=&quot;20148&quot; value=&quot;5&quot;/&gt;&lt;property id=&quot;20300&quot; value=&quot;Slide 77&quot;/&gt;&lt;property id=&quot;20307&quot; value=&quot;343&quot;/&gt;&lt;/object&gt;&lt;object type=&quot;3&quot; unique_id=&quot;10075&quot;&gt;&lt;property id=&quot;20148&quot; value=&quot;5&quot;/&gt;&lt;property id=&quot;20300&quot; value=&quot;Slide 78&quot;/&gt;&lt;property id=&quot;20307&quot; value=&quot;344&quot;/&gt;&lt;/object&gt;&lt;object type=&quot;3&quot; unique_id=&quot;10076&quot;&gt;&lt;property id=&quot;20148&quot; value=&quot;5&quot;/&gt;&lt;property id=&quot;20300&quot; value=&quot;Slide 79&quot;/&gt;&lt;property id=&quot;20307&quot; value=&quot;345&quot;/&gt;&lt;/object&gt;&lt;object type=&quot;3&quot; unique_id=&quot;10077&quot;&gt;&lt;property id=&quot;20148&quot; value=&quot;5&quot;/&gt;&lt;property id=&quot;20300&quot; value=&quot;Slide 80&quot;/&gt;&lt;property id=&quot;20307&quot; value=&quot;347&quot;/&gt;&lt;/object&gt;&lt;object type=&quot;3&quot; unique_id=&quot;10078&quot;&gt;&lt;property id=&quot;20148&quot; value=&quot;5&quot;/&gt;&lt;property id=&quot;20300&quot; value=&quot;Slide 81&quot;/&gt;&lt;property id=&quot;20307&quot; value=&quot;348&quot;/&gt;&lt;/object&gt;&lt;object type=&quot;3&quot; unique_id=&quot;10079&quot;&gt;&lt;property id=&quot;20148&quot; value=&quot;5&quot;/&gt;&lt;property id=&quot;20300&quot; value=&quot;Slide 82&quot;/&gt;&lt;property id=&quot;20307&quot; value=&quot;350&quot;/&gt;&lt;/object&gt;&lt;object type=&quot;3&quot; unique_id=&quot;10080&quot;&gt;&lt;property id=&quot;20148&quot; value=&quot;5&quot;/&gt;&lt;property id=&quot;20300&quot; value=&quot;Slide 83&quot;/&gt;&lt;property id=&quot;20307&quot; value=&quot;349&quot;/&gt;&lt;/object&gt;&lt;object type=&quot;3&quot; unique_id=&quot;10081&quot;&gt;&lt;property id=&quot;20148&quot; value=&quot;5&quot;/&gt;&lt;property id=&quot;20300&quot; value=&quot;Slide 84&quot;/&gt;&lt;property id=&quot;20307&quot; value=&quot;351&quot;/&gt;&lt;/object&gt;&lt;object type=&quot;3&quot; unique_id=&quot;10082&quot;&gt;&lt;property id=&quot;20148&quot; value=&quot;5&quot;/&gt;&lt;property id=&quot;20300&quot; value=&quot;Slide 85&quot;/&gt;&lt;property id=&quot;20307&quot; value=&quot;352&quot;/&gt;&lt;/object&gt;&lt;object type=&quot;3&quot; unique_id=&quot;10083&quot;&gt;&lt;property id=&quot;20148&quot; value=&quot;5&quot;/&gt;&lt;property id=&quot;20300&quot; value=&quot;Slide 86&quot;/&gt;&lt;property id=&quot;20307&quot; value=&quot;354&quot;/&gt;&lt;/object&gt;&lt;object type=&quot;3&quot; unique_id=&quot;10084&quot;&gt;&lt;property id=&quot;20148&quot; value=&quot;5&quot;/&gt;&lt;property id=&quot;20300&quot; value=&quot;Slide 87&quot;/&gt;&lt;property id=&quot;20307&quot; value=&quot;355&quot;/&gt;&lt;/object&gt;&lt;object type=&quot;3&quot; unique_id=&quot;10085&quot;&gt;&lt;property id=&quot;20148&quot; value=&quot;5&quot;/&gt;&lt;property id=&quot;20300&quot; value=&quot;Slide 88&quot;/&gt;&lt;property id=&quot;20307&quot; value=&quot;356&quot;/&gt;&lt;/object&gt;&lt;object type=&quot;3&quot; unique_id=&quot;10086&quot;&gt;&lt;property id=&quot;20148&quot; value=&quot;5&quot;/&gt;&lt;property id=&quot;20300&quot; value=&quot;Slide 89&quot;/&gt;&lt;property id=&quot;20307&quot; value=&quot;353&quot;/&gt;&lt;/object&gt;&lt;object type=&quot;3&quot; unique_id=&quot;10087&quot;&gt;&lt;property id=&quot;20148&quot; value=&quot;5&quot;/&gt;&lt;property id=&quot;20300&quot; value=&quot;Slide 90&quot;/&gt;&lt;property id=&quot;20307&quot; value=&quot;270&quot;/&gt;&lt;/object&gt;&lt;object type=&quot;3&quot; unique_id=&quot;10088&quot;&gt;&lt;property id=&quot;20148&quot; value=&quot;5&quot;/&gt;&lt;property id=&quot;20300&quot; value=&quot;Slide 91&quot;/&gt;&lt;property id=&quot;20307&quot; value=&quot;365&quot;/&gt;&lt;/object&gt;&lt;object type=&quot;3&quot; unique_id=&quot;10089&quot;&gt;&lt;property id=&quot;20148&quot; value=&quot;5&quot;/&gt;&lt;property id=&quot;20300&quot; value=&quot;Slide 5&quot;/&gt;&lt;property id=&quot;20307&quot; value=&quot;374&quot;/&gt;&lt;/object&gt;&lt;object type=&quot;3&quot; unique_id=&quot;10090&quot;&gt;&lt;property id=&quot;20148&quot; value=&quot;5&quot;/&gt;&lt;property id=&quot;20300&quot; value=&quot;Slide 7&quot;/&gt;&lt;property id=&quot;20307&quot; value=&quot;366&quot;/&gt;&lt;/object&gt;&lt;object type=&quot;3&quot; unique_id=&quot;10091&quot;&gt;&lt;property id=&quot;20148&quot; value=&quot;5&quot;/&gt;&lt;property id=&quot;20300&quot; value=&quot;Slide 28&quot;/&gt;&lt;property id=&quot;20307&quot; value=&quot;370&quot;/&gt;&lt;/object&gt;&lt;object type=&quot;3&quot; unique_id=&quot;10092&quot;&gt;&lt;property id=&quot;20148&quot; value=&quot;5&quot;/&gt;&lt;property id=&quot;20300&quot; value=&quot;Slide 29&quot;/&gt;&lt;property id=&quot;20307&quot; value=&quot;371&quot;/&gt;&lt;/object&gt;&lt;object type=&quot;3&quot; unique_id=&quot;10093&quot;&gt;&lt;property id=&quot;20148&quot; value=&quot;5&quot;/&gt;&lt;property id=&quot;20300&quot; value=&quot;Slide 30&quot;/&gt;&lt;property id=&quot;20307&quot; value=&quot;372&quot;/&gt;&lt;/object&gt;&lt;object type=&quot;3&quot; unique_id=&quot;10094&quot;&gt;&lt;property id=&quot;20148&quot; value=&quot;5&quot;/&gt;&lt;property id=&quot;20300&quot; value=&quot;Slide 31&quot;/&gt;&lt;property id=&quot;20307&quot; value=&quot;373&quot;/&gt;&lt;/object&gt;&lt;/object&gt;&lt;/object&gt;&lt;/database&gt;"/>
  <p:tag name="SECTOMILLISECCONVERTED" val="1"/>
</p:tagLst>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3509</TotalTime>
  <Words>16738</Words>
  <Application>Microsoft Office PowerPoint</Application>
  <PresentationFormat>On-screen Show (4:3)</PresentationFormat>
  <Paragraphs>1472</Paragraphs>
  <Slides>91</Slides>
  <Notes>91</Notes>
  <HiddenSlides>0</HiddenSlides>
  <MMClips>0</MMClips>
  <ScaleCrop>false</ScaleCrop>
  <HeadingPairs>
    <vt:vector size="6" baseType="variant">
      <vt:variant>
        <vt:lpstr>Theme</vt:lpstr>
      </vt:variant>
      <vt:variant>
        <vt:i4>5</vt:i4>
      </vt:variant>
      <vt:variant>
        <vt:lpstr>Slide Titles</vt:lpstr>
      </vt:variant>
      <vt:variant>
        <vt:i4>91</vt:i4>
      </vt:variant>
      <vt:variant>
        <vt:lpstr>Custom Shows</vt:lpstr>
      </vt:variant>
      <vt:variant>
        <vt:i4>1</vt:i4>
      </vt:variant>
    </vt:vector>
  </HeadingPairs>
  <TitlesOfParts>
    <vt:vector size="97" baseType="lpstr">
      <vt:lpstr>Theme1</vt:lpstr>
      <vt:lpstr>1_Concourse</vt:lpstr>
      <vt:lpstr>2_Custom Design</vt:lpstr>
      <vt:lpstr>3_Custom Design</vt:lpstr>
      <vt:lpstr>1_Custom Design</vt:lpstr>
      <vt:lpstr>Financial Literacy Education in Ontario Schools</vt:lpstr>
      <vt:lpstr>A product of the Ontario Association for Mathematics Education funded by the  Ministry of Education  </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FL Curriculum PD slide show</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Literacy Education in Ontario Schools</dc:title>
  <dc:creator>Owner</dc:creator>
  <cp:lastModifiedBy>Rod Yeager</cp:lastModifiedBy>
  <cp:revision>208</cp:revision>
  <dcterms:created xsi:type="dcterms:W3CDTF">2011-07-07T13:05:48Z</dcterms:created>
  <dcterms:modified xsi:type="dcterms:W3CDTF">2011-12-05T19:30:24Z</dcterms:modified>
</cp:coreProperties>
</file>